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40"/>
  </p:notesMasterIdLst>
  <p:sldIdLst>
    <p:sldId id="261" r:id="rId2"/>
    <p:sldId id="276" r:id="rId3"/>
    <p:sldId id="288" r:id="rId4"/>
    <p:sldId id="436" r:id="rId5"/>
    <p:sldId id="432" r:id="rId6"/>
    <p:sldId id="437" r:id="rId7"/>
    <p:sldId id="438" r:id="rId8"/>
    <p:sldId id="439" r:id="rId9"/>
    <p:sldId id="384" r:id="rId10"/>
    <p:sldId id="386" r:id="rId11"/>
    <p:sldId id="387" r:id="rId12"/>
    <p:sldId id="390" r:id="rId13"/>
    <p:sldId id="391" r:id="rId14"/>
    <p:sldId id="392" r:id="rId15"/>
    <p:sldId id="393" r:id="rId16"/>
    <p:sldId id="395" r:id="rId17"/>
    <p:sldId id="396" r:id="rId18"/>
    <p:sldId id="399" r:id="rId19"/>
    <p:sldId id="398" r:id="rId20"/>
    <p:sldId id="400" r:id="rId21"/>
    <p:sldId id="388" r:id="rId22"/>
    <p:sldId id="389" r:id="rId23"/>
    <p:sldId id="394" r:id="rId24"/>
    <p:sldId id="434" r:id="rId25"/>
    <p:sldId id="435" r:id="rId26"/>
    <p:sldId id="405" r:id="rId27"/>
    <p:sldId id="409" r:id="rId28"/>
    <p:sldId id="412" r:id="rId29"/>
    <p:sldId id="413" r:id="rId30"/>
    <p:sldId id="424" r:id="rId31"/>
    <p:sldId id="425" r:id="rId32"/>
    <p:sldId id="426" r:id="rId33"/>
    <p:sldId id="441" r:id="rId34"/>
    <p:sldId id="442" r:id="rId35"/>
    <p:sldId id="443" r:id="rId36"/>
    <p:sldId id="444" r:id="rId37"/>
    <p:sldId id="403" r:id="rId38"/>
    <p:sldId id="346" r:id="rId3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0BB5EDE1-CEC7-47B3-9CCD-B70037A48569}">
          <p14:sldIdLst>
            <p14:sldId id="261"/>
            <p14:sldId id="276"/>
            <p14:sldId id="288"/>
            <p14:sldId id="436"/>
            <p14:sldId id="432"/>
            <p14:sldId id="437"/>
            <p14:sldId id="438"/>
            <p14:sldId id="439"/>
            <p14:sldId id="384"/>
            <p14:sldId id="386"/>
            <p14:sldId id="387"/>
            <p14:sldId id="390"/>
            <p14:sldId id="391"/>
            <p14:sldId id="392"/>
            <p14:sldId id="393"/>
            <p14:sldId id="395"/>
            <p14:sldId id="396"/>
            <p14:sldId id="399"/>
            <p14:sldId id="398"/>
            <p14:sldId id="400"/>
            <p14:sldId id="388"/>
            <p14:sldId id="389"/>
            <p14:sldId id="394"/>
            <p14:sldId id="434"/>
            <p14:sldId id="435"/>
            <p14:sldId id="405"/>
            <p14:sldId id="409"/>
            <p14:sldId id="412"/>
            <p14:sldId id="413"/>
            <p14:sldId id="424"/>
            <p14:sldId id="425"/>
            <p14:sldId id="426"/>
            <p14:sldId id="441"/>
            <p14:sldId id="442"/>
            <p14:sldId id="443"/>
            <p14:sldId id="444"/>
            <p14:sldId id="403"/>
            <p14:sldId id="346"/>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8C484"/>
    <a:srgbClr val="2D7BB6"/>
    <a:srgbClr val="2EDBBA"/>
    <a:srgbClr val="57C6B7"/>
    <a:srgbClr val="404040"/>
    <a:srgbClr val="FFFFFF"/>
    <a:srgbClr val="477FB2"/>
    <a:srgbClr val="AD4F45"/>
    <a:srgbClr val="F4C673"/>
    <a:srgbClr val="40DBB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B1032C-EA38-4F05-BA0D-38AFFFC7BED3}" styleName="浅色样式 3 - 强调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43" autoAdjust="0"/>
    <p:restoredTop sz="90239" autoAdjust="0"/>
  </p:normalViewPr>
  <p:slideViewPr>
    <p:cSldViewPr snapToGrid="0">
      <p:cViewPr varScale="1">
        <p:scale>
          <a:sx n="115" d="100"/>
          <a:sy n="115" d="100"/>
        </p:scale>
        <p:origin x="432" y="84"/>
      </p:cViewPr>
      <p:guideLst>
        <p:guide orient="horz" pos="2160"/>
        <p:guide pos="3840"/>
      </p:guideLst>
    </p:cSldViewPr>
  </p:slideViewPr>
  <p:notesTextViewPr>
    <p:cViewPr>
      <p:scale>
        <a:sx n="1" d="1"/>
        <a:sy n="1" d="1"/>
      </p:scale>
      <p:origin x="0" y="0"/>
    </p:cViewPr>
  </p:notesTextViewPr>
  <p:notesViewPr>
    <p:cSldViewPr snapToGrid="0">
      <p:cViewPr varScale="1">
        <p:scale>
          <a:sx n="67" d="100"/>
          <a:sy n="67" d="100"/>
        </p:scale>
        <p:origin x="-2880"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0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jpeg>
</file>

<file path=ppt/media/image48.jpeg>
</file>

<file path=ppt/media/image49.png>
</file>

<file path=ppt/media/image5.png>
</file>

<file path=ppt/media/image50.png>
</file>

<file path=ppt/media/image51.jpeg>
</file>

<file path=ppt/media/image52.jpeg>
</file>

<file path=ppt/media/image53.png>
</file>

<file path=ppt/media/image54.jpeg>
</file>

<file path=ppt/media/image55.png>
</file>

<file path=ppt/media/image56.png>
</file>

<file path=ppt/media/image57.jpeg>
</file>

<file path=ppt/media/image58.jpeg>
</file>

<file path=ppt/media/image59.jpeg>
</file>

<file path=ppt/media/image6.png>
</file>

<file path=ppt/media/image60.png>
</file>

<file path=ppt/media/image61.jpe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jpeg>
</file>

<file path=ppt/media/image83.jpeg>
</file>

<file path=ppt/media/image84.png>
</file>

<file path=ppt/media/image85.jpe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22D9F18-BA3A-4804-BE1E-D3434FA63D79}" type="datetimeFigureOut">
              <a:rPr lang="zh-CN" altLang="en-US" smtClean="0"/>
              <a:pPr/>
              <a:t>2019/9/18</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3792148-4613-4E69-AF80-CFD83C2D01FB}" type="slidenum">
              <a:rPr lang="zh-CN" altLang="en-US" smtClean="0"/>
              <a:pPr/>
              <a:t>‹#›</a:t>
            </a:fld>
            <a:endParaRPr lang="zh-CN" altLang="en-US"/>
          </a:p>
        </p:txBody>
      </p:sp>
    </p:spTree>
    <p:extLst>
      <p:ext uri="{BB962C8B-B14F-4D97-AF65-F5344CB8AC3E}">
        <p14:creationId xmlns:p14="http://schemas.microsoft.com/office/powerpoint/2010/main" val="7680419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pPr/>
              <a:t>2</a:t>
            </a:fld>
            <a:r>
              <a:rPr lang="zh-CN" altLang="en-US" smtClean="0"/>
              <a:t> 页</a:t>
            </a:r>
            <a:endParaRPr lang="zh-CN" altLang="en-US" dirty="0"/>
          </a:p>
        </p:txBody>
      </p:sp>
    </p:spTree>
    <p:extLst>
      <p:ext uri="{BB962C8B-B14F-4D97-AF65-F5344CB8AC3E}">
        <p14:creationId xmlns:p14="http://schemas.microsoft.com/office/powerpoint/2010/main" val="4526190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pPr/>
              <a:t>12</a:t>
            </a:fld>
            <a:r>
              <a:rPr lang="zh-CN" altLang="en-US" smtClean="0"/>
              <a:t> 页</a:t>
            </a:r>
            <a:endParaRPr lang="zh-CN" altLang="en-US" dirty="0"/>
          </a:p>
        </p:txBody>
      </p:sp>
    </p:spTree>
    <p:extLst>
      <p:ext uri="{BB962C8B-B14F-4D97-AF65-F5344CB8AC3E}">
        <p14:creationId xmlns:p14="http://schemas.microsoft.com/office/powerpoint/2010/main" val="4526190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pPr/>
              <a:t>13</a:t>
            </a:fld>
            <a:r>
              <a:rPr lang="zh-CN" altLang="en-US" smtClean="0"/>
              <a:t> 页</a:t>
            </a:r>
            <a:endParaRPr lang="zh-CN" altLang="en-US" dirty="0"/>
          </a:p>
        </p:txBody>
      </p:sp>
    </p:spTree>
    <p:extLst>
      <p:ext uri="{BB962C8B-B14F-4D97-AF65-F5344CB8AC3E}">
        <p14:creationId xmlns:p14="http://schemas.microsoft.com/office/powerpoint/2010/main" val="4526190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pPr/>
              <a:t>17</a:t>
            </a:fld>
            <a:r>
              <a:rPr lang="zh-CN" altLang="en-US" smtClean="0"/>
              <a:t> 页</a:t>
            </a:r>
            <a:endParaRPr lang="zh-CN" altLang="en-US" dirty="0"/>
          </a:p>
        </p:txBody>
      </p:sp>
    </p:spTree>
    <p:extLst>
      <p:ext uri="{BB962C8B-B14F-4D97-AF65-F5344CB8AC3E}">
        <p14:creationId xmlns:p14="http://schemas.microsoft.com/office/powerpoint/2010/main" val="4526190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pPr/>
              <a:t>24</a:t>
            </a:fld>
            <a:r>
              <a:rPr lang="zh-CN" altLang="en-US" smtClean="0"/>
              <a:t> 页</a:t>
            </a:r>
            <a:endParaRPr lang="zh-CN" altLang="en-US" dirty="0"/>
          </a:p>
        </p:txBody>
      </p:sp>
    </p:spTree>
    <p:extLst>
      <p:ext uri="{BB962C8B-B14F-4D97-AF65-F5344CB8AC3E}">
        <p14:creationId xmlns:p14="http://schemas.microsoft.com/office/powerpoint/2010/main" val="4526190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pPr/>
              <a:t>25</a:t>
            </a:fld>
            <a:r>
              <a:rPr lang="zh-CN" altLang="en-US" smtClean="0"/>
              <a:t> 页</a:t>
            </a:r>
            <a:endParaRPr lang="zh-CN" altLang="en-US" dirty="0"/>
          </a:p>
        </p:txBody>
      </p:sp>
    </p:spTree>
    <p:extLst>
      <p:ext uri="{BB962C8B-B14F-4D97-AF65-F5344CB8AC3E}">
        <p14:creationId xmlns:p14="http://schemas.microsoft.com/office/powerpoint/2010/main" val="4526190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pPr/>
              <a:t>26</a:t>
            </a:fld>
            <a:r>
              <a:rPr lang="zh-CN" altLang="en-US" smtClean="0"/>
              <a:t> 页</a:t>
            </a:r>
            <a:endParaRPr lang="zh-CN" altLang="en-US" dirty="0"/>
          </a:p>
        </p:txBody>
      </p:sp>
    </p:spTree>
    <p:extLst>
      <p:ext uri="{BB962C8B-B14F-4D97-AF65-F5344CB8AC3E}">
        <p14:creationId xmlns:p14="http://schemas.microsoft.com/office/powerpoint/2010/main" val="4526190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pPr/>
              <a:t>27</a:t>
            </a:fld>
            <a:r>
              <a:rPr lang="zh-CN" altLang="en-US" smtClean="0"/>
              <a:t> 页</a:t>
            </a:r>
            <a:endParaRPr lang="zh-CN" altLang="en-US" dirty="0"/>
          </a:p>
        </p:txBody>
      </p:sp>
    </p:spTree>
    <p:extLst>
      <p:ext uri="{BB962C8B-B14F-4D97-AF65-F5344CB8AC3E}">
        <p14:creationId xmlns:p14="http://schemas.microsoft.com/office/powerpoint/2010/main" val="4526190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pPr/>
              <a:t>28</a:t>
            </a:fld>
            <a:r>
              <a:rPr lang="zh-CN" altLang="en-US" smtClean="0"/>
              <a:t> 页</a:t>
            </a:r>
            <a:endParaRPr lang="zh-CN" altLang="en-US" dirty="0"/>
          </a:p>
        </p:txBody>
      </p:sp>
    </p:spTree>
    <p:extLst>
      <p:ext uri="{BB962C8B-B14F-4D97-AF65-F5344CB8AC3E}">
        <p14:creationId xmlns:p14="http://schemas.microsoft.com/office/powerpoint/2010/main" val="4526190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pPr/>
              <a:t>29</a:t>
            </a:fld>
            <a:r>
              <a:rPr lang="zh-CN" altLang="en-US" smtClean="0"/>
              <a:t> 页</a:t>
            </a:r>
            <a:endParaRPr lang="zh-CN" altLang="en-US" dirty="0"/>
          </a:p>
        </p:txBody>
      </p:sp>
    </p:spTree>
    <p:extLst>
      <p:ext uri="{BB962C8B-B14F-4D97-AF65-F5344CB8AC3E}">
        <p14:creationId xmlns:p14="http://schemas.microsoft.com/office/powerpoint/2010/main" val="4526190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pPr/>
              <a:t>30</a:t>
            </a:fld>
            <a:r>
              <a:rPr lang="zh-CN" altLang="en-US" smtClean="0"/>
              <a:t> 页</a:t>
            </a:r>
            <a:endParaRPr lang="zh-CN" altLang="en-US" dirty="0"/>
          </a:p>
        </p:txBody>
      </p:sp>
    </p:spTree>
    <p:extLst>
      <p:ext uri="{BB962C8B-B14F-4D97-AF65-F5344CB8AC3E}">
        <p14:creationId xmlns:p14="http://schemas.microsoft.com/office/powerpoint/2010/main" val="452619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normAutofit fontScale="92500" lnSpcReduction="10000"/>
          </a:bodyPr>
          <a:lstStyle/>
          <a:p>
            <a:pPr marL="0" marR="0" lvl="0" indent="0" algn="l" defTabSz="914400" rtl="0" eaLnBrk="1" fontAlgn="base" latinLnBrk="0" hangingPunct="1">
              <a:lnSpc>
                <a:spcPct val="120000"/>
              </a:lnSpc>
              <a:spcBef>
                <a:spcPct val="0"/>
              </a:spcBef>
              <a:spcAft>
                <a:spcPct val="50000"/>
              </a:spcAft>
              <a:buClr>
                <a:srgbClr val="006666"/>
              </a:buClr>
              <a:buSzPct val="80000"/>
              <a:buFont typeface="Wingdings" pitchFamily="2" charset="2"/>
              <a:buNone/>
              <a:tabLst/>
              <a:defRPr/>
            </a:pPr>
            <a:r>
              <a:rPr kumimoji="0" lang="zh-CN" altLang="en-US" sz="1200" b="1" u="none" strike="noStrike" cap="none" normalizeH="0" baseline="0" dirty="0" smtClean="0">
                <a:ln>
                  <a:noFill/>
                </a:ln>
                <a:solidFill>
                  <a:srgbClr val="FF0000"/>
                </a:solidFill>
                <a:effectLst/>
                <a:latin typeface="微软雅黑" pitchFamily="34" charset="-122"/>
                <a:ea typeface="微软雅黑" pitchFamily="34" charset="-122"/>
              </a:rPr>
              <a:t>集权式：</a:t>
            </a:r>
            <a:r>
              <a:rPr lang="zh-CN" altLang="zh-CN" sz="1200" kern="1200" dirty="0" smtClean="0">
                <a:solidFill>
                  <a:schemeClr val="tx1"/>
                </a:solidFill>
                <a:effectLst/>
                <a:latin typeface="+mn-lt"/>
                <a:ea typeface="+mn-ea"/>
                <a:cs typeface="+mn-cs"/>
              </a:rPr>
              <a:t>采用运营控制型管控模式的集团企业，其总部作为经营决策中心和生产指标管理中心，以对企业资源的集中控制和管理，追求企业经营活动的统一和优化为目标，直接管理集团的生产经营活动（或具体业务），总部从战略规划制定到实施几乎什么都管。为了保证战略的实施和目标的达成，集团的各种职能管理非常深入。主要特征是表现出经常性地对下属项目的组织协调和集中化处理</a:t>
            </a:r>
            <a:r>
              <a:rPr lang="zh-CN" altLang="en-US" sz="1200" kern="1200" dirty="0" smtClean="0">
                <a:solidFill>
                  <a:schemeClr val="tx1"/>
                </a:solidFill>
                <a:effectLst/>
                <a:latin typeface="+mn-lt"/>
                <a:ea typeface="+mn-ea"/>
                <a:cs typeface="+mn-cs"/>
              </a:rPr>
              <a:t>。</a:t>
            </a:r>
            <a:endParaRPr lang="en-US" altLang="zh-CN" sz="1200" kern="1200" dirty="0" smtClean="0">
              <a:solidFill>
                <a:schemeClr val="tx1"/>
              </a:solidFill>
              <a:effectLst/>
              <a:latin typeface="+mn-lt"/>
              <a:ea typeface="+mn-ea"/>
              <a:cs typeface="+mn-cs"/>
            </a:endParaRPr>
          </a:p>
          <a:p>
            <a:r>
              <a:rPr kumimoji="0" lang="zh-CN" altLang="en-US" sz="1200" b="1" u="none" strike="noStrike" cap="none" normalizeH="0" baseline="0" dirty="0" smtClean="0">
                <a:ln>
                  <a:noFill/>
                </a:ln>
                <a:effectLst/>
                <a:latin typeface="微软雅黑" pitchFamily="34" charset="-122"/>
                <a:ea typeface="微软雅黑" pitchFamily="34" charset="-122"/>
              </a:rPr>
              <a:t>分权式：</a:t>
            </a:r>
            <a:r>
              <a:rPr lang="zh-CN" altLang="zh-CN" sz="1200" kern="1200" dirty="0" smtClean="0">
                <a:solidFill>
                  <a:schemeClr val="tx1"/>
                </a:solidFill>
                <a:effectLst/>
                <a:latin typeface="+mn-lt"/>
                <a:ea typeface="+mn-ea"/>
                <a:cs typeface="+mn-cs"/>
              </a:rPr>
              <a:t>采用财务控制型管控模式的集团企业，其总部作为投资决策中心，以追求资本价值最大化为目标，管理方式以财务指标考核、控制为主。其主要的特点是总部将注意力集中于财务管理和领导的功能。总部只负责集团的财务和资产运营、集团的财务规划、投资决策和实施监控。下属项目公司每年会被给定各自的财务目标，总部最为关注的往往只是下属单位的盈利情况和自身投资的回报、资金的收益，而对项目公司的生产经营不予过问，它们只要达成财务目标就可以。</a:t>
            </a:r>
          </a:p>
          <a:p>
            <a:r>
              <a:rPr lang="zh-CN" altLang="zh-CN" sz="1200" kern="1200" dirty="0" smtClean="0">
                <a:solidFill>
                  <a:schemeClr val="tx1"/>
                </a:solidFill>
                <a:effectLst/>
                <a:latin typeface="+mn-lt"/>
                <a:ea typeface="+mn-ea"/>
                <a:cs typeface="+mn-cs"/>
              </a:rPr>
              <a:t>这种控制类型，基本属于分权式。总部主要负责资产运作，因此总部的职能人员并不多，主要是财务管理人员。</a:t>
            </a:r>
            <a:endParaRPr lang="en-US" altLang="zh-CN" sz="1200" kern="1200" dirty="0" smtClean="0">
              <a:solidFill>
                <a:schemeClr val="tx1"/>
              </a:solidFill>
              <a:effectLst/>
              <a:latin typeface="+mn-lt"/>
              <a:ea typeface="+mn-ea"/>
              <a:cs typeface="+mn-cs"/>
            </a:endParaRPr>
          </a:p>
          <a:p>
            <a:r>
              <a:rPr kumimoji="0" lang="zh-CN" altLang="en-US" sz="1200" b="1" u="none" strike="noStrike" cap="none" normalizeH="0" baseline="0" dirty="0" smtClean="0">
                <a:ln>
                  <a:noFill/>
                </a:ln>
                <a:effectLst/>
                <a:latin typeface="微软雅黑" pitchFamily="34" charset="-122"/>
                <a:ea typeface="微软雅黑" pitchFamily="34" charset="-122"/>
              </a:rPr>
              <a:t>分级授权式：</a:t>
            </a:r>
            <a:r>
              <a:rPr lang="zh-CN" altLang="zh-CN" sz="1200" kern="1200" dirty="0" smtClean="0">
                <a:solidFill>
                  <a:schemeClr val="tx1"/>
                </a:solidFill>
                <a:effectLst/>
                <a:latin typeface="+mn-lt"/>
                <a:ea typeface="+mn-ea"/>
                <a:cs typeface="+mn-cs"/>
              </a:rPr>
              <a:t>对于采用战略控制型管控模式的集团企业而言，其总部作为战略决策和投资决策中心，以追求集团企业总体战略控制和协同效应的培育为目标，管理方式通过战略规划和业务计划体系进行管理。总部除了在资产上对下属项目进行控制外，还负责集团的财务、资产运营和集团整体的战略规划，例如对下属项目的战略发展规划、企业资产运用、全面预算划拨、企业绩效管理和统一技术开发等。各下属项目同时也要制定自己的业务战略规划，并提出达成规划目标所需投入的资源预算。总部负责审批下属企业的计划并给予有附加价值的建议，批准其预算，再交由下属企业执行。总部对下属项目的管理主要通过年度报告或者季度报告的形式来表现。</a:t>
            </a:r>
          </a:p>
          <a:p>
            <a:r>
              <a:rPr lang="zh-CN" altLang="zh-CN" sz="1200" kern="1200" dirty="0" smtClean="0">
                <a:solidFill>
                  <a:schemeClr val="tx1"/>
                </a:solidFill>
                <a:effectLst/>
                <a:latin typeface="+mn-lt"/>
                <a:ea typeface="+mn-ea"/>
                <a:cs typeface="+mn-cs"/>
              </a:rPr>
              <a:t>在实行这种管控模式的集团中，为了保证下属项目目标的实现以及集团整体利益的最大化，各下属项目业务的相关性要求很高，集团总部的规模并不大，主要集中在进行综合平衡、提高集团综合效益上做工作。如协调各下属项目之间的矛盾、平衡各企业间的资源需求、高级主管的培育、经验的分享等等</a:t>
            </a:r>
            <a:endParaRPr kumimoji="0" lang="zh-CN" altLang="en-US" sz="1200" b="1" i="0" u="none" strike="noStrike" cap="none" normalizeH="0" baseline="0" dirty="0" smtClean="0">
              <a:ln>
                <a:noFill/>
              </a:ln>
              <a:solidFill>
                <a:srgbClr val="AD4F45"/>
              </a:solidFill>
              <a:effectLst/>
              <a:latin typeface="微软雅黑" pitchFamily="34" charset="-122"/>
              <a:ea typeface="微软雅黑" pitchFamily="34" charset="-122"/>
            </a:endParaRPr>
          </a:p>
          <a:p>
            <a:endParaRPr kumimoji="0" lang="zh-CN" altLang="en-US" sz="1200" b="1" i="0" u="none" strike="noStrike" cap="none" normalizeH="0" baseline="0" dirty="0" smtClean="0">
              <a:ln>
                <a:noFill/>
              </a:ln>
              <a:solidFill>
                <a:srgbClr val="AD4F45"/>
              </a:solidFill>
              <a:effectLst/>
              <a:latin typeface="微软雅黑" pitchFamily="34" charset="-122"/>
              <a:ea typeface="微软雅黑" pitchFamily="34" charset="-122"/>
            </a:endParaRPr>
          </a:p>
          <a:p>
            <a:pPr marL="0" marR="0" lvl="0" indent="0" algn="l" defTabSz="914400" rtl="0" eaLnBrk="1" fontAlgn="base" latinLnBrk="0" hangingPunct="1">
              <a:lnSpc>
                <a:spcPct val="120000"/>
              </a:lnSpc>
              <a:spcBef>
                <a:spcPct val="0"/>
              </a:spcBef>
              <a:spcAft>
                <a:spcPct val="50000"/>
              </a:spcAft>
              <a:buClr>
                <a:srgbClr val="006666"/>
              </a:buClr>
              <a:buSzPct val="80000"/>
              <a:buFont typeface="Wingdings" pitchFamily="2" charset="2"/>
              <a:buNone/>
              <a:tabLst/>
              <a:defRPr/>
            </a:pPr>
            <a:endParaRPr kumimoji="0" lang="zh-CN" altLang="en-US" sz="1200" b="1" i="0" u="none" strike="noStrike" cap="none" normalizeH="0" baseline="0" dirty="0" smtClean="0">
              <a:ln>
                <a:noFill/>
              </a:ln>
              <a:solidFill>
                <a:srgbClr val="AD4F45"/>
              </a:solidFill>
              <a:effectLst/>
              <a:latin typeface="微软雅黑" pitchFamily="34" charset="-122"/>
              <a:ea typeface="微软雅黑" pitchFamily="34" charset="-122"/>
            </a:endParaRPr>
          </a:p>
          <a:p>
            <a:pPr marL="0" marR="0" lvl="0" indent="0" algn="l" defTabSz="914400" rtl="0" eaLnBrk="1" fontAlgn="base" latinLnBrk="0" hangingPunct="1">
              <a:lnSpc>
                <a:spcPct val="120000"/>
              </a:lnSpc>
              <a:spcBef>
                <a:spcPct val="0"/>
              </a:spcBef>
              <a:spcAft>
                <a:spcPct val="50000"/>
              </a:spcAft>
              <a:buClr>
                <a:srgbClr val="006666"/>
              </a:buClr>
              <a:buSzPct val="80000"/>
              <a:buFont typeface="Wingdings" pitchFamily="2" charset="2"/>
              <a:buNone/>
              <a:tabLst/>
            </a:pPr>
            <a:endParaRPr kumimoji="0" lang="zh-CN" altLang="en-US" sz="1200" b="1" i="0" u="none" strike="noStrike" cap="none" normalizeH="0" baseline="0" dirty="0" smtClean="0">
              <a:ln>
                <a:noFill/>
              </a:ln>
              <a:solidFill>
                <a:srgbClr val="AD4F45"/>
              </a:solidFill>
              <a:effectLst/>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pPr/>
              <a:t>3</a:t>
            </a:fld>
            <a:r>
              <a:rPr lang="zh-CN" altLang="en-US" smtClean="0"/>
              <a:t> 页</a:t>
            </a:r>
            <a:endParaRPr lang="zh-CN" altLang="en-US" dirty="0"/>
          </a:p>
        </p:txBody>
      </p:sp>
    </p:spTree>
    <p:extLst>
      <p:ext uri="{BB962C8B-B14F-4D97-AF65-F5344CB8AC3E}">
        <p14:creationId xmlns:p14="http://schemas.microsoft.com/office/powerpoint/2010/main" val="20632742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pPr/>
              <a:t>31</a:t>
            </a:fld>
            <a:r>
              <a:rPr lang="zh-CN" altLang="en-US" smtClean="0"/>
              <a:t> 页</a:t>
            </a:r>
            <a:endParaRPr lang="zh-CN" altLang="en-US" dirty="0"/>
          </a:p>
        </p:txBody>
      </p:sp>
    </p:spTree>
    <p:extLst>
      <p:ext uri="{BB962C8B-B14F-4D97-AF65-F5344CB8AC3E}">
        <p14:creationId xmlns:p14="http://schemas.microsoft.com/office/powerpoint/2010/main" val="4526190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pPr/>
              <a:t>32</a:t>
            </a:fld>
            <a:r>
              <a:rPr lang="zh-CN" altLang="en-US" smtClean="0"/>
              <a:t> 页</a:t>
            </a:r>
            <a:endParaRPr lang="zh-CN" altLang="en-US" dirty="0"/>
          </a:p>
        </p:txBody>
      </p:sp>
    </p:spTree>
    <p:extLst>
      <p:ext uri="{BB962C8B-B14F-4D97-AF65-F5344CB8AC3E}">
        <p14:creationId xmlns:p14="http://schemas.microsoft.com/office/powerpoint/2010/main" val="4526190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t>33</a:t>
            </a:fld>
            <a:r>
              <a:rPr lang="zh-CN" altLang="en-US" smtClean="0"/>
              <a:t> 页</a:t>
            </a:r>
            <a:endParaRPr lang="zh-CN" alt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t>34</a:t>
            </a:fld>
            <a:r>
              <a:rPr lang="zh-CN" altLang="en-US" smtClean="0"/>
              <a:t> 页</a:t>
            </a:r>
            <a:endParaRPr lang="zh-CN" alt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t>35</a:t>
            </a:fld>
            <a:r>
              <a:rPr lang="zh-CN" altLang="en-US" smtClean="0"/>
              <a:t> 页</a:t>
            </a:r>
            <a:endParaRPr lang="zh-CN" alt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t>36</a:t>
            </a:fld>
            <a:r>
              <a:rPr lang="zh-CN" altLang="en-US" smtClean="0"/>
              <a:t> 页</a:t>
            </a:r>
            <a:endParaRPr lang="zh-CN" alt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pPr/>
              <a:t>37</a:t>
            </a:fld>
            <a:r>
              <a:rPr lang="zh-CN" altLang="en-US" smtClean="0"/>
              <a:t> 页</a:t>
            </a:r>
            <a:endParaRPr lang="zh-CN" altLang="en-US" dirty="0"/>
          </a:p>
        </p:txBody>
      </p:sp>
    </p:spTree>
    <p:extLst>
      <p:ext uri="{BB962C8B-B14F-4D97-AF65-F5344CB8AC3E}">
        <p14:creationId xmlns:p14="http://schemas.microsoft.com/office/powerpoint/2010/main" val="4526190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normAutofit fontScale="92500" lnSpcReduction="10000"/>
          </a:bodyPr>
          <a:lstStyle/>
          <a:p>
            <a:pPr marL="0" marR="0" lvl="0" indent="0" algn="l" defTabSz="914400" rtl="0" eaLnBrk="1" fontAlgn="base" latinLnBrk="0" hangingPunct="1">
              <a:lnSpc>
                <a:spcPct val="120000"/>
              </a:lnSpc>
              <a:spcBef>
                <a:spcPct val="0"/>
              </a:spcBef>
              <a:spcAft>
                <a:spcPct val="50000"/>
              </a:spcAft>
              <a:buClr>
                <a:srgbClr val="006666"/>
              </a:buClr>
              <a:buSzPct val="80000"/>
              <a:buFont typeface="Wingdings" pitchFamily="2" charset="2"/>
              <a:buNone/>
              <a:tabLst/>
              <a:defRPr/>
            </a:pPr>
            <a:r>
              <a:rPr kumimoji="0" lang="zh-CN" altLang="en-US" sz="1200" b="1" u="none" strike="noStrike" cap="none" normalizeH="0" baseline="0" dirty="0" smtClean="0">
                <a:ln>
                  <a:noFill/>
                </a:ln>
                <a:solidFill>
                  <a:srgbClr val="FF0000"/>
                </a:solidFill>
                <a:effectLst/>
                <a:latin typeface="微软雅黑" pitchFamily="34" charset="-122"/>
                <a:ea typeface="微软雅黑" pitchFamily="34" charset="-122"/>
              </a:rPr>
              <a:t>集权式：</a:t>
            </a:r>
            <a:r>
              <a:rPr lang="zh-CN" altLang="zh-CN" sz="1200" kern="1200" dirty="0" smtClean="0">
                <a:solidFill>
                  <a:schemeClr val="tx1"/>
                </a:solidFill>
                <a:effectLst/>
                <a:latin typeface="+mn-lt"/>
                <a:ea typeface="+mn-ea"/>
                <a:cs typeface="+mn-cs"/>
              </a:rPr>
              <a:t>采用运营控制型管控模式的集团企业，其总部作为经营决策中心和生产指标管理中心，以对企业资源的集中控制和管理，追求企业经营活动的统一和优化为目标，直接管理集团的生产经营活动（或具体业务），总部从战略规划制定到实施几乎什么都管。为了保证战略的实施和目标的达成，集团的各种职能管理非常深入。主要特征是表现出经常性地对下属项目的组织协调和集中化处理</a:t>
            </a:r>
            <a:r>
              <a:rPr lang="zh-CN" altLang="en-US" sz="1200" kern="1200" dirty="0" smtClean="0">
                <a:solidFill>
                  <a:schemeClr val="tx1"/>
                </a:solidFill>
                <a:effectLst/>
                <a:latin typeface="+mn-lt"/>
                <a:ea typeface="+mn-ea"/>
                <a:cs typeface="+mn-cs"/>
              </a:rPr>
              <a:t>。</a:t>
            </a:r>
            <a:endParaRPr lang="en-US" altLang="zh-CN" sz="1200" kern="1200" dirty="0" smtClean="0">
              <a:solidFill>
                <a:schemeClr val="tx1"/>
              </a:solidFill>
              <a:effectLst/>
              <a:latin typeface="+mn-lt"/>
              <a:ea typeface="+mn-ea"/>
              <a:cs typeface="+mn-cs"/>
            </a:endParaRPr>
          </a:p>
          <a:p>
            <a:r>
              <a:rPr kumimoji="0" lang="zh-CN" altLang="en-US" sz="1200" b="1" u="none" strike="noStrike" cap="none" normalizeH="0" baseline="0" dirty="0" smtClean="0">
                <a:ln>
                  <a:noFill/>
                </a:ln>
                <a:effectLst/>
                <a:latin typeface="微软雅黑" pitchFamily="34" charset="-122"/>
                <a:ea typeface="微软雅黑" pitchFamily="34" charset="-122"/>
              </a:rPr>
              <a:t>分权式：</a:t>
            </a:r>
            <a:r>
              <a:rPr lang="zh-CN" altLang="zh-CN" sz="1200" kern="1200" dirty="0" smtClean="0">
                <a:solidFill>
                  <a:schemeClr val="tx1"/>
                </a:solidFill>
                <a:effectLst/>
                <a:latin typeface="+mn-lt"/>
                <a:ea typeface="+mn-ea"/>
                <a:cs typeface="+mn-cs"/>
              </a:rPr>
              <a:t>采用财务控制型管控模式的集团企业，其总部作为投资决策中心，以追求资本价值最大化为目标，管理方式以财务指标考核、控制为主。其主要的特点是总部将注意力集中于财务管理和领导的功能。总部只负责集团的财务和资产运营、集团的财务规划、投资决策和实施监控。下属项目公司每年会被给定各自的财务目标，总部最为关注的往往只是下属单位的盈利情况和自身投资的回报、资金的收益，而对项目公司的生产经营不予过问，它们只要达成财务目标就可以。</a:t>
            </a:r>
          </a:p>
          <a:p>
            <a:r>
              <a:rPr lang="zh-CN" altLang="zh-CN" sz="1200" kern="1200" dirty="0" smtClean="0">
                <a:solidFill>
                  <a:schemeClr val="tx1"/>
                </a:solidFill>
                <a:effectLst/>
                <a:latin typeface="+mn-lt"/>
                <a:ea typeface="+mn-ea"/>
                <a:cs typeface="+mn-cs"/>
              </a:rPr>
              <a:t>这种控制类型，基本属于分权式。总部主要负责资产运作，因此总部的职能人员并不多，主要是财务管理人员。</a:t>
            </a:r>
            <a:endParaRPr lang="en-US" altLang="zh-CN" sz="1200" kern="1200" dirty="0" smtClean="0">
              <a:solidFill>
                <a:schemeClr val="tx1"/>
              </a:solidFill>
              <a:effectLst/>
              <a:latin typeface="+mn-lt"/>
              <a:ea typeface="+mn-ea"/>
              <a:cs typeface="+mn-cs"/>
            </a:endParaRPr>
          </a:p>
          <a:p>
            <a:r>
              <a:rPr kumimoji="0" lang="zh-CN" altLang="en-US" sz="1200" b="1" u="none" strike="noStrike" cap="none" normalizeH="0" baseline="0" dirty="0" smtClean="0">
                <a:ln>
                  <a:noFill/>
                </a:ln>
                <a:effectLst/>
                <a:latin typeface="微软雅黑" pitchFamily="34" charset="-122"/>
                <a:ea typeface="微软雅黑" pitchFamily="34" charset="-122"/>
              </a:rPr>
              <a:t>分级授权式：</a:t>
            </a:r>
            <a:r>
              <a:rPr lang="zh-CN" altLang="zh-CN" sz="1200" kern="1200" dirty="0" smtClean="0">
                <a:solidFill>
                  <a:schemeClr val="tx1"/>
                </a:solidFill>
                <a:effectLst/>
                <a:latin typeface="+mn-lt"/>
                <a:ea typeface="+mn-ea"/>
                <a:cs typeface="+mn-cs"/>
              </a:rPr>
              <a:t>对于采用战略控制型管控模式的集团企业而言，其总部作为战略决策和投资决策中心，以追求集团企业总体战略控制和协同效应的培育为目标，管理方式通过战略规划和业务计划体系进行管理。总部除了在资产上对下属项目进行控制外，还负责集团的财务、资产运营和集团整体的战略规划，例如对下属项目的战略发展规划、企业资产运用、全面预算划拨、企业绩效管理和统一技术开发等。各下属项目同时也要制定自己的业务战略规划，并提出达成规划目标所需投入的资源预算。总部负责审批下属企业的计划并给予有附加价值的建议，批准其预算，再交由下属企业执行。总部对下属项目的管理主要通过年度报告或者季度报告的形式来表现。</a:t>
            </a:r>
          </a:p>
          <a:p>
            <a:r>
              <a:rPr lang="zh-CN" altLang="zh-CN" sz="1200" kern="1200" dirty="0" smtClean="0">
                <a:solidFill>
                  <a:schemeClr val="tx1"/>
                </a:solidFill>
                <a:effectLst/>
                <a:latin typeface="+mn-lt"/>
                <a:ea typeface="+mn-ea"/>
                <a:cs typeface="+mn-cs"/>
              </a:rPr>
              <a:t>在实行这种管控模式的集团中，为了保证下属项目目标的实现以及集团整体利益的最大化，各下属项目业务的相关性要求很高，集团总部的规模并不大，主要集中在进行综合平衡、提高集团综合效益上做工作。如协调各下属项目之间的矛盾、平衡各企业间的资源需求、高级主管的培育、经验的分享等等</a:t>
            </a:r>
            <a:endParaRPr kumimoji="0" lang="zh-CN" altLang="en-US" sz="1200" b="1" i="0" u="none" strike="noStrike" cap="none" normalizeH="0" baseline="0" dirty="0" smtClean="0">
              <a:ln>
                <a:noFill/>
              </a:ln>
              <a:solidFill>
                <a:srgbClr val="AD4F45"/>
              </a:solidFill>
              <a:effectLst/>
              <a:latin typeface="微软雅黑" pitchFamily="34" charset="-122"/>
              <a:ea typeface="微软雅黑" pitchFamily="34" charset="-122"/>
            </a:endParaRPr>
          </a:p>
          <a:p>
            <a:endParaRPr kumimoji="0" lang="zh-CN" altLang="en-US" sz="1200" b="1" i="0" u="none" strike="noStrike" cap="none" normalizeH="0" baseline="0" dirty="0" smtClean="0">
              <a:ln>
                <a:noFill/>
              </a:ln>
              <a:solidFill>
                <a:srgbClr val="AD4F45"/>
              </a:solidFill>
              <a:effectLst/>
              <a:latin typeface="微软雅黑" pitchFamily="34" charset="-122"/>
              <a:ea typeface="微软雅黑" pitchFamily="34" charset="-122"/>
            </a:endParaRPr>
          </a:p>
          <a:p>
            <a:pPr marL="0" marR="0" lvl="0" indent="0" algn="l" defTabSz="914400" rtl="0" eaLnBrk="1" fontAlgn="base" latinLnBrk="0" hangingPunct="1">
              <a:lnSpc>
                <a:spcPct val="120000"/>
              </a:lnSpc>
              <a:spcBef>
                <a:spcPct val="0"/>
              </a:spcBef>
              <a:spcAft>
                <a:spcPct val="50000"/>
              </a:spcAft>
              <a:buClr>
                <a:srgbClr val="006666"/>
              </a:buClr>
              <a:buSzPct val="80000"/>
              <a:buFont typeface="Wingdings" pitchFamily="2" charset="2"/>
              <a:buNone/>
              <a:tabLst/>
              <a:defRPr/>
            </a:pPr>
            <a:endParaRPr kumimoji="0" lang="zh-CN" altLang="en-US" sz="1200" b="1" i="0" u="none" strike="noStrike" cap="none" normalizeH="0" baseline="0" dirty="0" smtClean="0">
              <a:ln>
                <a:noFill/>
              </a:ln>
              <a:solidFill>
                <a:srgbClr val="AD4F45"/>
              </a:solidFill>
              <a:effectLst/>
              <a:latin typeface="微软雅黑" pitchFamily="34" charset="-122"/>
              <a:ea typeface="微软雅黑" pitchFamily="34" charset="-122"/>
            </a:endParaRPr>
          </a:p>
          <a:p>
            <a:pPr marL="0" marR="0" lvl="0" indent="0" algn="l" defTabSz="914400" rtl="0" eaLnBrk="1" fontAlgn="base" latinLnBrk="0" hangingPunct="1">
              <a:lnSpc>
                <a:spcPct val="120000"/>
              </a:lnSpc>
              <a:spcBef>
                <a:spcPct val="0"/>
              </a:spcBef>
              <a:spcAft>
                <a:spcPct val="50000"/>
              </a:spcAft>
              <a:buClr>
                <a:srgbClr val="006666"/>
              </a:buClr>
              <a:buSzPct val="80000"/>
              <a:buFont typeface="Wingdings" pitchFamily="2" charset="2"/>
              <a:buNone/>
              <a:tabLst/>
            </a:pPr>
            <a:endParaRPr kumimoji="0" lang="zh-CN" altLang="en-US" sz="1200" b="1" i="0" u="none" strike="noStrike" cap="none" normalizeH="0" baseline="0" dirty="0" smtClean="0">
              <a:ln>
                <a:noFill/>
              </a:ln>
              <a:solidFill>
                <a:srgbClr val="AD4F45"/>
              </a:solidFill>
              <a:effectLst/>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pPr/>
              <a:t>4</a:t>
            </a:fld>
            <a:r>
              <a:rPr lang="zh-CN" altLang="en-US" smtClean="0"/>
              <a:t> 页</a:t>
            </a:r>
            <a:endParaRPr lang="zh-CN" altLang="en-US" dirty="0"/>
          </a:p>
        </p:txBody>
      </p:sp>
    </p:spTree>
    <p:extLst>
      <p:ext uri="{BB962C8B-B14F-4D97-AF65-F5344CB8AC3E}">
        <p14:creationId xmlns:p14="http://schemas.microsoft.com/office/powerpoint/2010/main" val="2063274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pPr/>
              <a:t>5</a:t>
            </a:fld>
            <a:r>
              <a:rPr lang="zh-CN" altLang="en-US" smtClean="0"/>
              <a:t> 页</a:t>
            </a:r>
            <a:endParaRPr lang="zh-CN" altLang="en-US" dirty="0"/>
          </a:p>
        </p:txBody>
      </p:sp>
    </p:spTree>
    <p:extLst>
      <p:ext uri="{BB962C8B-B14F-4D97-AF65-F5344CB8AC3E}">
        <p14:creationId xmlns:p14="http://schemas.microsoft.com/office/powerpoint/2010/main" val="20632742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pPr/>
              <a:t>6</a:t>
            </a:fld>
            <a:r>
              <a:rPr lang="zh-CN" altLang="en-US" smtClean="0"/>
              <a:t> 页</a:t>
            </a:r>
            <a:endParaRPr lang="zh-CN" altLang="en-US" dirty="0"/>
          </a:p>
        </p:txBody>
      </p:sp>
    </p:spTree>
    <p:extLst>
      <p:ext uri="{BB962C8B-B14F-4D97-AF65-F5344CB8AC3E}">
        <p14:creationId xmlns:p14="http://schemas.microsoft.com/office/powerpoint/2010/main" val="20632742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pPr/>
              <a:t>7</a:t>
            </a:fld>
            <a:r>
              <a:rPr lang="zh-CN" altLang="en-US" smtClean="0"/>
              <a:t> 页</a:t>
            </a:r>
            <a:endParaRPr lang="zh-CN" altLang="en-US" dirty="0"/>
          </a:p>
        </p:txBody>
      </p:sp>
    </p:spTree>
    <p:extLst>
      <p:ext uri="{BB962C8B-B14F-4D97-AF65-F5344CB8AC3E}">
        <p14:creationId xmlns:p14="http://schemas.microsoft.com/office/powerpoint/2010/main" val="20632742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normAutofit fontScale="92500" lnSpcReduction="10000"/>
          </a:bodyPr>
          <a:lstStyle/>
          <a:p>
            <a:pPr marL="0" marR="0" lvl="0" indent="0" algn="l" defTabSz="914400" rtl="0" eaLnBrk="1" fontAlgn="base" latinLnBrk="0" hangingPunct="1">
              <a:lnSpc>
                <a:spcPct val="120000"/>
              </a:lnSpc>
              <a:spcBef>
                <a:spcPct val="0"/>
              </a:spcBef>
              <a:spcAft>
                <a:spcPct val="50000"/>
              </a:spcAft>
              <a:buClr>
                <a:srgbClr val="006666"/>
              </a:buClr>
              <a:buSzPct val="80000"/>
              <a:buFont typeface="Wingdings" pitchFamily="2" charset="2"/>
              <a:buNone/>
              <a:tabLst/>
              <a:defRPr/>
            </a:pPr>
            <a:r>
              <a:rPr kumimoji="0" lang="zh-CN" altLang="en-US" sz="1200" b="1" u="none" strike="noStrike" cap="none" normalizeH="0" baseline="0" dirty="0" smtClean="0">
                <a:ln>
                  <a:noFill/>
                </a:ln>
                <a:solidFill>
                  <a:srgbClr val="FF0000"/>
                </a:solidFill>
                <a:effectLst/>
                <a:latin typeface="微软雅黑" pitchFamily="34" charset="-122"/>
                <a:ea typeface="微软雅黑" pitchFamily="34" charset="-122"/>
              </a:rPr>
              <a:t>集权式：</a:t>
            </a:r>
            <a:r>
              <a:rPr lang="zh-CN" altLang="zh-CN" sz="1200" kern="1200" dirty="0" smtClean="0">
                <a:solidFill>
                  <a:schemeClr val="tx1"/>
                </a:solidFill>
                <a:effectLst/>
                <a:latin typeface="+mn-lt"/>
                <a:ea typeface="+mn-ea"/>
                <a:cs typeface="+mn-cs"/>
              </a:rPr>
              <a:t>采用运营控制型管控模式的集团企业，其总部作为经营决策中心和生产指标管理中心，以对企业资源的集中控制和管理，追求企业经营活动的统一和优化为目标，直接管理集团的生产经营活动（或具体业务），总部从战略规划制定到实施几乎什么都管。为了保证战略的实施和目标的达成，集团的各种职能管理非常深入。主要特征是表现出经常性地对下属项目的组织协调和集中化处理</a:t>
            </a:r>
            <a:r>
              <a:rPr lang="zh-CN" altLang="en-US" sz="1200" kern="1200" dirty="0" smtClean="0">
                <a:solidFill>
                  <a:schemeClr val="tx1"/>
                </a:solidFill>
                <a:effectLst/>
                <a:latin typeface="+mn-lt"/>
                <a:ea typeface="+mn-ea"/>
                <a:cs typeface="+mn-cs"/>
              </a:rPr>
              <a:t>。</a:t>
            </a:r>
            <a:endParaRPr lang="en-US" altLang="zh-CN" sz="1200" kern="1200" dirty="0" smtClean="0">
              <a:solidFill>
                <a:schemeClr val="tx1"/>
              </a:solidFill>
              <a:effectLst/>
              <a:latin typeface="+mn-lt"/>
              <a:ea typeface="+mn-ea"/>
              <a:cs typeface="+mn-cs"/>
            </a:endParaRPr>
          </a:p>
          <a:p>
            <a:r>
              <a:rPr kumimoji="0" lang="zh-CN" altLang="en-US" sz="1200" b="1" u="none" strike="noStrike" cap="none" normalizeH="0" baseline="0" dirty="0" smtClean="0">
                <a:ln>
                  <a:noFill/>
                </a:ln>
                <a:effectLst/>
                <a:latin typeface="微软雅黑" pitchFamily="34" charset="-122"/>
                <a:ea typeface="微软雅黑" pitchFamily="34" charset="-122"/>
              </a:rPr>
              <a:t>分权式：</a:t>
            </a:r>
            <a:r>
              <a:rPr lang="zh-CN" altLang="zh-CN" sz="1200" kern="1200" dirty="0" smtClean="0">
                <a:solidFill>
                  <a:schemeClr val="tx1"/>
                </a:solidFill>
                <a:effectLst/>
                <a:latin typeface="+mn-lt"/>
                <a:ea typeface="+mn-ea"/>
                <a:cs typeface="+mn-cs"/>
              </a:rPr>
              <a:t>采用财务控制型管控模式的集团企业，其总部作为投资决策中心，以追求资本价值最大化为目标，管理方式以财务指标考核、控制为主。其主要的特点是总部将注意力集中于财务管理和领导的功能。总部只负责集团的财务和资产运营、集团的财务规划、投资决策和实施监控。下属项目公司每年会被给定各自的财务目标，总部最为关注的往往只是下属单位的盈利情况和自身投资的回报、资金的收益，而对项目公司的生产经营不予过问，它们只要达成财务目标就可以。</a:t>
            </a:r>
          </a:p>
          <a:p>
            <a:r>
              <a:rPr lang="zh-CN" altLang="zh-CN" sz="1200" kern="1200" dirty="0" smtClean="0">
                <a:solidFill>
                  <a:schemeClr val="tx1"/>
                </a:solidFill>
                <a:effectLst/>
                <a:latin typeface="+mn-lt"/>
                <a:ea typeface="+mn-ea"/>
                <a:cs typeface="+mn-cs"/>
              </a:rPr>
              <a:t>这种控制类型，基本属于分权式。总部主要负责资产运作，因此总部的职能人员并不多，主要是财务管理人员。</a:t>
            </a:r>
            <a:endParaRPr lang="en-US" altLang="zh-CN" sz="1200" kern="1200" dirty="0" smtClean="0">
              <a:solidFill>
                <a:schemeClr val="tx1"/>
              </a:solidFill>
              <a:effectLst/>
              <a:latin typeface="+mn-lt"/>
              <a:ea typeface="+mn-ea"/>
              <a:cs typeface="+mn-cs"/>
            </a:endParaRPr>
          </a:p>
          <a:p>
            <a:r>
              <a:rPr kumimoji="0" lang="zh-CN" altLang="en-US" sz="1200" b="1" u="none" strike="noStrike" cap="none" normalizeH="0" baseline="0" dirty="0" smtClean="0">
                <a:ln>
                  <a:noFill/>
                </a:ln>
                <a:effectLst/>
                <a:latin typeface="微软雅黑" pitchFamily="34" charset="-122"/>
                <a:ea typeface="微软雅黑" pitchFamily="34" charset="-122"/>
              </a:rPr>
              <a:t>分级授权式：</a:t>
            </a:r>
            <a:r>
              <a:rPr lang="zh-CN" altLang="zh-CN" sz="1200" kern="1200" dirty="0" smtClean="0">
                <a:solidFill>
                  <a:schemeClr val="tx1"/>
                </a:solidFill>
                <a:effectLst/>
                <a:latin typeface="+mn-lt"/>
                <a:ea typeface="+mn-ea"/>
                <a:cs typeface="+mn-cs"/>
              </a:rPr>
              <a:t>对于采用战略控制型管控模式的集团企业而言，其总部作为战略决策和投资决策中心，以追求集团企业总体战略控制和协同效应的培育为目标，管理方式通过战略规划和业务计划体系进行管理。总部除了在资产上对下属项目进行控制外，还负责集团的财务、资产运营和集团整体的战略规划，例如对下属项目的战略发展规划、企业资产运用、全面预算划拨、企业绩效管理和统一技术开发等。各下属项目同时也要制定自己的业务战略规划，并提出达成规划目标所需投入的资源预算。总部负责审批下属企业的计划并给予有附加价值的建议，批准其预算，再交由下属企业执行。总部对下属项目的管理主要通过年度报告或者季度报告的形式来表现。</a:t>
            </a:r>
          </a:p>
          <a:p>
            <a:r>
              <a:rPr lang="zh-CN" altLang="zh-CN" sz="1200" kern="1200" dirty="0" smtClean="0">
                <a:solidFill>
                  <a:schemeClr val="tx1"/>
                </a:solidFill>
                <a:effectLst/>
                <a:latin typeface="+mn-lt"/>
                <a:ea typeface="+mn-ea"/>
                <a:cs typeface="+mn-cs"/>
              </a:rPr>
              <a:t>在实行这种管控模式的集团中，为了保证下属项目目标的实现以及集团整体利益的最大化，各下属项目业务的相关性要求很高，集团总部的规模并不大，主要集中在进行综合平衡、提高集团综合效益上做工作。如协调各下属项目之间的矛盾、平衡各企业间的资源需求、高级主管的培育、经验的分享等等</a:t>
            </a:r>
            <a:endParaRPr kumimoji="0" lang="zh-CN" altLang="en-US" sz="1200" b="1" i="0" u="none" strike="noStrike" cap="none" normalizeH="0" baseline="0" dirty="0" smtClean="0">
              <a:ln>
                <a:noFill/>
              </a:ln>
              <a:solidFill>
                <a:srgbClr val="AD4F45"/>
              </a:solidFill>
              <a:effectLst/>
              <a:latin typeface="微软雅黑" pitchFamily="34" charset="-122"/>
              <a:ea typeface="微软雅黑" pitchFamily="34" charset="-122"/>
            </a:endParaRPr>
          </a:p>
          <a:p>
            <a:endParaRPr kumimoji="0" lang="zh-CN" altLang="en-US" sz="1200" b="1" i="0" u="none" strike="noStrike" cap="none" normalizeH="0" baseline="0" dirty="0" smtClean="0">
              <a:ln>
                <a:noFill/>
              </a:ln>
              <a:solidFill>
                <a:srgbClr val="AD4F45"/>
              </a:solidFill>
              <a:effectLst/>
              <a:latin typeface="微软雅黑" pitchFamily="34" charset="-122"/>
              <a:ea typeface="微软雅黑" pitchFamily="34" charset="-122"/>
            </a:endParaRPr>
          </a:p>
          <a:p>
            <a:pPr marL="0" marR="0" lvl="0" indent="0" algn="l" defTabSz="914400" rtl="0" eaLnBrk="1" fontAlgn="base" latinLnBrk="0" hangingPunct="1">
              <a:lnSpc>
                <a:spcPct val="120000"/>
              </a:lnSpc>
              <a:spcBef>
                <a:spcPct val="0"/>
              </a:spcBef>
              <a:spcAft>
                <a:spcPct val="50000"/>
              </a:spcAft>
              <a:buClr>
                <a:srgbClr val="006666"/>
              </a:buClr>
              <a:buSzPct val="80000"/>
              <a:buFont typeface="Wingdings" pitchFamily="2" charset="2"/>
              <a:buNone/>
              <a:tabLst/>
              <a:defRPr/>
            </a:pPr>
            <a:endParaRPr kumimoji="0" lang="zh-CN" altLang="en-US" sz="1200" b="1" i="0" u="none" strike="noStrike" cap="none" normalizeH="0" baseline="0" dirty="0" smtClean="0">
              <a:ln>
                <a:noFill/>
              </a:ln>
              <a:solidFill>
                <a:srgbClr val="AD4F45"/>
              </a:solidFill>
              <a:effectLst/>
              <a:latin typeface="微软雅黑" pitchFamily="34" charset="-122"/>
              <a:ea typeface="微软雅黑" pitchFamily="34" charset="-122"/>
            </a:endParaRPr>
          </a:p>
          <a:p>
            <a:pPr marL="0" marR="0" lvl="0" indent="0" algn="l" defTabSz="914400" rtl="0" eaLnBrk="1" fontAlgn="base" latinLnBrk="0" hangingPunct="1">
              <a:lnSpc>
                <a:spcPct val="120000"/>
              </a:lnSpc>
              <a:spcBef>
                <a:spcPct val="0"/>
              </a:spcBef>
              <a:spcAft>
                <a:spcPct val="50000"/>
              </a:spcAft>
              <a:buClr>
                <a:srgbClr val="006666"/>
              </a:buClr>
              <a:buSzPct val="80000"/>
              <a:buFont typeface="Wingdings" pitchFamily="2" charset="2"/>
              <a:buNone/>
              <a:tabLst/>
            </a:pPr>
            <a:endParaRPr kumimoji="0" lang="zh-CN" altLang="en-US" sz="1200" b="1" i="0" u="none" strike="noStrike" cap="none" normalizeH="0" baseline="0" dirty="0" smtClean="0">
              <a:ln>
                <a:noFill/>
              </a:ln>
              <a:solidFill>
                <a:srgbClr val="AD4F45"/>
              </a:solidFill>
              <a:effectLst/>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pPr/>
              <a:t>8</a:t>
            </a:fld>
            <a:r>
              <a:rPr lang="zh-CN" altLang="en-US" smtClean="0"/>
              <a:t> 页</a:t>
            </a:r>
            <a:endParaRPr lang="zh-CN" altLang="en-US" dirty="0"/>
          </a:p>
        </p:txBody>
      </p:sp>
    </p:spTree>
    <p:extLst>
      <p:ext uri="{BB962C8B-B14F-4D97-AF65-F5344CB8AC3E}">
        <p14:creationId xmlns:p14="http://schemas.microsoft.com/office/powerpoint/2010/main" val="20632742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pPr/>
              <a:t>9</a:t>
            </a:fld>
            <a:r>
              <a:rPr lang="zh-CN" altLang="en-US" smtClean="0"/>
              <a:t> 页</a:t>
            </a:r>
            <a:endParaRPr lang="zh-CN" altLang="en-US" dirty="0"/>
          </a:p>
        </p:txBody>
      </p:sp>
    </p:spTree>
    <p:extLst>
      <p:ext uri="{BB962C8B-B14F-4D97-AF65-F5344CB8AC3E}">
        <p14:creationId xmlns:p14="http://schemas.microsoft.com/office/powerpoint/2010/main" val="4526190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4813" y="971550"/>
            <a:ext cx="7670801" cy="43164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r>
              <a:rPr lang="zh-CN" altLang="en-US" smtClean="0"/>
              <a:t>第 </a:t>
            </a:r>
            <a:fld id="{CE884005-AAD7-43DA-8323-709AF992FEE5}" type="slidenum">
              <a:rPr lang="zh-CN" altLang="en-US" smtClean="0"/>
              <a:pPr/>
              <a:t>10</a:t>
            </a:fld>
            <a:r>
              <a:rPr lang="zh-CN" altLang="en-US" smtClean="0"/>
              <a:t> 页</a:t>
            </a:r>
            <a:endParaRPr lang="zh-CN" altLang="en-US" dirty="0"/>
          </a:p>
        </p:txBody>
      </p:sp>
    </p:spTree>
    <p:extLst>
      <p:ext uri="{BB962C8B-B14F-4D97-AF65-F5344CB8AC3E}">
        <p14:creationId xmlns:p14="http://schemas.microsoft.com/office/powerpoint/2010/main" val="4526190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2705C889-3AE6-42BC-BE76-BB43B1DA0A14}" type="datetime1">
              <a:rPr lang="zh-CN" altLang="en-US" smtClean="0"/>
              <a:pPr/>
              <a:t>2019/9/18</a:t>
            </a:fld>
            <a:endParaRPr lang="zh-CN" altLang="en-US"/>
          </a:p>
        </p:txBody>
      </p:sp>
      <p:sp>
        <p:nvSpPr>
          <p:cNvPr id="5" name="页脚占位符 4"/>
          <p:cNvSpPr>
            <a:spLocks noGrp="1"/>
          </p:cNvSpPr>
          <p:nvPr>
            <p:ph type="ftr" sz="quarter" idx="11"/>
          </p:nvPr>
        </p:nvSpPr>
        <p:spPr/>
        <p:txBody>
          <a:bodyPr/>
          <a:lstStyle/>
          <a:p>
            <a:endParaRPr lang="zh-CN" altLang="en-US" dirty="0" smtClean="0"/>
          </a:p>
        </p:txBody>
      </p:sp>
      <p:sp>
        <p:nvSpPr>
          <p:cNvPr id="6" name="灯片编号占位符 5"/>
          <p:cNvSpPr>
            <a:spLocks noGrp="1"/>
          </p:cNvSpPr>
          <p:nvPr>
            <p:ph type="sldNum" sz="quarter" idx="12"/>
          </p:nvPr>
        </p:nvSpPr>
        <p:spPr/>
        <p:txBody>
          <a:bodyPr/>
          <a:lstStyle/>
          <a:p>
            <a:fld id="{C8F003F6-F166-4365-A1AD-F0176E3541FE}" type="slidenum">
              <a:rPr lang="zh-CN" altLang="en-US" smtClean="0"/>
              <a:pPr/>
              <a:t>‹#›</a:t>
            </a:fld>
            <a:endParaRPr lang="zh-CN" altLang="en-US"/>
          </a:p>
        </p:txBody>
      </p:sp>
      <p:sp>
        <p:nvSpPr>
          <p:cNvPr id="7" name="矩形 6"/>
          <p:cNvSpPr/>
          <p:nvPr/>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userDrawn="1"/>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userDrawn="1"/>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000598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C3A4D59-077A-4F88-BBAC-77A94900A024}" type="datetime1">
              <a:rPr lang="zh-CN" altLang="en-US" smtClean="0"/>
              <a:pPr/>
              <a:t>2019/9/18</a:t>
            </a:fld>
            <a:endParaRPr lang="zh-CN" altLang="en-US"/>
          </a:p>
        </p:txBody>
      </p:sp>
      <p:sp>
        <p:nvSpPr>
          <p:cNvPr id="5" name="页脚占位符 4"/>
          <p:cNvSpPr>
            <a:spLocks noGrp="1"/>
          </p:cNvSpPr>
          <p:nvPr>
            <p:ph type="ftr" sz="quarter" idx="11"/>
          </p:nvPr>
        </p:nvSpPr>
        <p:spPr/>
        <p:txBody>
          <a:bodyPr/>
          <a:lstStyle/>
          <a:p>
            <a:endParaRPr lang="zh-CN" altLang="en-US" dirty="0" smtClean="0"/>
          </a:p>
        </p:txBody>
      </p:sp>
      <p:sp>
        <p:nvSpPr>
          <p:cNvPr id="6" name="灯片编号占位符 5"/>
          <p:cNvSpPr>
            <a:spLocks noGrp="1"/>
          </p:cNvSpPr>
          <p:nvPr>
            <p:ph type="sldNum" sz="quarter" idx="12"/>
          </p:nvPr>
        </p:nvSpPr>
        <p:spPr/>
        <p:txBody>
          <a:bodyPr/>
          <a:lstStyle/>
          <a:p>
            <a:fld id="{C8F003F6-F166-4365-A1AD-F0176E3541FE}" type="slidenum">
              <a:rPr lang="zh-CN" altLang="en-US" smtClean="0"/>
              <a:pPr/>
              <a:t>‹#›</a:t>
            </a:fld>
            <a:endParaRPr lang="zh-CN" altLang="en-US"/>
          </a:p>
        </p:txBody>
      </p:sp>
      <p:sp>
        <p:nvSpPr>
          <p:cNvPr id="7" name="矩形 6"/>
          <p:cNvSpPr/>
          <p:nvPr/>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userDrawn="1"/>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userDrawn="1"/>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userDrawn="1"/>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21697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DCC1AEC-F5D2-48E0-8F9B-E88163E1A828}" type="datetime1">
              <a:rPr lang="zh-CN" altLang="en-US" smtClean="0"/>
              <a:pPr/>
              <a:t>2019/9/18</a:t>
            </a:fld>
            <a:endParaRPr lang="zh-CN" altLang="en-US"/>
          </a:p>
        </p:txBody>
      </p:sp>
      <p:sp>
        <p:nvSpPr>
          <p:cNvPr id="5" name="页脚占位符 4"/>
          <p:cNvSpPr>
            <a:spLocks noGrp="1"/>
          </p:cNvSpPr>
          <p:nvPr>
            <p:ph type="ftr" sz="quarter" idx="11"/>
          </p:nvPr>
        </p:nvSpPr>
        <p:spPr/>
        <p:txBody>
          <a:bodyPr/>
          <a:lstStyle/>
          <a:p>
            <a:endParaRPr lang="zh-CN" altLang="en-US" dirty="0" smtClean="0"/>
          </a:p>
        </p:txBody>
      </p:sp>
      <p:sp>
        <p:nvSpPr>
          <p:cNvPr id="6" name="灯片编号占位符 5"/>
          <p:cNvSpPr>
            <a:spLocks noGrp="1"/>
          </p:cNvSpPr>
          <p:nvPr>
            <p:ph type="sldNum" sz="quarter" idx="12"/>
          </p:nvPr>
        </p:nvSpPr>
        <p:spPr/>
        <p:txBody>
          <a:bodyPr/>
          <a:lstStyle/>
          <a:p>
            <a:fld id="{C8F003F6-F166-4365-A1AD-F0176E3541FE}" type="slidenum">
              <a:rPr lang="zh-CN" altLang="en-US" smtClean="0"/>
              <a:pPr/>
              <a:t>‹#›</a:t>
            </a:fld>
            <a:endParaRPr lang="zh-CN" altLang="en-US"/>
          </a:p>
        </p:txBody>
      </p:sp>
      <p:sp>
        <p:nvSpPr>
          <p:cNvPr id="7" name="矩形 6"/>
          <p:cNvSpPr/>
          <p:nvPr/>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userDrawn="1"/>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userDrawn="1"/>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userDrawn="1"/>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343583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heading">
    <p:spTree>
      <p:nvGrpSpPr>
        <p:cNvPr id="1" name=""/>
        <p:cNvGrpSpPr/>
        <p:nvPr/>
      </p:nvGrpSpPr>
      <p:grpSpPr>
        <a:xfrm>
          <a:off x="0" y="0"/>
          <a:ext cx="0" cy="0"/>
          <a:chOff x="0" y="0"/>
          <a:chExt cx="0" cy="0"/>
        </a:xfrm>
      </p:grpSpPr>
      <p:sp>
        <p:nvSpPr>
          <p:cNvPr id="3" name="日期占位符 2"/>
          <p:cNvSpPr>
            <a:spLocks noGrp="1"/>
          </p:cNvSpPr>
          <p:nvPr>
            <p:ph type="dt" sz="half" idx="10"/>
          </p:nvPr>
        </p:nvSpPr>
        <p:spPr>
          <a:xfrm>
            <a:off x="1787808" y="6405331"/>
            <a:ext cx="1536171" cy="336000"/>
          </a:xfrm>
        </p:spPr>
        <p:txBody>
          <a:bodyPr/>
          <a:lstStyle/>
          <a:p>
            <a:fld id="{720F10D5-06CB-4C74-99D6-63FCDB3B0505}" type="datetime1">
              <a:rPr lang="zh-CN" altLang="en-US" smtClean="0"/>
              <a:pPr/>
              <a:t>2019/9/18</a:t>
            </a:fld>
            <a:endParaRPr lang="zh-CN" altLang="en-US" dirty="0"/>
          </a:p>
        </p:txBody>
      </p:sp>
      <p:sp>
        <p:nvSpPr>
          <p:cNvPr id="5" name="灯片编号占位符 4"/>
          <p:cNvSpPr>
            <a:spLocks noGrp="1"/>
          </p:cNvSpPr>
          <p:nvPr>
            <p:ph type="sldNum" sz="quarter" idx="12"/>
          </p:nvPr>
        </p:nvSpPr>
        <p:spPr>
          <a:xfrm>
            <a:off x="8784299" y="6405331"/>
            <a:ext cx="2844800" cy="336000"/>
          </a:xfrm>
        </p:spPr>
        <p:txBody>
          <a:bodyPr/>
          <a:lstStyle/>
          <a:p>
            <a:fld id="{49F4BA8F-7B64-4198-9505-0CB5D4D3B366}" type="slidenum">
              <a:rPr lang="zh-CN" altLang="en-US" smtClean="0"/>
              <a:pPr/>
              <a:t>‹#›</a:t>
            </a:fld>
            <a:endParaRPr lang="zh-CN" altLang="en-US" dirty="0"/>
          </a:p>
        </p:txBody>
      </p:sp>
      <p:sp>
        <p:nvSpPr>
          <p:cNvPr id="7" name="文本占位符 3"/>
          <p:cNvSpPr>
            <a:spLocks noGrp="1"/>
          </p:cNvSpPr>
          <p:nvPr>
            <p:ph type="body" sz="half" idx="2" hasCustomPrompt="1"/>
          </p:nvPr>
        </p:nvSpPr>
        <p:spPr>
          <a:xfrm>
            <a:off x="3941753" y="6405331"/>
            <a:ext cx="4224799" cy="336000"/>
          </a:xfrm>
        </p:spPr>
        <p:txBody>
          <a:bodyPr>
            <a:noAutofit/>
          </a:bodyPr>
          <a:lstStyle>
            <a:lvl1pPr marL="0" indent="0">
              <a:buNone/>
              <a:defRPr lang="zh-CN" altLang="en-US" sz="1600" b="0" kern="1200" dirty="0">
                <a:solidFill>
                  <a:schemeClr val="tx1">
                    <a:lumMod val="75000"/>
                    <a:lumOff val="25000"/>
                  </a:schemeClr>
                </a:solidFill>
                <a:latin typeface="+mn-lt"/>
                <a:ea typeface="+mn-ea"/>
                <a:cs typeface="+mn-cs"/>
              </a:defRPr>
            </a:lvl1pPr>
            <a:lvl2pPr marL="609585" indent="0">
              <a:buNone/>
              <a:defRPr sz="1600"/>
            </a:lvl2pPr>
            <a:lvl3pPr marL="1219170" indent="0">
              <a:buNone/>
              <a:defRPr sz="1300"/>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r>
              <a:rPr lang="zh-CN" altLang="en-US" spc="267" dirty="0" smtClean="0">
                <a:latin typeface="+mn-ea"/>
              </a:rPr>
              <a:t>上海海鼎信息工程股份有限公司</a:t>
            </a:r>
            <a:endParaRPr lang="zh-CN" altLang="en-US" dirty="0"/>
          </a:p>
        </p:txBody>
      </p:sp>
    </p:spTree>
    <p:extLst>
      <p:ext uri="{BB962C8B-B14F-4D97-AF65-F5344CB8AC3E}">
        <p14:creationId xmlns:p14="http://schemas.microsoft.com/office/powerpoint/2010/main" val="405004137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dirty="0"/>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0A900DD-D8B0-4B5E-9397-679ACFDC0C35}" type="datetime1">
              <a:rPr lang="zh-CN" altLang="en-US" smtClean="0"/>
              <a:pPr/>
              <a:t>2019/9/18</a:t>
            </a:fld>
            <a:endParaRPr lang="zh-CN" altLang="en-US"/>
          </a:p>
        </p:txBody>
      </p:sp>
      <p:sp>
        <p:nvSpPr>
          <p:cNvPr id="5" name="页脚占位符 4"/>
          <p:cNvSpPr>
            <a:spLocks noGrp="1"/>
          </p:cNvSpPr>
          <p:nvPr>
            <p:ph type="ftr" sz="quarter" idx="11"/>
          </p:nvPr>
        </p:nvSpPr>
        <p:spPr/>
        <p:txBody>
          <a:bodyPr/>
          <a:lstStyle/>
          <a:p>
            <a:endParaRPr lang="zh-CN" altLang="en-US" dirty="0" smtClean="0"/>
          </a:p>
        </p:txBody>
      </p:sp>
      <p:sp>
        <p:nvSpPr>
          <p:cNvPr id="6" name="灯片编号占位符 5"/>
          <p:cNvSpPr>
            <a:spLocks noGrp="1"/>
          </p:cNvSpPr>
          <p:nvPr>
            <p:ph type="sldNum" sz="quarter" idx="12"/>
          </p:nvPr>
        </p:nvSpPr>
        <p:spPr/>
        <p:txBody>
          <a:bodyPr/>
          <a:lstStyle/>
          <a:p>
            <a:fld id="{C8F003F6-F166-4365-A1AD-F0176E3541FE}" type="slidenum">
              <a:rPr lang="zh-CN" altLang="en-US" smtClean="0"/>
              <a:pPr/>
              <a:t>‹#›</a:t>
            </a:fld>
            <a:endParaRPr lang="zh-CN" altLang="en-US"/>
          </a:p>
        </p:txBody>
      </p:sp>
      <p:sp>
        <p:nvSpPr>
          <p:cNvPr id="7" name="矩形 6"/>
          <p:cNvSpPr/>
          <p:nvPr/>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userDrawn="1"/>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userDrawn="1"/>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userDrawn="1"/>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13149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A0B9D3C9-1626-4F73-B13D-C3CE7AAA2C6F}" type="datetime1">
              <a:rPr lang="zh-CN" altLang="en-US" smtClean="0"/>
              <a:pPr/>
              <a:t>2019/9/18</a:t>
            </a:fld>
            <a:endParaRPr lang="zh-CN" altLang="en-US"/>
          </a:p>
        </p:txBody>
      </p:sp>
      <p:sp>
        <p:nvSpPr>
          <p:cNvPr id="5" name="页脚占位符 4"/>
          <p:cNvSpPr>
            <a:spLocks noGrp="1"/>
          </p:cNvSpPr>
          <p:nvPr>
            <p:ph type="ftr" sz="quarter" idx="11"/>
          </p:nvPr>
        </p:nvSpPr>
        <p:spPr/>
        <p:txBody>
          <a:bodyPr/>
          <a:lstStyle/>
          <a:p>
            <a:endParaRPr lang="zh-CN" altLang="en-US" dirty="0" smtClean="0"/>
          </a:p>
        </p:txBody>
      </p:sp>
      <p:sp>
        <p:nvSpPr>
          <p:cNvPr id="6" name="灯片编号占位符 5"/>
          <p:cNvSpPr>
            <a:spLocks noGrp="1"/>
          </p:cNvSpPr>
          <p:nvPr>
            <p:ph type="sldNum" sz="quarter" idx="12"/>
          </p:nvPr>
        </p:nvSpPr>
        <p:spPr/>
        <p:txBody>
          <a:bodyPr/>
          <a:lstStyle/>
          <a:p>
            <a:fld id="{C8F003F6-F166-4365-A1AD-F0176E3541FE}" type="slidenum">
              <a:rPr lang="zh-CN" altLang="en-US" smtClean="0"/>
              <a:pPr/>
              <a:t>‹#›</a:t>
            </a:fld>
            <a:endParaRPr lang="zh-CN" altLang="en-US"/>
          </a:p>
        </p:txBody>
      </p:sp>
      <p:sp>
        <p:nvSpPr>
          <p:cNvPr id="7" name="矩形 6"/>
          <p:cNvSpPr/>
          <p:nvPr/>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userDrawn="1"/>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userDrawn="1"/>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userDrawn="1"/>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805233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3AFC1C54-1D32-449D-92E0-827F9A2B96A7}" type="datetime1">
              <a:rPr lang="zh-CN" altLang="en-US" smtClean="0"/>
              <a:pPr/>
              <a:t>2019/9/18</a:t>
            </a:fld>
            <a:endParaRPr lang="zh-CN" altLang="en-US" dirty="0"/>
          </a:p>
        </p:txBody>
      </p:sp>
      <p:sp>
        <p:nvSpPr>
          <p:cNvPr id="6" name="页脚占位符 5"/>
          <p:cNvSpPr>
            <a:spLocks noGrp="1"/>
          </p:cNvSpPr>
          <p:nvPr>
            <p:ph type="ftr" sz="quarter" idx="11"/>
          </p:nvPr>
        </p:nvSpPr>
        <p:spPr/>
        <p:txBody>
          <a:bodyPr/>
          <a:lstStyle/>
          <a:p>
            <a:endParaRPr lang="zh-CN" altLang="en-US" dirty="0" smtClean="0"/>
          </a:p>
        </p:txBody>
      </p:sp>
      <p:sp>
        <p:nvSpPr>
          <p:cNvPr id="7" name="灯片编号占位符 6"/>
          <p:cNvSpPr>
            <a:spLocks noGrp="1"/>
          </p:cNvSpPr>
          <p:nvPr>
            <p:ph type="sldNum" sz="quarter" idx="12"/>
          </p:nvPr>
        </p:nvSpPr>
        <p:spPr/>
        <p:txBody>
          <a:bodyPr/>
          <a:lstStyle/>
          <a:p>
            <a:fld id="{C8F003F6-F166-4365-A1AD-F0176E3541FE}" type="slidenum">
              <a:rPr lang="zh-CN" altLang="en-US" smtClean="0"/>
              <a:pPr/>
              <a:t>‹#›</a:t>
            </a:fld>
            <a:endParaRPr lang="zh-CN" altLang="en-US"/>
          </a:p>
        </p:txBody>
      </p:sp>
      <p:sp>
        <p:nvSpPr>
          <p:cNvPr id="8" name="矩形 7"/>
          <p:cNvSpPr/>
          <p:nvPr/>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userDrawn="1"/>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userDrawn="1"/>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userDrawn="1"/>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43580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7" name="日期占位符 6"/>
          <p:cNvSpPr>
            <a:spLocks noGrp="1"/>
          </p:cNvSpPr>
          <p:nvPr>
            <p:ph type="dt" sz="half" idx="10"/>
          </p:nvPr>
        </p:nvSpPr>
        <p:spPr/>
        <p:txBody>
          <a:bodyPr/>
          <a:lstStyle/>
          <a:p>
            <a:fld id="{533D359C-AFBA-42D7-8C2E-0975BE5A3863}" type="datetime1">
              <a:rPr lang="zh-CN" altLang="en-US" smtClean="0"/>
              <a:pPr/>
              <a:t>2019/9/18</a:t>
            </a:fld>
            <a:endParaRPr lang="zh-CN" altLang="en-US"/>
          </a:p>
        </p:txBody>
      </p:sp>
      <p:sp>
        <p:nvSpPr>
          <p:cNvPr id="8" name="页脚占位符 7"/>
          <p:cNvSpPr>
            <a:spLocks noGrp="1"/>
          </p:cNvSpPr>
          <p:nvPr>
            <p:ph type="ftr" sz="quarter" idx="11"/>
          </p:nvPr>
        </p:nvSpPr>
        <p:spPr/>
        <p:txBody>
          <a:bodyPr/>
          <a:lstStyle/>
          <a:p>
            <a:endParaRPr lang="zh-CN" altLang="en-US" dirty="0" smtClean="0"/>
          </a:p>
        </p:txBody>
      </p:sp>
      <p:sp>
        <p:nvSpPr>
          <p:cNvPr id="9" name="灯片编号占位符 8"/>
          <p:cNvSpPr>
            <a:spLocks noGrp="1"/>
          </p:cNvSpPr>
          <p:nvPr>
            <p:ph type="sldNum" sz="quarter" idx="12"/>
          </p:nvPr>
        </p:nvSpPr>
        <p:spPr/>
        <p:txBody>
          <a:bodyPr/>
          <a:lstStyle/>
          <a:p>
            <a:fld id="{C8F003F6-F166-4365-A1AD-F0176E3541FE}" type="slidenum">
              <a:rPr lang="zh-CN" altLang="en-US" smtClean="0"/>
              <a:pPr/>
              <a:t>‹#›</a:t>
            </a:fld>
            <a:endParaRPr lang="zh-CN" altLang="en-US"/>
          </a:p>
        </p:txBody>
      </p:sp>
      <p:sp>
        <p:nvSpPr>
          <p:cNvPr id="10" name="矩形 9"/>
          <p:cNvSpPr/>
          <p:nvPr/>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userDrawn="1"/>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userDrawn="1"/>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userDrawn="1"/>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518811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038F8D58-D68C-43B9-9D1D-64717194F306}" type="datetime1">
              <a:rPr lang="zh-CN" altLang="en-US" smtClean="0"/>
              <a:pPr/>
              <a:t>2019/9/18</a:t>
            </a:fld>
            <a:endParaRPr lang="zh-CN" altLang="en-US"/>
          </a:p>
        </p:txBody>
      </p:sp>
      <p:sp>
        <p:nvSpPr>
          <p:cNvPr id="4" name="页脚占位符 3"/>
          <p:cNvSpPr>
            <a:spLocks noGrp="1"/>
          </p:cNvSpPr>
          <p:nvPr>
            <p:ph type="ftr" sz="quarter" idx="11"/>
          </p:nvPr>
        </p:nvSpPr>
        <p:spPr/>
        <p:txBody>
          <a:bodyPr/>
          <a:lstStyle/>
          <a:p>
            <a:endParaRPr lang="zh-CN" altLang="en-US" dirty="0" smtClean="0"/>
          </a:p>
        </p:txBody>
      </p:sp>
      <p:sp>
        <p:nvSpPr>
          <p:cNvPr id="5" name="灯片编号占位符 4"/>
          <p:cNvSpPr>
            <a:spLocks noGrp="1"/>
          </p:cNvSpPr>
          <p:nvPr>
            <p:ph type="sldNum" sz="quarter" idx="12"/>
          </p:nvPr>
        </p:nvSpPr>
        <p:spPr/>
        <p:txBody>
          <a:bodyPr/>
          <a:lstStyle/>
          <a:p>
            <a:fld id="{C8F003F6-F166-4365-A1AD-F0176E3541FE}" type="slidenum">
              <a:rPr lang="zh-CN" altLang="en-US" smtClean="0"/>
              <a:pPr/>
              <a:t>‹#›</a:t>
            </a:fld>
            <a:endParaRPr lang="zh-CN" altLang="en-US"/>
          </a:p>
        </p:txBody>
      </p:sp>
      <p:sp>
        <p:nvSpPr>
          <p:cNvPr id="6" name="矩形 5"/>
          <p:cNvSpPr/>
          <p:nvPr/>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userDrawn="1"/>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userDrawn="1"/>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70524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A636549-ABA7-4EF2-8642-4ED231F0EBCD}" type="datetime1">
              <a:rPr lang="zh-CN" altLang="en-US" smtClean="0"/>
              <a:pPr/>
              <a:t>2019/9/18</a:t>
            </a:fld>
            <a:endParaRPr lang="zh-CN" altLang="en-US"/>
          </a:p>
        </p:txBody>
      </p:sp>
      <p:sp>
        <p:nvSpPr>
          <p:cNvPr id="3" name="页脚占位符 2"/>
          <p:cNvSpPr>
            <a:spLocks noGrp="1"/>
          </p:cNvSpPr>
          <p:nvPr>
            <p:ph type="ftr" sz="quarter" idx="11"/>
          </p:nvPr>
        </p:nvSpPr>
        <p:spPr/>
        <p:txBody>
          <a:bodyPr/>
          <a:lstStyle/>
          <a:p>
            <a:endParaRPr lang="zh-CN" altLang="en-US" dirty="0" smtClean="0"/>
          </a:p>
        </p:txBody>
      </p:sp>
      <p:sp>
        <p:nvSpPr>
          <p:cNvPr id="4" name="灯片编号占位符 3"/>
          <p:cNvSpPr>
            <a:spLocks noGrp="1"/>
          </p:cNvSpPr>
          <p:nvPr>
            <p:ph type="sldNum" sz="quarter" idx="12"/>
          </p:nvPr>
        </p:nvSpPr>
        <p:spPr/>
        <p:txBody>
          <a:bodyPr/>
          <a:lstStyle/>
          <a:p>
            <a:fld id="{C8F003F6-F166-4365-A1AD-F0176E3541FE}" type="slidenum">
              <a:rPr lang="zh-CN" altLang="en-US" smtClean="0"/>
              <a:pPr/>
              <a:t>‹#›</a:t>
            </a:fld>
            <a:endParaRPr lang="zh-CN" altLang="en-US"/>
          </a:p>
        </p:txBody>
      </p:sp>
      <p:sp>
        <p:nvSpPr>
          <p:cNvPr id="5" name="矩形 4"/>
          <p:cNvSpPr/>
          <p:nvPr/>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userDrawn="1"/>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userDrawn="1"/>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977980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4F33A580-1A76-4228-8C2A-CE6CA6DEAE01}" type="datetime1">
              <a:rPr lang="zh-CN" altLang="en-US" smtClean="0"/>
              <a:pPr/>
              <a:t>2019/9/18</a:t>
            </a:fld>
            <a:endParaRPr lang="zh-CN" altLang="en-US"/>
          </a:p>
        </p:txBody>
      </p:sp>
      <p:sp>
        <p:nvSpPr>
          <p:cNvPr id="6" name="页脚占位符 5"/>
          <p:cNvSpPr>
            <a:spLocks noGrp="1"/>
          </p:cNvSpPr>
          <p:nvPr>
            <p:ph type="ftr" sz="quarter" idx="11"/>
          </p:nvPr>
        </p:nvSpPr>
        <p:spPr/>
        <p:txBody>
          <a:bodyPr/>
          <a:lstStyle/>
          <a:p>
            <a:endParaRPr lang="zh-CN" altLang="en-US" dirty="0" smtClean="0"/>
          </a:p>
        </p:txBody>
      </p:sp>
      <p:sp>
        <p:nvSpPr>
          <p:cNvPr id="7" name="灯片编号占位符 6"/>
          <p:cNvSpPr>
            <a:spLocks noGrp="1"/>
          </p:cNvSpPr>
          <p:nvPr>
            <p:ph type="sldNum" sz="quarter" idx="12"/>
          </p:nvPr>
        </p:nvSpPr>
        <p:spPr/>
        <p:txBody>
          <a:bodyPr/>
          <a:lstStyle/>
          <a:p>
            <a:fld id="{C8F003F6-F166-4365-A1AD-F0176E3541FE}" type="slidenum">
              <a:rPr lang="zh-CN" altLang="en-US" smtClean="0"/>
              <a:pPr/>
              <a:t>‹#›</a:t>
            </a:fld>
            <a:endParaRPr lang="zh-CN" altLang="en-US"/>
          </a:p>
        </p:txBody>
      </p:sp>
      <p:sp>
        <p:nvSpPr>
          <p:cNvPr id="8" name="矩形 7"/>
          <p:cNvSpPr/>
          <p:nvPr/>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userDrawn="1"/>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userDrawn="1"/>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userDrawn="1"/>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2011721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16C0FA4E-529B-4D73-8F5B-796F80AC8903}" type="datetime1">
              <a:rPr lang="zh-CN" altLang="en-US" smtClean="0"/>
              <a:pPr/>
              <a:t>2019/9/18</a:t>
            </a:fld>
            <a:endParaRPr lang="zh-CN" altLang="en-US"/>
          </a:p>
        </p:txBody>
      </p:sp>
      <p:sp>
        <p:nvSpPr>
          <p:cNvPr id="6" name="页脚占位符 5"/>
          <p:cNvSpPr>
            <a:spLocks noGrp="1"/>
          </p:cNvSpPr>
          <p:nvPr>
            <p:ph type="ftr" sz="quarter" idx="11"/>
          </p:nvPr>
        </p:nvSpPr>
        <p:spPr/>
        <p:txBody>
          <a:bodyPr/>
          <a:lstStyle/>
          <a:p>
            <a:endParaRPr lang="zh-CN" altLang="en-US" dirty="0" smtClean="0"/>
          </a:p>
        </p:txBody>
      </p:sp>
      <p:sp>
        <p:nvSpPr>
          <p:cNvPr id="7" name="灯片编号占位符 6"/>
          <p:cNvSpPr>
            <a:spLocks noGrp="1"/>
          </p:cNvSpPr>
          <p:nvPr>
            <p:ph type="sldNum" sz="quarter" idx="12"/>
          </p:nvPr>
        </p:nvSpPr>
        <p:spPr/>
        <p:txBody>
          <a:bodyPr/>
          <a:lstStyle/>
          <a:p>
            <a:fld id="{C8F003F6-F166-4365-A1AD-F0176E3541FE}" type="slidenum">
              <a:rPr lang="zh-CN" altLang="en-US" smtClean="0"/>
              <a:pPr/>
              <a:t>‹#›</a:t>
            </a:fld>
            <a:endParaRPr lang="zh-CN" altLang="en-US"/>
          </a:p>
        </p:txBody>
      </p:sp>
      <p:sp>
        <p:nvSpPr>
          <p:cNvPr id="8" name="矩形 7"/>
          <p:cNvSpPr/>
          <p:nvPr/>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userDrawn="1"/>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userDrawn="1"/>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userDrawn="1"/>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616536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793044" y="1882070"/>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3A0D33-9F61-4700-A1CD-9F016D9985BF}" type="datetime1">
              <a:rPr lang="zh-CN" altLang="en-US" smtClean="0"/>
              <a:pPr/>
              <a:t>2019/9/18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dirty="0" smtClean="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F003F6-F166-4365-A1AD-F0176E3541FE}" type="slidenum">
              <a:rPr lang="zh-CN" altLang="en-US" smtClean="0"/>
              <a:pPr/>
              <a:t>‹#›</a:t>
            </a:fld>
            <a:endParaRPr lang="zh-CN" altLang="en-US"/>
          </a:p>
        </p:txBody>
      </p:sp>
      <p:sp>
        <p:nvSpPr>
          <p:cNvPr id="7" name="矩形 6"/>
          <p:cNvSpPr/>
          <p:nvPr/>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nvSpPr>
        <p:spPr>
          <a:xfrm>
            <a:off x="324833" y="6809655"/>
            <a:ext cx="3851879" cy="11214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userDrawn="1"/>
        </p:nvSpPr>
        <p:spPr>
          <a:xfrm>
            <a:off x="4176712" y="6809655"/>
            <a:ext cx="3851879" cy="112145"/>
          </a:xfrm>
          <a:prstGeom prst="rect">
            <a:avLst/>
          </a:prstGeom>
          <a:solidFill>
            <a:srgbClr val="F4C6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userDrawn="1"/>
        </p:nvSpPr>
        <p:spPr>
          <a:xfrm>
            <a:off x="8028591" y="6809655"/>
            <a:ext cx="3851879" cy="112145"/>
          </a:xfrm>
          <a:prstGeom prst="rect">
            <a:avLst/>
          </a:prstGeom>
          <a:solidFill>
            <a:srgbClr val="58C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91910" y="6162731"/>
            <a:ext cx="1371600" cy="695269"/>
          </a:xfrm>
          <a:prstGeom prst="rect">
            <a:avLst/>
          </a:prstGeom>
        </p:spPr>
      </p:pic>
    </p:spTree>
    <p:extLst>
      <p:ext uri="{BB962C8B-B14F-4D97-AF65-F5344CB8AC3E}">
        <p14:creationId xmlns:p14="http://schemas.microsoft.com/office/powerpoint/2010/main" val="765967808"/>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2.xml"/><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2.xml"/><Relationship Id="rId5" Type="http://schemas.openxmlformats.org/officeDocument/2006/relationships/image" Target="../media/image12.png"/><Relationship Id="rId4" Type="http://schemas.openxmlformats.org/officeDocument/2006/relationships/slide" Target="slide9.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slide" Target="slide9.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slide" Target="slide9.xml"/><Relationship Id="rId5" Type="http://schemas.openxmlformats.org/officeDocument/2006/relationships/image" Target="../media/image29.png"/><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slide" Target="slide9.xml"/><Relationship Id="rId4" Type="http://schemas.openxmlformats.org/officeDocument/2006/relationships/image" Target="../media/image35.png"/></Relationships>
</file>

<file path=ppt/slides/_rels/slide2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slide" Target="slide9.xml"/></Relationships>
</file>

<file path=ppt/slides/_rels/slide22.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image" Target="../media/image38.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slide" Target="slide9.xml"/><Relationship Id="rId4" Type="http://schemas.openxmlformats.org/officeDocument/2006/relationships/image" Target="../media/image41.png"/></Relationships>
</file>

<file path=ppt/slides/_rels/slide24.xml.rels><?xml version="1.0" encoding="UTF-8" standalone="yes"?>
<Relationships xmlns="http://schemas.openxmlformats.org/package/2006/relationships"><Relationship Id="rId3" Type="http://schemas.openxmlformats.org/officeDocument/2006/relationships/slide" Target="slide4.xml"/><Relationship Id="rId7" Type="http://schemas.openxmlformats.org/officeDocument/2006/relationships/image" Target="../media/image44.png"/><Relationship Id="rId2" Type="http://schemas.openxmlformats.org/officeDocument/2006/relationships/notesSlide" Target="../notesSlides/notesSlide13.xml"/><Relationship Id="rId1" Type="http://schemas.openxmlformats.org/officeDocument/2006/relationships/slideLayout" Target="../slideLayouts/slideLayout12.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4.xml"/><Relationship Id="rId1" Type="http://schemas.openxmlformats.org/officeDocument/2006/relationships/slideLayout" Target="../slideLayouts/slideLayout12.xml"/><Relationship Id="rId5" Type="http://schemas.openxmlformats.org/officeDocument/2006/relationships/image" Target="../media/image12.png"/><Relationship Id="rId4" Type="http://schemas.openxmlformats.org/officeDocument/2006/relationships/slide" Target="slide4.xml"/></Relationships>
</file>

<file path=ppt/slides/_rels/slide2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47.jpeg"/></Relationships>
</file>

<file path=ppt/slides/_rels/slide27.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16.xml"/><Relationship Id="rId1" Type="http://schemas.openxmlformats.org/officeDocument/2006/relationships/slideLayout" Target="../slideLayouts/slideLayout12.xml"/><Relationship Id="rId5" Type="http://schemas.openxmlformats.org/officeDocument/2006/relationships/image" Target="../media/image50.png"/><Relationship Id="rId4" Type="http://schemas.openxmlformats.org/officeDocument/2006/relationships/image" Target="../media/image49.png"/></Relationships>
</file>

<file path=ppt/slides/_rels/slide28.xml.rels><?xml version="1.0" encoding="UTF-8" standalone="yes"?>
<Relationships xmlns="http://schemas.openxmlformats.org/package/2006/relationships"><Relationship Id="rId8" Type="http://schemas.openxmlformats.org/officeDocument/2006/relationships/image" Target="../media/image56.png"/><Relationship Id="rId13" Type="http://schemas.openxmlformats.org/officeDocument/2006/relationships/image" Target="../media/image61.jpeg"/><Relationship Id="rId3" Type="http://schemas.openxmlformats.org/officeDocument/2006/relationships/image" Target="../media/image51.jpeg"/><Relationship Id="rId7" Type="http://schemas.openxmlformats.org/officeDocument/2006/relationships/image" Target="../media/image55.png"/><Relationship Id="rId12" Type="http://schemas.openxmlformats.org/officeDocument/2006/relationships/image" Target="../media/image60.png"/><Relationship Id="rId2" Type="http://schemas.openxmlformats.org/officeDocument/2006/relationships/notesSlide" Target="../notesSlides/notesSlide17.xml"/><Relationship Id="rId1" Type="http://schemas.openxmlformats.org/officeDocument/2006/relationships/slideLayout" Target="../slideLayouts/slideLayout12.xml"/><Relationship Id="rId6" Type="http://schemas.openxmlformats.org/officeDocument/2006/relationships/image" Target="../media/image54.jpeg"/><Relationship Id="rId11" Type="http://schemas.openxmlformats.org/officeDocument/2006/relationships/image" Target="../media/image59.jpeg"/><Relationship Id="rId5" Type="http://schemas.openxmlformats.org/officeDocument/2006/relationships/image" Target="../media/image53.png"/><Relationship Id="rId15" Type="http://schemas.openxmlformats.org/officeDocument/2006/relationships/image" Target="../media/image63.png"/><Relationship Id="rId10" Type="http://schemas.openxmlformats.org/officeDocument/2006/relationships/image" Target="../media/image58.jpeg"/><Relationship Id="rId4" Type="http://schemas.openxmlformats.org/officeDocument/2006/relationships/image" Target="../media/image52.jpeg"/><Relationship Id="rId9" Type="http://schemas.openxmlformats.org/officeDocument/2006/relationships/image" Target="../media/image57.jpeg"/><Relationship Id="rId14" Type="http://schemas.openxmlformats.org/officeDocument/2006/relationships/image" Target="../media/image62.png"/></Relationships>
</file>

<file path=ppt/slides/_rels/slide29.xml.rels><?xml version="1.0" encoding="UTF-8" standalone="yes"?>
<Relationships xmlns="http://schemas.openxmlformats.org/package/2006/relationships"><Relationship Id="rId8" Type="http://schemas.openxmlformats.org/officeDocument/2006/relationships/image" Target="../media/image69.png"/><Relationship Id="rId13" Type="http://schemas.openxmlformats.org/officeDocument/2006/relationships/image" Target="../media/image74.png"/><Relationship Id="rId18" Type="http://schemas.openxmlformats.org/officeDocument/2006/relationships/slide" Target="slide4.xml"/><Relationship Id="rId3" Type="http://schemas.openxmlformats.org/officeDocument/2006/relationships/image" Target="../media/image64.png"/><Relationship Id="rId7" Type="http://schemas.openxmlformats.org/officeDocument/2006/relationships/image" Target="../media/image68.png"/><Relationship Id="rId12" Type="http://schemas.openxmlformats.org/officeDocument/2006/relationships/image" Target="../media/image73.png"/><Relationship Id="rId17" Type="http://schemas.openxmlformats.org/officeDocument/2006/relationships/image" Target="../media/image78.png"/><Relationship Id="rId2" Type="http://schemas.openxmlformats.org/officeDocument/2006/relationships/notesSlide" Target="../notesSlides/notesSlide18.xml"/><Relationship Id="rId16" Type="http://schemas.openxmlformats.org/officeDocument/2006/relationships/image" Target="../media/image77.png"/><Relationship Id="rId1" Type="http://schemas.openxmlformats.org/officeDocument/2006/relationships/slideLayout" Target="../slideLayouts/slideLayout12.xml"/><Relationship Id="rId6" Type="http://schemas.openxmlformats.org/officeDocument/2006/relationships/image" Target="../media/image67.png"/><Relationship Id="rId11" Type="http://schemas.openxmlformats.org/officeDocument/2006/relationships/image" Target="../media/image72.png"/><Relationship Id="rId5" Type="http://schemas.openxmlformats.org/officeDocument/2006/relationships/image" Target="../media/image66.png"/><Relationship Id="rId15" Type="http://schemas.openxmlformats.org/officeDocument/2006/relationships/image" Target="../media/image76.png"/><Relationship Id="rId10" Type="http://schemas.openxmlformats.org/officeDocument/2006/relationships/image" Target="../media/image71.png"/><Relationship Id="rId19" Type="http://schemas.openxmlformats.org/officeDocument/2006/relationships/image" Target="../media/image12.png"/><Relationship Id="rId4" Type="http://schemas.openxmlformats.org/officeDocument/2006/relationships/image" Target="../media/image65.png"/><Relationship Id="rId9" Type="http://schemas.openxmlformats.org/officeDocument/2006/relationships/image" Target="../media/image70.png"/><Relationship Id="rId14" Type="http://schemas.openxmlformats.org/officeDocument/2006/relationships/image" Target="../media/image7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79.png"/><Relationship Id="rId7" Type="http://schemas.openxmlformats.org/officeDocument/2006/relationships/image" Target="../media/image83.jpeg"/><Relationship Id="rId2" Type="http://schemas.openxmlformats.org/officeDocument/2006/relationships/notesSlide" Target="../notesSlides/notesSlide19.xml"/><Relationship Id="rId1" Type="http://schemas.openxmlformats.org/officeDocument/2006/relationships/slideLayout" Target="../slideLayouts/slideLayout12.xml"/><Relationship Id="rId6" Type="http://schemas.openxmlformats.org/officeDocument/2006/relationships/image" Target="../media/image82.jpeg"/><Relationship Id="rId5" Type="http://schemas.openxmlformats.org/officeDocument/2006/relationships/image" Target="../media/image81.png"/><Relationship Id="rId4" Type="http://schemas.openxmlformats.org/officeDocument/2006/relationships/image" Target="../media/image80.png"/></Relationships>
</file>

<file path=ppt/slides/_rels/slide31.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20.xml"/><Relationship Id="rId1" Type="http://schemas.openxmlformats.org/officeDocument/2006/relationships/slideLayout" Target="../slideLayouts/slideLayout12.xml"/><Relationship Id="rId4" Type="http://schemas.openxmlformats.org/officeDocument/2006/relationships/image" Target="../media/image85.jpeg"/></Relationships>
</file>

<file path=ppt/slides/_rels/slide32.xml.rels><?xml version="1.0" encoding="UTF-8" standalone="yes"?>
<Relationships xmlns="http://schemas.openxmlformats.org/package/2006/relationships"><Relationship Id="rId8" Type="http://schemas.openxmlformats.org/officeDocument/2006/relationships/image" Target="../media/image85.jpeg"/><Relationship Id="rId3" Type="http://schemas.openxmlformats.org/officeDocument/2006/relationships/image" Target="../media/image86.png"/><Relationship Id="rId7" Type="http://schemas.openxmlformats.org/officeDocument/2006/relationships/image" Target="../media/image90.png"/><Relationship Id="rId2" Type="http://schemas.openxmlformats.org/officeDocument/2006/relationships/notesSlide" Target="../notesSlides/notesSlide21.xml"/><Relationship Id="rId1" Type="http://schemas.openxmlformats.org/officeDocument/2006/relationships/slideLayout" Target="../slideLayouts/slideLayout12.xml"/><Relationship Id="rId6" Type="http://schemas.openxmlformats.org/officeDocument/2006/relationships/image" Target="../media/image89.png"/><Relationship Id="rId5" Type="http://schemas.openxmlformats.org/officeDocument/2006/relationships/image" Target="../media/image88.png"/><Relationship Id="rId4" Type="http://schemas.openxmlformats.org/officeDocument/2006/relationships/image" Target="../media/image87.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23.xml"/><Relationship Id="rId1" Type="http://schemas.openxmlformats.org/officeDocument/2006/relationships/slideLayout" Target="../slideLayouts/slideLayout12.xml"/><Relationship Id="rId5" Type="http://schemas.openxmlformats.org/officeDocument/2006/relationships/image" Target="../media/image93.png"/><Relationship Id="rId4" Type="http://schemas.openxmlformats.org/officeDocument/2006/relationships/image" Target="../media/image92.png"/></Relationships>
</file>

<file path=ppt/slides/_rels/slide35.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image" Target="../media/image95.png"/><Relationship Id="rId7" Type="http://schemas.openxmlformats.org/officeDocument/2006/relationships/image" Target="../media/image99.png"/><Relationship Id="rId2" Type="http://schemas.openxmlformats.org/officeDocument/2006/relationships/notesSlide" Target="../notesSlides/notesSlide25.xml"/><Relationship Id="rId1" Type="http://schemas.openxmlformats.org/officeDocument/2006/relationships/slideLayout" Target="../slideLayouts/slideLayout12.xml"/><Relationship Id="rId6" Type="http://schemas.openxmlformats.org/officeDocument/2006/relationships/image" Target="../media/image98.png"/><Relationship Id="rId5" Type="http://schemas.openxmlformats.org/officeDocument/2006/relationships/image" Target="../media/image97.png"/><Relationship Id="rId4" Type="http://schemas.openxmlformats.org/officeDocument/2006/relationships/image" Target="../media/image96.png"/></Relationships>
</file>

<file path=ppt/slides/_rels/slide37.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8" Type="http://schemas.openxmlformats.org/officeDocument/2006/relationships/slide" Target="slide22.xml"/><Relationship Id="rId3" Type="http://schemas.openxmlformats.org/officeDocument/2006/relationships/slide" Target="slide10.xml"/><Relationship Id="rId7" Type="http://schemas.openxmlformats.org/officeDocument/2006/relationships/slide" Target="slide18.xml"/><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slide" Target="slide12.xml"/><Relationship Id="rId11" Type="http://schemas.openxmlformats.org/officeDocument/2006/relationships/image" Target="../media/image12.png"/><Relationship Id="rId5" Type="http://schemas.openxmlformats.org/officeDocument/2006/relationships/slide" Target="slide21.xml"/><Relationship Id="rId10" Type="http://schemas.openxmlformats.org/officeDocument/2006/relationships/slide" Target="slide4.xml"/><Relationship Id="rId4" Type="http://schemas.openxmlformats.org/officeDocument/2006/relationships/slide" Target="slide16.xml"/><Relationship Id="rId9"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209675" y="581025"/>
            <a:ext cx="1000125" cy="1000125"/>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7C6B7"/>
              </a:solidFill>
            </a:endParaRPr>
          </a:p>
        </p:txBody>
      </p:sp>
      <p:sp>
        <p:nvSpPr>
          <p:cNvPr id="22" name="文本框 21"/>
          <p:cNvSpPr txBox="1"/>
          <p:nvPr/>
        </p:nvSpPr>
        <p:spPr>
          <a:xfrm>
            <a:off x="981114" y="2029665"/>
            <a:ext cx="5548887" cy="1938992"/>
          </a:xfrm>
          <a:prstGeom prst="rect">
            <a:avLst/>
          </a:prstGeom>
          <a:noFill/>
        </p:spPr>
        <p:txBody>
          <a:bodyPr wrap="square" rtlCol="0">
            <a:spAutoFit/>
          </a:bodyPr>
          <a:lstStyle/>
          <a:p>
            <a:r>
              <a:rPr lang="zh-CN" altLang="en-US" sz="3600" b="1" dirty="0">
                <a:solidFill>
                  <a:srgbClr val="404040"/>
                </a:solidFill>
                <a:latin typeface="微软雅黑" pitchFamily="34" charset="-122"/>
                <a:ea typeface="微软雅黑" pitchFamily="34" charset="-122"/>
              </a:rPr>
              <a:t>江南</a:t>
            </a:r>
            <a:r>
              <a:rPr lang="zh-CN" altLang="en-US" sz="3600" b="1" dirty="0" smtClean="0">
                <a:solidFill>
                  <a:srgbClr val="404040"/>
                </a:solidFill>
                <a:latin typeface="微软雅黑" pitchFamily="34" charset="-122"/>
                <a:ea typeface="微软雅黑" pitchFamily="34" charset="-122"/>
              </a:rPr>
              <a:t>环球港</a:t>
            </a:r>
            <a:endParaRPr lang="en-US" altLang="zh-CN" sz="3600" b="1" dirty="0" smtClean="0">
              <a:solidFill>
                <a:srgbClr val="404040"/>
              </a:solidFill>
              <a:latin typeface="微软雅黑" pitchFamily="34" charset="-122"/>
              <a:ea typeface="微软雅黑" pitchFamily="34" charset="-122"/>
            </a:endParaRPr>
          </a:p>
          <a:p>
            <a:endParaRPr lang="en-US" altLang="zh-CN" sz="3600" b="1" dirty="0" smtClean="0">
              <a:solidFill>
                <a:srgbClr val="404040"/>
              </a:solidFill>
              <a:latin typeface="微软雅黑" pitchFamily="34" charset="-122"/>
              <a:ea typeface="微软雅黑" pitchFamily="34" charset="-122"/>
            </a:endParaRPr>
          </a:p>
          <a:p>
            <a:pPr algn="r"/>
            <a:r>
              <a:rPr lang="en-US" altLang="zh-CN" sz="4800" b="1" dirty="0" smtClean="0">
                <a:solidFill>
                  <a:srgbClr val="404040"/>
                </a:solidFill>
                <a:latin typeface="微软雅黑" pitchFamily="34" charset="-122"/>
                <a:ea typeface="微软雅黑" pitchFamily="34" charset="-122"/>
              </a:rPr>
              <a:t>ERP</a:t>
            </a:r>
            <a:r>
              <a:rPr lang="zh-CN" altLang="en-US" sz="4800" b="1" dirty="0" smtClean="0">
                <a:solidFill>
                  <a:srgbClr val="404040"/>
                </a:solidFill>
                <a:latin typeface="微软雅黑" pitchFamily="34" charset="-122"/>
                <a:ea typeface="微软雅黑" pitchFamily="34" charset="-122"/>
              </a:rPr>
              <a:t>系统升级</a:t>
            </a:r>
            <a:endParaRPr lang="zh-CN" altLang="en-US" sz="4800" b="1" dirty="0">
              <a:solidFill>
                <a:srgbClr val="404040"/>
              </a:solidFill>
              <a:latin typeface="微软雅黑" pitchFamily="34" charset="-122"/>
              <a:ea typeface="微软雅黑" pitchFamily="34" charset="-122"/>
            </a:endParaRPr>
          </a:p>
        </p:txBody>
      </p:sp>
      <p:pic>
        <p:nvPicPr>
          <p:cNvPr id="7" name="图片 6" descr="图片1.jpg"/>
          <p:cNvPicPr>
            <a:picLocks noChangeAspect="1"/>
          </p:cNvPicPr>
          <p:nvPr/>
        </p:nvPicPr>
        <p:blipFill>
          <a:blip r:embed="rId2" cstate="print"/>
          <a:stretch>
            <a:fillRect/>
          </a:stretch>
        </p:blipFill>
        <p:spPr>
          <a:xfrm>
            <a:off x="6629753" y="1446179"/>
            <a:ext cx="4981841" cy="4682328"/>
          </a:xfrm>
          <a:prstGeom prst="rect">
            <a:avLst/>
          </a:prstGeom>
        </p:spPr>
      </p:pic>
    </p:spTree>
    <p:extLst>
      <p:ext uri="{BB962C8B-B14F-4D97-AF65-F5344CB8AC3E}">
        <p14:creationId xmlns:p14="http://schemas.microsoft.com/office/powerpoint/2010/main" val="240338022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11"/>
          <p:cNvGrpSpPr/>
          <p:nvPr/>
        </p:nvGrpSpPr>
        <p:grpSpPr>
          <a:xfrm>
            <a:off x="689890" y="481918"/>
            <a:ext cx="2994914" cy="570393"/>
            <a:chOff x="1370052" y="1035073"/>
            <a:chExt cx="2994914" cy="570393"/>
          </a:xfrm>
        </p:grpSpPr>
        <p:grpSp>
          <p:nvGrpSpPr>
            <p:cNvPr id="26" name="组合 21"/>
            <p:cNvGrpSpPr/>
            <p:nvPr/>
          </p:nvGrpSpPr>
          <p:grpSpPr>
            <a:xfrm>
              <a:off x="1370052" y="1035073"/>
              <a:ext cx="315400" cy="570393"/>
              <a:chOff x="1370052" y="1035073"/>
              <a:chExt cx="315400" cy="570393"/>
            </a:xfrm>
          </p:grpSpPr>
          <p:sp>
            <p:nvSpPr>
              <p:cNvPr id="28"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矩形 26"/>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灯片编号占位符 29"/>
          <p:cNvSpPr>
            <a:spLocks noGrp="1"/>
          </p:cNvSpPr>
          <p:nvPr>
            <p:ph type="sldNum" sz="quarter" idx="12"/>
          </p:nvPr>
        </p:nvSpPr>
        <p:spPr/>
        <p:txBody>
          <a:bodyPr/>
          <a:lstStyle/>
          <a:p>
            <a:fld id="{49F4BA8F-7B64-4198-9505-0CB5D4D3B366}" type="slidenum">
              <a:rPr lang="zh-CN" altLang="en-US" smtClean="0"/>
              <a:pPr/>
              <a:t>10</a:t>
            </a:fld>
            <a:endParaRPr lang="zh-CN" altLang="en-US" dirty="0"/>
          </a:p>
        </p:txBody>
      </p:sp>
      <p:pic>
        <p:nvPicPr>
          <p:cNvPr id="17" name="Picture 1"/>
          <p:cNvPicPr>
            <a:picLocks noChangeAspect="1" noChangeArrowheads="1"/>
          </p:cNvPicPr>
          <p:nvPr/>
        </p:nvPicPr>
        <p:blipFill>
          <a:blip r:embed="rId3"/>
          <a:srcRect/>
          <a:stretch>
            <a:fillRect/>
          </a:stretch>
        </p:blipFill>
        <p:spPr bwMode="auto">
          <a:xfrm>
            <a:off x="1272591" y="1075430"/>
            <a:ext cx="9773082" cy="2925069"/>
          </a:xfrm>
          <a:prstGeom prst="rect">
            <a:avLst/>
          </a:prstGeom>
          <a:noFill/>
          <a:ln w="9525">
            <a:noFill/>
            <a:miter lim="800000"/>
            <a:headEnd/>
            <a:tailEnd/>
          </a:ln>
          <a:effectLst/>
        </p:spPr>
      </p:pic>
      <p:pic>
        <p:nvPicPr>
          <p:cNvPr id="18" name="Picture 2"/>
          <p:cNvPicPr>
            <a:picLocks noChangeAspect="1" noChangeArrowheads="1"/>
          </p:cNvPicPr>
          <p:nvPr/>
        </p:nvPicPr>
        <p:blipFill>
          <a:blip r:embed="rId4"/>
          <a:srcRect/>
          <a:stretch>
            <a:fillRect/>
          </a:stretch>
        </p:blipFill>
        <p:spPr bwMode="auto">
          <a:xfrm>
            <a:off x="3044528" y="1564499"/>
            <a:ext cx="8318131" cy="4517548"/>
          </a:xfrm>
          <a:prstGeom prst="rect">
            <a:avLst/>
          </a:prstGeom>
          <a:noFill/>
          <a:ln w="9525">
            <a:noFill/>
            <a:miter lim="800000"/>
            <a:headEnd/>
            <a:tailEnd/>
          </a:ln>
          <a:effectLst/>
        </p:spPr>
      </p:pic>
      <p:pic>
        <p:nvPicPr>
          <p:cNvPr id="19" name="Picture 3"/>
          <p:cNvPicPr>
            <a:picLocks noChangeAspect="1" noChangeArrowheads="1"/>
          </p:cNvPicPr>
          <p:nvPr/>
        </p:nvPicPr>
        <p:blipFill>
          <a:blip r:embed="rId5"/>
          <a:srcRect/>
          <a:stretch>
            <a:fillRect/>
          </a:stretch>
        </p:blipFill>
        <p:spPr bwMode="auto">
          <a:xfrm>
            <a:off x="4070566" y="2837387"/>
            <a:ext cx="7634084" cy="3449113"/>
          </a:xfrm>
          <a:prstGeom prst="rect">
            <a:avLst/>
          </a:prstGeom>
          <a:noFill/>
          <a:ln w="9525">
            <a:noFill/>
            <a:miter lim="800000"/>
            <a:headEnd/>
            <a:tailEnd/>
          </a:ln>
          <a:effectLst/>
        </p:spPr>
      </p:pic>
      <p:sp>
        <p:nvSpPr>
          <p:cNvPr id="2" name="TextBox 1"/>
          <p:cNvSpPr txBox="1"/>
          <p:nvPr/>
        </p:nvSpPr>
        <p:spPr>
          <a:xfrm>
            <a:off x="718593" y="2171699"/>
            <a:ext cx="553998" cy="3303148"/>
          </a:xfrm>
          <a:prstGeom prst="rect">
            <a:avLst/>
          </a:prstGeom>
          <a:noFill/>
        </p:spPr>
        <p:txBody>
          <a:bodyPr vert="eaVert" wrap="none" rtlCol="0">
            <a:spAutoFit/>
          </a:bodyPr>
          <a:lstStyle/>
          <a:p>
            <a:r>
              <a:rPr lang="zh-CN" altLang="en-US" sz="2400" dirty="0">
                <a:latin typeface="微软雅黑" panose="020B0503020204020204" pitchFamily="34" charset="-122"/>
                <a:ea typeface="微软雅黑" panose="020B0503020204020204" pitchFamily="34" charset="-122"/>
              </a:rPr>
              <a:t>招商资源管理</a:t>
            </a:r>
            <a:r>
              <a:rPr lang="en-US" altLang="zh-CN" sz="2400" dirty="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品牌管理</a:t>
            </a:r>
            <a:endParaRPr lang="zh-CN" altLang="en-US" sz="2400" dirty="0">
              <a:latin typeface="微软雅黑" panose="020B0503020204020204" pitchFamily="34" charset="-122"/>
              <a:ea typeface="微软雅黑" panose="020B0503020204020204" pitchFamily="34" charset="-122"/>
            </a:endParaRPr>
          </a:p>
        </p:txBody>
      </p:sp>
      <p:sp>
        <p:nvSpPr>
          <p:cNvPr id="21"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HDCRE</a:t>
            </a:r>
            <a:r>
              <a:rPr lang="zh-CN" altLang="en-US" sz="2400" b="1" dirty="0" smtClean="0">
                <a:latin typeface="微软雅黑" panose="020B0503020204020204" pitchFamily="34" charset="-122"/>
                <a:ea typeface="微软雅黑" panose="020B0503020204020204" pitchFamily="34" charset="-122"/>
              </a:rPr>
              <a:t>介绍</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招商管理</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95491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linds(horizontal)">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additive="base">
                                        <p:cTn id="12" dur="500" fill="hold"/>
                                        <p:tgtEl>
                                          <p:spTgt spid="18"/>
                                        </p:tgtEl>
                                        <p:attrNameLst>
                                          <p:attrName>ppt_x</p:attrName>
                                        </p:attrNameLst>
                                      </p:cBhvr>
                                      <p:tavLst>
                                        <p:tav tm="0">
                                          <p:val>
                                            <p:strVal val="#ppt_x"/>
                                          </p:val>
                                        </p:tav>
                                        <p:tav tm="100000">
                                          <p:val>
                                            <p:strVal val="#ppt_x"/>
                                          </p:val>
                                        </p:tav>
                                      </p:tavLst>
                                    </p:anim>
                                    <p:anim calcmode="lin" valueType="num">
                                      <p:cBhvr additive="base">
                                        <p:cTn id="13"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2" presetClass="entr" presetSubtype="4" fill="hold" nodeType="click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slide(fromBottom)">
                                      <p:cBhvr>
                                        <p:cTn id="1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p:cNvPicPr>
            <a:picLocks noChangeAspect="1" noChangeArrowheads="1"/>
          </p:cNvPicPr>
          <p:nvPr/>
        </p:nvPicPr>
        <p:blipFill>
          <a:blip r:embed="rId2"/>
          <a:srcRect/>
          <a:stretch>
            <a:fillRect/>
          </a:stretch>
        </p:blipFill>
        <p:spPr bwMode="auto">
          <a:xfrm>
            <a:off x="1102019" y="1053514"/>
            <a:ext cx="10499068" cy="3261311"/>
          </a:xfrm>
          <a:prstGeom prst="rect">
            <a:avLst/>
          </a:prstGeom>
          <a:noFill/>
          <a:ln w="9525">
            <a:noFill/>
            <a:miter lim="800000"/>
            <a:headEnd/>
            <a:tailEnd/>
          </a:ln>
          <a:effectLst/>
        </p:spPr>
      </p:pic>
      <p:pic>
        <p:nvPicPr>
          <p:cNvPr id="7" name="图片 6"/>
          <p:cNvPicPr>
            <a:picLocks noChangeAspect="1"/>
          </p:cNvPicPr>
          <p:nvPr/>
        </p:nvPicPr>
        <p:blipFill>
          <a:blip r:embed="rId3"/>
          <a:stretch>
            <a:fillRect/>
          </a:stretch>
        </p:blipFill>
        <p:spPr>
          <a:xfrm>
            <a:off x="2656347" y="1900193"/>
            <a:ext cx="8944740" cy="4547440"/>
          </a:xfrm>
          <a:prstGeom prst="rect">
            <a:avLst/>
          </a:prstGeom>
        </p:spPr>
      </p:pic>
      <p:grpSp>
        <p:nvGrpSpPr>
          <p:cNvPr id="24" name="组合 11"/>
          <p:cNvGrpSpPr/>
          <p:nvPr/>
        </p:nvGrpSpPr>
        <p:grpSpPr>
          <a:xfrm>
            <a:off x="689890" y="481918"/>
            <a:ext cx="2994914" cy="570393"/>
            <a:chOff x="1370052" y="1035073"/>
            <a:chExt cx="2994914" cy="570393"/>
          </a:xfrm>
        </p:grpSpPr>
        <p:grpSp>
          <p:nvGrpSpPr>
            <p:cNvPr id="26" name="组合 21"/>
            <p:cNvGrpSpPr/>
            <p:nvPr/>
          </p:nvGrpSpPr>
          <p:grpSpPr>
            <a:xfrm>
              <a:off x="1370052" y="1035073"/>
              <a:ext cx="315400" cy="570393"/>
              <a:chOff x="1370052" y="1035073"/>
              <a:chExt cx="315400" cy="570393"/>
            </a:xfrm>
          </p:grpSpPr>
          <p:sp>
            <p:nvSpPr>
              <p:cNvPr id="28"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矩形 26"/>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TextBox 8"/>
          <p:cNvSpPr txBox="1"/>
          <p:nvPr/>
        </p:nvSpPr>
        <p:spPr>
          <a:xfrm>
            <a:off x="574377" y="2214563"/>
            <a:ext cx="553998" cy="3918701"/>
          </a:xfrm>
          <a:prstGeom prst="rect">
            <a:avLst/>
          </a:prstGeom>
          <a:noFill/>
        </p:spPr>
        <p:txBody>
          <a:bodyPr vert="eaVert" wrap="none" rtlCol="0">
            <a:spAutoFit/>
          </a:bodyPr>
          <a:lstStyle>
            <a:defPPr>
              <a:defRPr lang="zh-CN"/>
            </a:defPPr>
            <a:lvl1pPr>
              <a:defRPr sz="2400">
                <a:latin typeface="微软雅黑" panose="020B0503020204020204" pitchFamily="34" charset="-122"/>
                <a:ea typeface="微软雅黑" panose="020B0503020204020204" pitchFamily="34" charset="-122"/>
              </a:defRPr>
            </a:lvl1pPr>
          </a:lstStyle>
          <a:p>
            <a:r>
              <a:rPr lang="zh-CN" altLang="en-US" dirty="0"/>
              <a:t>铺位管理</a:t>
            </a:r>
            <a:r>
              <a:rPr lang="en-US" altLang="zh-CN" dirty="0"/>
              <a:t>-</a:t>
            </a:r>
            <a:r>
              <a:rPr lang="zh-CN" altLang="en-US" dirty="0"/>
              <a:t>交铺条件（铺位</a:t>
            </a:r>
            <a:r>
              <a:rPr lang="zh-CN" altLang="en-US" dirty="0" smtClean="0"/>
              <a:t>）</a:t>
            </a:r>
            <a:endParaRPr lang="zh-CN" altLang="en-US" dirty="0"/>
          </a:p>
        </p:txBody>
      </p:sp>
      <p:sp>
        <p:nvSpPr>
          <p:cNvPr id="31" name="灯片编号占位符 29"/>
          <p:cNvSpPr>
            <a:spLocks noGrp="1"/>
          </p:cNvSpPr>
          <p:nvPr>
            <p:ph type="sldNum" sz="quarter" idx="12"/>
          </p:nvPr>
        </p:nvSpPr>
        <p:spPr>
          <a:xfrm>
            <a:off x="8784299" y="6405331"/>
            <a:ext cx="2844800" cy="336000"/>
          </a:xfrm>
        </p:spPr>
        <p:txBody>
          <a:bodyPr/>
          <a:lstStyle/>
          <a:p>
            <a:fld id="{49F4BA8F-7B64-4198-9505-0CB5D4D3B366}" type="slidenum">
              <a:rPr lang="zh-CN" altLang="en-US" smtClean="0"/>
              <a:pPr/>
              <a:t>11</a:t>
            </a:fld>
            <a:endParaRPr lang="zh-CN" altLang="en-US" dirty="0"/>
          </a:p>
        </p:txBody>
      </p:sp>
      <p:sp>
        <p:nvSpPr>
          <p:cNvPr id="30"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HDCRE</a:t>
            </a:r>
            <a:r>
              <a:rPr lang="zh-CN" altLang="en-US" sz="2400" b="1" dirty="0" smtClean="0">
                <a:latin typeface="微软雅黑" panose="020B0503020204020204" pitchFamily="34" charset="-122"/>
                <a:ea typeface="微软雅黑" panose="020B0503020204020204" pitchFamily="34" charset="-122"/>
              </a:rPr>
              <a:t>介绍</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招商管理</a:t>
            </a:r>
            <a:endParaRPr lang="zh-CN" altLang="en-US" sz="2400" b="1" dirty="0">
              <a:latin typeface="微软雅黑" panose="020B0503020204020204" pitchFamily="34" charset="-122"/>
              <a:ea typeface="微软雅黑" panose="020B0503020204020204" pitchFamily="34" charset="-122"/>
            </a:endParaRPr>
          </a:p>
        </p:txBody>
      </p:sp>
      <p:pic>
        <p:nvPicPr>
          <p:cNvPr id="12" name="Picture 5" descr="C:\Users\weiwei\Desktop\Arrow%20back.png">
            <a:hlinkClick r:id="rId4" action="ppaction://hlinksldjump"/>
          </p:cNvPr>
          <p:cNvPicPr>
            <a:picLocks noChangeAspect="1" noChangeArrowheads="1"/>
          </p:cNvPicPr>
          <p:nvPr/>
        </p:nvPicPr>
        <p:blipFill>
          <a:blip r:embed="rId5" cstate="print">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648627" y="6437884"/>
            <a:ext cx="386699" cy="334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6463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029"/>
                                        </p:tgtEl>
                                        <p:attrNameLst>
                                          <p:attrName>style.visibility</p:attrName>
                                        </p:attrNameLst>
                                      </p:cBhvr>
                                      <p:to>
                                        <p:strVal val="visible"/>
                                      </p:to>
                                    </p:set>
                                    <p:animEffect transition="in" filter="blinds(horizontal)">
                                      <p:cBhvr>
                                        <p:cTn id="7" dur="500"/>
                                        <p:tgtEl>
                                          <p:spTgt spid="102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6" name="Picture 2" descr="C:\Users\weiwei\Desktop\筹备期.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9271" y="1364147"/>
            <a:ext cx="7237484" cy="4462989"/>
          </a:xfrm>
          <a:prstGeom prst="rect">
            <a:avLst/>
          </a:prstGeom>
          <a:noFill/>
          <a:extLst>
            <a:ext uri="{909E8E84-426E-40DD-AFC4-6F175D3DCCD1}">
              <a14:hiddenFill xmlns:a14="http://schemas.microsoft.com/office/drawing/2010/main">
                <a:solidFill>
                  <a:srgbClr val="FFFFFF"/>
                </a:solidFill>
              </a14:hiddenFill>
            </a:ext>
          </a:extLst>
        </p:spPr>
      </p:pic>
      <p:sp>
        <p:nvSpPr>
          <p:cNvPr id="117" name="矩形 116"/>
          <p:cNvSpPr/>
          <p:nvPr/>
        </p:nvSpPr>
        <p:spPr>
          <a:xfrm>
            <a:off x="1689855" y="5037322"/>
            <a:ext cx="1141670" cy="78981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17" tIns="60958" rIns="121917" bIns="60958" numCol="1" spcCol="0" rtlCol="0" fromWordArt="0" anchor="ctr" anchorCtr="0" forceAA="0" compatLnSpc="1">
            <a:prstTxWarp prst="textNoShape">
              <a:avLst/>
            </a:prstTxWarp>
            <a:noAutofit/>
          </a:bodyPr>
          <a:lstStyle/>
          <a:p>
            <a:pPr algn="ctr"/>
            <a:endParaRPr lang="zh-CN" altLang="en-US" sz="2100" dirty="0"/>
          </a:p>
        </p:txBody>
      </p:sp>
      <p:grpSp>
        <p:nvGrpSpPr>
          <p:cNvPr id="3" name="组合 117"/>
          <p:cNvGrpSpPr/>
          <p:nvPr/>
        </p:nvGrpSpPr>
        <p:grpSpPr>
          <a:xfrm>
            <a:off x="5098503" y="4146446"/>
            <a:ext cx="1533420" cy="372332"/>
            <a:chOff x="6397352" y="3723878"/>
            <a:chExt cx="1080921" cy="387530"/>
          </a:xfrm>
        </p:grpSpPr>
        <p:sp>
          <p:nvSpPr>
            <p:cNvPr id="119" name="线形标注 1(带边框和强调线) 118"/>
            <p:cNvSpPr/>
            <p:nvPr/>
          </p:nvSpPr>
          <p:spPr>
            <a:xfrm>
              <a:off x="6397352" y="3723878"/>
              <a:ext cx="1080921" cy="326070"/>
            </a:xfrm>
            <a:prstGeom prst="accentBorderCallout1">
              <a:avLst>
                <a:gd name="adj1" fmla="val 18750"/>
                <a:gd name="adj2" fmla="val -8333"/>
                <a:gd name="adj3" fmla="val 303934"/>
                <a:gd name="adj4" fmla="val -152098"/>
              </a:avLst>
            </a:prstGeom>
            <a:noFill/>
            <a:ln w="952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100" dirty="0">
                <a:solidFill>
                  <a:srgbClr val="FF0000"/>
                </a:solidFill>
              </a:endParaRPr>
            </a:p>
          </p:txBody>
        </p:sp>
        <p:sp>
          <p:nvSpPr>
            <p:cNvPr id="120" name="矩形 119"/>
            <p:cNvSpPr/>
            <p:nvPr/>
          </p:nvSpPr>
          <p:spPr>
            <a:xfrm>
              <a:off x="6397352" y="3726779"/>
              <a:ext cx="1080921" cy="384629"/>
            </a:xfrm>
            <a:prstGeom prst="rect">
              <a:avLst/>
            </a:prstGeom>
          </p:spPr>
          <p:txBody>
            <a:bodyPr wrap="square">
              <a:spAutoFit/>
            </a:bodyPr>
            <a:lstStyle/>
            <a:p>
              <a:pPr>
                <a:lnSpc>
                  <a:spcPct val="150000"/>
                </a:lnSpc>
              </a:pPr>
              <a:r>
                <a:rPr lang="zh-CN" altLang="en-US" sz="1300" dirty="0" smtClean="0">
                  <a:solidFill>
                    <a:srgbClr val="FF0000"/>
                  </a:solidFill>
                  <a:latin typeface="+mn-ea"/>
                </a:rPr>
                <a:t>品类租决指标</a:t>
              </a:r>
              <a:endParaRPr lang="en-US" altLang="zh-CN" sz="1300" dirty="0">
                <a:solidFill>
                  <a:srgbClr val="FF0000"/>
                </a:solidFill>
                <a:latin typeface="+mn-ea"/>
              </a:endParaRPr>
            </a:p>
          </p:txBody>
        </p:sp>
      </p:grpSp>
      <p:sp>
        <p:nvSpPr>
          <p:cNvPr id="121" name="TextBox 120"/>
          <p:cNvSpPr txBox="1"/>
          <p:nvPr/>
        </p:nvSpPr>
        <p:spPr>
          <a:xfrm>
            <a:off x="8690265" y="1373722"/>
            <a:ext cx="3153930" cy="4485839"/>
          </a:xfrm>
          <a:prstGeom prst="rect">
            <a:avLst/>
          </a:prstGeom>
          <a:noFill/>
          <a:ln w="57150">
            <a:noFill/>
          </a:ln>
          <a:scene3d>
            <a:camera prst="orthographicFront"/>
            <a:lightRig rig="threePt" dir="t"/>
          </a:scene3d>
          <a:sp3d>
            <a:bevelT/>
          </a:sp3d>
        </p:spPr>
        <p:txBody>
          <a:bodyPr wrap="square" lIns="121917" tIns="60958" rIns="121917" bIns="60958" rtlCol="0">
            <a:spAutoFit/>
          </a:bodyPr>
          <a:lstStyle/>
          <a:p>
            <a:pPr>
              <a:lnSpc>
                <a:spcPct val="150000"/>
              </a:lnSpc>
            </a:pPr>
            <a:r>
              <a:rPr lang="zh-CN" altLang="en-US" sz="2100" b="1" dirty="0" smtClean="0">
                <a:latin typeface="微软雅黑" pitchFamily="34" charset="-122"/>
                <a:ea typeface="微软雅黑" pitchFamily="34" charset="-122"/>
              </a:rPr>
              <a:t>租金决策文件</a:t>
            </a:r>
            <a:endParaRPr lang="en-US" altLang="zh-CN" sz="2100" b="1" dirty="0">
              <a:latin typeface="微软雅黑" pitchFamily="34" charset="-122"/>
              <a:ea typeface="微软雅黑" pitchFamily="34" charset="-122"/>
            </a:endParaRPr>
          </a:p>
          <a:p>
            <a:pPr marL="457189" lvl="1" indent="-457189">
              <a:lnSpc>
                <a:spcPct val="150000"/>
              </a:lnSpc>
              <a:spcAft>
                <a:spcPts val="800"/>
              </a:spcAft>
              <a:buFont typeface="+mj-ea"/>
              <a:buAutoNum type="circleNumDbPlain"/>
              <a:tabLst>
                <a:tab pos="355591" algn="l"/>
              </a:tabLst>
            </a:pPr>
            <a:r>
              <a:rPr lang="zh-CN" altLang="en-US" sz="1600" dirty="0" smtClean="0">
                <a:latin typeface="微软雅黑" pitchFamily="34" charset="-122"/>
                <a:ea typeface="微软雅黑" pitchFamily="34" charset="-122"/>
              </a:rPr>
              <a:t>编制</a:t>
            </a:r>
            <a:r>
              <a:rPr lang="zh-CN" altLang="en-US" sz="1600" dirty="0">
                <a:latin typeface="微软雅黑" pitchFamily="34" charset="-122"/>
                <a:ea typeface="微软雅黑" pitchFamily="34" charset="-122"/>
              </a:rPr>
              <a:t>项目租赁决策文件</a:t>
            </a:r>
          </a:p>
          <a:p>
            <a:pPr marL="457189" lvl="1" indent="-457189">
              <a:lnSpc>
                <a:spcPct val="150000"/>
              </a:lnSpc>
              <a:spcAft>
                <a:spcPts val="800"/>
              </a:spcAft>
              <a:buFont typeface="+mj-ea"/>
              <a:buAutoNum type="circleNumDbPlain"/>
              <a:tabLst>
                <a:tab pos="355591" algn="l"/>
              </a:tabLst>
            </a:pPr>
            <a:r>
              <a:rPr lang="zh-CN" altLang="en-US" sz="1600" dirty="0">
                <a:latin typeface="微软雅黑" pitchFamily="34" charset="-122"/>
                <a:ea typeface="微软雅黑" pitchFamily="34" charset="-122"/>
              </a:rPr>
              <a:t>将租赁决策文件各项</a:t>
            </a:r>
            <a:r>
              <a:rPr lang="zh-CN" altLang="en-US" sz="1600" dirty="0">
                <a:solidFill>
                  <a:srgbClr val="FF0000"/>
                </a:solidFill>
                <a:latin typeface="微软雅黑" pitchFamily="34" charset="-122"/>
                <a:ea typeface="微软雅黑" pitchFamily="34" charset="-122"/>
              </a:rPr>
              <a:t>指标录入</a:t>
            </a:r>
            <a:r>
              <a:rPr lang="zh-CN" altLang="en-US" sz="1600" dirty="0">
                <a:latin typeface="微软雅黑" pitchFamily="34" charset="-122"/>
                <a:ea typeface="微软雅黑" pitchFamily="34" charset="-122"/>
              </a:rPr>
              <a:t>系统</a:t>
            </a:r>
            <a:endParaRPr lang="en-US" altLang="zh-CN" sz="1600" dirty="0">
              <a:latin typeface="微软雅黑" pitchFamily="34" charset="-122"/>
              <a:ea typeface="微软雅黑" pitchFamily="34" charset="-122"/>
            </a:endParaRPr>
          </a:p>
          <a:p>
            <a:pPr marL="457189" lvl="1" indent="-457189">
              <a:lnSpc>
                <a:spcPct val="150000"/>
              </a:lnSpc>
              <a:spcAft>
                <a:spcPts val="800"/>
              </a:spcAft>
              <a:buFont typeface="+mj-ea"/>
              <a:buAutoNum type="circleNumDbPlain"/>
              <a:tabLst>
                <a:tab pos="355591" algn="l"/>
              </a:tabLst>
            </a:pPr>
            <a:r>
              <a:rPr lang="zh-CN" altLang="en-US" sz="1600" dirty="0">
                <a:latin typeface="微软雅黑" pitchFamily="34" charset="-122"/>
                <a:ea typeface="微软雅黑" pitchFamily="34" charset="-122"/>
              </a:rPr>
              <a:t>在招商过程</a:t>
            </a:r>
            <a:r>
              <a:rPr lang="zh-CN" altLang="en-US" sz="1600" dirty="0" smtClean="0">
                <a:latin typeface="微软雅黑" pitchFamily="34" charset="-122"/>
                <a:ea typeface="微软雅黑" pitchFamily="34" charset="-122"/>
              </a:rPr>
              <a:t>中根据租决指标监控</a:t>
            </a:r>
            <a:r>
              <a:rPr lang="zh-CN" altLang="en-US" sz="1600" dirty="0">
                <a:latin typeface="微软雅黑" pitchFamily="34" charset="-122"/>
                <a:ea typeface="微软雅黑" pitchFamily="34" charset="-122"/>
              </a:rPr>
              <a:t>实际执行</a:t>
            </a:r>
            <a:r>
              <a:rPr lang="zh-CN" altLang="en-US" sz="1600" dirty="0" smtClean="0">
                <a:latin typeface="微软雅黑" pitchFamily="34" charset="-122"/>
                <a:ea typeface="微软雅黑" pitchFamily="34" charset="-122"/>
              </a:rPr>
              <a:t>情况，在合同审批时将计算已签约和未签约铺位之租金并比对租决文件，以</a:t>
            </a:r>
            <a:r>
              <a:rPr lang="zh-CN" altLang="en-US" sz="1600" dirty="0">
                <a:latin typeface="微软雅黑" pitchFamily="34" charset="-122"/>
                <a:ea typeface="微软雅黑" pitchFamily="34" charset="-122"/>
              </a:rPr>
              <a:t>保证租赁决策指标的实现</a:t>
            </a:r>
            <a:endParaRPr lang="en-US" altLang="zh-CN" sz="1600" dirty="0">
              <a:latin typeface="微软雅黑" pitchFamily="34" charset="-122"/>
              <a:ea typeface="微软雅黑" pitchFamily="34" charset="-122"/>
            </a:endParaRPr>
          </a:p>
          <a:p>
            <a:pPr marL="457189" indent="-457189">
              <a:buAutoNum type="arabicPeriod"/>
            </a:pPr>
            <a:endParaRPr lang="zh-CN" altLang="en-US" sz="1600" dirty="0"/>
          </a:p>
        </p:txBody>
      </p:sp>
      <p:sp>
        <p:nvSpPr>
          <p:cNvPr id="122" name="矩形 121"/>
          <p:cNvSpPr/>
          <p:nvPr/>
        </p:nvSpPr>
        <p:spPr>
          <a:xfrm>
            <a:off x="1879054" y="2859222"/>
            <a:ext cx="2012342" cy="46351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17" tIns="60958" rIns="121917" bIns="60958" numCol="1" spcCol="0" rtlCol="0" fromWordArt="0" anchor="ctr" anchorCtr="0" forceAA="0" compatLnSpc="1">
            <a:prstTxWarp prst="textNoShape">
              <a:avLst/>
            </a:prstTxWarp>
            <a:noAutofit/>
          </a:bodyPr>
          <a:lstStyle/>
          <a:p>
            <a:pPr algn="ctr"/>
            <a:endParaRPr lang="zh-CN" altLang="en-US" sz="2100" dirty="0"/>
          </a:p>
        </p:txBody>
      </p:sp>
      <p:grpSp>
        <p:nvGrpSpPr>
          <p:cNvPr id="7" name="组合 122"/>
          <p:cNvGrpSpPr/>
          <p:nvPr/>
        </p:nvGrpSpPr>
        <p:grpSpPr>
          <a:xfrm>
            <a:off x="5098503" y="3720627"/>
            <a:ext cx="1533420" cy="360451"/>
            <a:chOff x="6397352" y="3723878"/>
            <a:chExt cx="1080921" cy="375164"/>
          </a:xfrm>
        </p:grpSpPr>
        <p:sp>
          <p:nvSpPr>
            <p:cNvPr id="124" name="线形标注 1(带边框和强调线) 123"/>
            <p:cNvSpPr/>
            <p:nvPr/>
          </p:nvSpPr>
          <p:spPr>
            <a:xfrm>
              <a:off x="6397352" y="3723878"/>
              <a:ext cx="1080921" cy="326070"/>
            </a:xfrm>
            <a:prstGeom prst="accentBorderCallout1">
              <a:avLst>
                <a:gd name="adj1" fmla="val 18750"/>
                <a:gd name="adj2" fmla="val -8333"/>
                <a:gd name="adj3" fmla="val -205158"/>
                <a:gd name="adj4" fmla="val -84991"/>
              </a:avLst>
            </a:prstGeom>
            <a:noFill/>
            <a:ln w="952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100" dirty="0">
                <a:solidFill>
                  <a:srgbClr val="FF0000"/>
                </a:solidFill>
              </a:endParaRPr>
            </a:p>
          </p:txBody>
        </p:sp>
        <p:sp>
          <p:nvSpPr>
            <p:cNvPr id="125" name="矩形 124"/>
            <p:cNvSpPr/>
            <p:nvPr/>
          </p:nvSpPr>
          <p:spPr>
            <a:xfrm>
              <a:off x="6397352" y="3726779"/>
              <a:ext cx="1080921" cy="372263"/>
            </a:xfrm>
            <a:prstGeom prst="rect">
              <a:avLst/>
            </a:prstGeom>
          </p:spPr>
          <p:txBody>
            <a:bodyPr wrap="square">
              <a:spAutoFit/>
            </a:bodyPr>
            <a:lstStyle/>
            <a:p>
              <a:pPr>
                <a:lnSpc>
                  <a:spcPct val="150000"/>
                </a:lnSpc>
              </a:pPr>
              <a:r>
                <a:rPr lang="zh-CN" altLang="en-US" sz="1300" dirty="0" smtClean="0">
                  <a:solidFill>
                    <a:srgbClr val="FF0000"/>
                  </a:solidFill>
                  <a:latin typeface="+mn-ea"/>
                </a:rPr>
                <a:t>项目租决总指标</a:t>
              </a:r>
              <a:endParaRPr lang="en-US" altLang="zh-CN" sz="1300" dirty="0">
                <a:solidFill>
                  <a:srgbClr val="FF0000"/>
                </a:solidFill>
                <a:latin typeface="+mn-ea"/>
              </a:endParaRPr>
            </a:p>
          </p:txBody>
        </p:sp>
      </p:grpSp>
      <p:grpSp>
        <p:nvGrpSpPr>
          <p:cNvPr id="24" name="组合 11"/>
          <p:cNvGrpSpPr/>
          <p:nvPr/>
        </p:nvGrpSpPr>
        <p:grpSpPr>
          <a:xfrm>
            <a:off x="689890" y="481918"/>
            <a:ext cx="2994914" cy="570393"/>
            <a:chOff x="1370052" y="1035073"/>
            <a:chExt cx="2994914" cy="570393"/>
          </a:xfrm>
        </p:grpSpPr>
        <p:grpSp>
          <p:nvGrpSpPr>
            <p:cNvPr id="26" name="组合 21"/>
            <p:cNvGrpSpPr/>
            <p:nvPr/>
          </p:nvGrpSpPr>
          <p:grpSpPr>
            <a:xfrm>
              <a:off x="1370052" y="1035073"/>
              <a:ext cx="315400" cy="570393"/>
              <a:chOff x="1370052" y="1035073"/>
              <a:chExt cx="315400" cy="570393"/>
            </a:xfrm>
          </p:grpSpPr>
          <p:sp>
            <p:nvSpPr>
              <p:cNvPr id="28"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矩形 26"/>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灯片编号占位符 29"/>
          <p:cNvSpPr>
            <a:spLocks noGrp="1"/>
          </p:cNvSpPr>
          <p:nvPr>
            <p:ph type="sldNum" sz="quarter" idx="12"/>
          </p:nvPr>
        </p:nvSpPr>
        <p:spPr/>
        <p:txBody>
          <a:bodyPr/>
          <a:lstStyle/>
          <a:p>
            <a:fld id="{49F4BA8F-7B64-4198-9505-0CB5D4D3B366}" type="slidenum">
              <a:rPr lang="zh-CN" altLang="en-US" smtClean="0"/>
              <a:pPr/>
              <a:t>12</a:t>
            </a:fld>
            <a:endParaRPr lang="zh-CN" altLang="en-US" dirty="0"/>
          </a:p>
        </p:txBody>
      </p:sp>
      <p:sp>
        <p:nvSpPr>
          <p:cNvPr id="32"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HDCRE</a:t>
            </a:r>
            <a:r>
              <a:rPr lang="zh-CN" altLang="en-US" sz="2400" b="1" dirty="0" smtClean="0">
                <a:latin typeface="微软雅黑" panose="020B0503020204020204" pitchFamily="34" charset="-122"/>
                <a:ea typeface="微软雅黑" panose="020B0503020204020204" pitchFamily="34" charset="-122"/>
              </a:rPr>
              <a:t>介绍</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招商管理</a:t>
            </a:r>
            <a:endParaRPr lang="zh-CN" altLang="en-US" sz="2400" b="1" dirty="0">
              <a:latin typeface="微软雅黑" panose="020B0503020204020204" pitchFamily="34" charset="-122"/>
              <a:ea typeface="微软雅黑" panose="020B0503020204020204" pitchFamily="34" charset="-122"/>
            </a:endParaRPr>
          </a:p>
        </p:txBody>
      </p:sp>
      <p:sp>
        <p:nvSpPr>
          <p:cNvPr id="2" name="TextBox 1"/>
          <p:cNvSpPr txBox="1"/>
          <p:nvPr/>
        </p:nvSpPr>
        <p:spPr>
          <a:xfrm>
            <a:off x="105140" y="2034241"/>
            <a:ext cx="923330" cy="3303148"/>
          </a:xfrm>
          <a:prstGeom prst="rect">
            <a:avLst/>
          </a:prstGeom>
          <a:noFill/>
        </p:spPr>
        <p:txBody>
          <a:bodyPr vert="eaVert" wrap="none" rtlCol="0">
            <a:spAutoFit/>
          </a:bodyPr>
          <a:lstStyle/>
          <a:p>
            <a:r>
              <a:rPr lang="zh-CN" altLang="en-US" sz="2400" dirty="0">
                <a:latin typeface="微软雅黑" panose="020B0503020204020204" pitchFamily="34" charset="-122"/>
                <a:ea typeface="微软雅黑" panose="020B0503020204020204" pitchFamily="34" charset="-122"/>
              </a:rPr>
              <a:t>招商规划管理</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招商策略</a:t>
            </a:r>
          </a:p>
          <a:p>
            <a:endParaRPr lang="zh-CN" altLang="en-US" sz="2400" dirty="0"/>
          </a:p>
        </p:txBody>
      </p:sp>
    </p:spTree>
    <p:extLst>
      <p:ext uri="{BB962C8B-B14F-4D97-AF65-F5344CB8AC3E}">
        <p14:creationId xmlns:p14="http://schemas.microsoft.com/office/powerpoint/2010/main" val="389936949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6666" y="1443038"/>
            <a:ext cx="7682971" cy="4619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8778438" y="2358616"/>
            <a:ext cx="3413562" cy="2787939"/>
          </a:xfrm>
          <a:prstGeom prst="rect">
            <a:avLst/>
          </a:prstGeom>
          <a:noFill/>
          <a:ln w="57150">
            <a:noFill/>
          </a:ln>
          <a:scene3d>
            <a:camera prst="orthographicFront"/>
            <a:lightRig rig="threePt" dir="t"/>
          </a:scene3d>
          <a:sp3d>
            <a:bevelT/>
          </a:sp3d>
        </p:spPr>
        <p:txBody>
          <a:bodyPr wrap="square" lIns="121917" tIns="60958" rIns="121917" bIns="60958" rtlCol="0">
            <a:spAutoFit/>
          </a:bodyPr>
          <a:lstStyle/>
          <a:p>
            <a:pPr>
              <a:lnSpc>
                <a:spcPct val="150000"/>
              </a:lnSpc>
            </a:pPr>
            <a:r>
              <a:rPr lang="zh-CN" altLang="en-US" sz="2100" b="1" dirty="0" smtClean="0">
                <a:latin typeface="微软雅黑" pitchFamily="34" charset="-122"/>
                <a:ea typeface="微软雅黑" pitchFamily="34" charset="-122"/>
              </a:rPr>
              <a:t>租金计划管理</a:t>
            </a:r>
            <a:endParaRPr lang="en-US" altLang="zh-CN" sz="2100" b="1" dirty="0">
              <a:latin typeface="微软雅黑" pitchFamily="34" charset="-122"/>
              <a:ea typeface="微软雅黑" pitchFamily="34" charset="-122"/>
            </a:endParaRPr>
          </a:p>
          <a:p>
            <a:pPr marL="457189" lvl="1" indent="-457189">
              <a:lnSpc>
                <a:spcPct val="150000"/>
              </a:lnSpc>
              <a:spcAft>
                <a:spcPts val="800"/>
              </a:spcAft>
              <a:buFont typeface="+mj-ea"/>
              <a:buAutoNum type="circleNumDbPlain"/>
              <a:tabLst>
                <a:tab pos="355591" algn="l"/>
              </a:tabLst>
            </a:pPr>
            <a:r>
              <a:rPr lang="zh-CN" altLang="en-US" sz="1500" dirty="0" smtClean="0">
                <a:latin typeface="微软雅黑" pitchFamily="34" charset="-122"/>
                <a:ea typeface="微软雅黑" pitchFamily="34" charset="-122"/>
              </a:rPr>
              <a:t>依铺位对租决文件指标进行</a:t>
            </a:r>
            <a:r>
              <a:rPr lang="zh-CN" altLang="en-US" sz="1500" dirty="0" smtClean="0">
                <a:solidFill>
                  <a:srgbClr val="FF0000"/>
                </a:solidFill>
                <a:latin typeface="微软雅黑" pitchFamily="34" charset="-122"/>
                <a:ea typeface="微软雅黑" pitchFamily="34" charset="-122"/>
              </a:rPr>
              <a:t>分解</a:t>
            </a:r>
            <a:r>
              <a:rPr lang="zh-CN" altLang="en-US" sz="1500" dirty="0" smtClean="0">
                <a:latin typeface="微软雅黑" pitchFamily="34" charset="-122"/>
                <a:ea typeface="微软雅黑" pitchFamily="34" charset="-122"/>
              </a:rPr>
              <a:t>，以落实租决指标至每个招商单位</a:t>
            </a:r>
            <a:endParaRPr lang="zh-CN" altLang="en-US" sz="1500" dirty="0">
              <a:latin typeface="微软雅黑" pitchFamily="34" charset="-122"/>
              <a:ea typeface="微软雅黑" pitchFamily="34" charset="-122"/>
            </a:endParaRPr>
          </a:p>
          <a:p>
            <a:pPr marL="457189" lvl="1" indent="-457189">
              <a:lnSpc>
                <a:spcPct val="150000"/>
              </a:lnSpc>
              <a:spcAft>
                <a:spcPts val="800"/>
              </a:spcAft>
              <a:buFont typeface="+mj-ea"/>
              <a:buAutoNum type="circleNumDbPlain"/>
              <a:tabLst>
                <a:tab pos="355591" algn="l"/>
              </a:tabLst>
            </a:pPr>
            <a:r>
              <a:rPr lang="zh-CN" altLang="en-US" sz="1500" dirty="0" smtClean="0">
                <a:latin typeface="微软雅黑" pitchFamily="34" charset="-122"/>
                <a:ea typeface="微软雅黑" pitchFamily="34" charset="-122"/>
              </a:rPr>
              <a:t>合同审批过程将</a:t>
            </a:r>
            <a:r>
              <a:rPr lang="zh-CN" altLang="en-US" sz="1500" dirty="0" smtClean="0">
                <a:solidFill>
                  <a:srgbClr val="FF0000"/>
                </a:solidFill>
                <a:latin typeface="微软雅黑" pitchFamily="34" charset="-122"/>
                <a:ea typeface="微软雅黑" pitchFamily="34" charset="-122"/>
              </a:rPr>
              <a:t>对比</a:t>
            </a:r>
            <a:r>
              <a:rPr lang="zh-CN" altLang="en-US" sz="1500" dirty="0" smtClean="0">
                <a:latin typeface="微软雅黑" pitchFamily="34" charset="-122"/>
                <a:ea typeface="微软雅黑" pitchFamily="34" charset="-122"/>
              </a:rPr>
              <a:t>铺位租决分解指标，如租金单价、物管费等，并据此进行红绿灯</a:t>
            </a:r>
            <a:r>
              <a:rPr lang="zh-CN" altLang="en-US" sz="1500" dirty="0" smtClean="0">
                <a:solidFill>
                  <a:srgbClr val="FF0000"/>
                </a:solidFill>
                <a:latin typeface="微软雅黑" pitchFamily="34" charset="-122"/>
                <a:ea typeface="微软雅黑" pitchFamily="34" charset="-122"/>
              </a:rPr>
              <a:t>预警</a:t>
            </a:r>
            <a:r>
              <a:rPr lang="zh-CN" altLang="en-US" sz="1500" dirty="0" smtClean="0">
                <a:latin typeface="微软雅黑" pitchFamily="34" charset="-122"/>
                <a:ea typeface="微软雅黑" pitchFamily="34" charset="-122"/>
              </a:rPr>
              <a:t>，为审批人提供决策依据</a:t>
            </a:r>
            <a:endParaRPr lang="zh-CN" altLang="en-US" sz="1500" dirty="0">
              <a:latin typeface="微软雅黑" pitchFamily="34" charset="-122"/>
              <a:ea typeface="微软雅黑" pitchFamily="34" charset="-122"/>
            </a:endParaRPr>
          </a:p>
        </p:txBody>
      </p:sp>
      <p:sp>
        <p:nvSpPr>
          <p:cNvPr id="10" name="矩形 9"/>
          <p:cNvSpPr/>
          <p:nvPr/>
        </p:nvSpPr>
        <p:spPr>
          <a:xfrm>
            <a:off x="853863" y="2598971"/>
            <a:ext cx="7476900" cy="47027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17" tIns="60958" rIns="121917" bIns="60958" numCol="1" spcCol="0" rtlCol="0" fromWordArt="0" anchor="ctr" anchorCtr="0" forceAA="0" compatLnSpc="1">
            <a:prstTxWarp prst="textNoShape">
              <a:avLst/>
            </a:prstTxWarp>
            <a:noAutofit/>
          </a:bodyPr>
          <a:lstStyle/>
          <a:p>
            <a:pPr algn="ctr"/>
            <a:endParaRPr lang="zh-CN" altLang="en-US" sz="2100" dirty="0"/>
          </a:p>
        </p:txBody>
      </p:sp>
      <p:grpSp>
        <p:nvGrpSpPr>
          <p:cNvPr id="19" name="组合 11"/>
          <p:cNvGrpSpPr/>
          <p:nvPr/>
        </p:nvGrpSpPr>
        <p:grpSpPr>
          <a:xfrm>
            <a:off x="679004" y="481918"/>
            <a:ext cx="2994914" cy="570393"/>
            <a:chOff x="1370052" y="1035073"/>
            <a:chExt cx="2994914" cy="570393"/>
          </a:xfrm>
        </p:grpSpPr>
        <p:grpSp>
          <p:nvGrpSpPr>
            <p:cNvPr id="21" name="组合 21"/>
            <p:cNvGrpSpPr/>
            <p:nvPr/>
          </p:nvGrpSpPr>
          <p:grpSpPr>
            <a:xfrm>
              <a:off x="1370052" y="1035073"/>
              <a:ext cx="315400" cy="570393"/>
              <a:chOff x="1370052" y="1035073"/>
              <a:chExt cx="315400" cy="570393"/>
            </a:xfrm>
          </p:grpSpPr>
          <p:sp>
            <p:nvSpPr>
              <p:cNvPr id="23"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矩形 21"/>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灯片编号占位符 24"/>
          <p:cNvSpPr>
            <a:spLocks noGrp="1"/>
          </p:cNvSpPr>
          <p:nvPr>
            <p:ph type="sldNum" sz="quarter" idx="12"/>
          </p:nvPr>
        </p:nvSpPr>
        <p:spPr/>
        <p:txBody>
          <a:bodyPr/>
          <a:lstStyle/>
          <a:p>
            <a:fld id="{49F4BA8F-7B64-4198-9505-0CB5D4D3B366}" type="slidenum">
              <a:rPr lang="zh-CN" altLang="en-US" smtClean="0"/>
              <a:pPr/>
              <a:t>13</a:t>
            </a:fld>
            <a:endParaRPr lang="zh-CN" altLang="en-US" dirty="0"/>
          </a:p>
        </p:txBody>
      </p:sp>
      <p:sp>
        <p:nvSpPr>
          <p:cNvPr id="26"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HDCRE</a:t>
            </a:r>
            <a:r>
              <a:rPr lang="zh-CN" altLang="en-US" sz="2400" b="1" dirty="0" smtClean="0">
                <a:latin typeface="微软雅黑" panose="020B0503020204020204" pitchFamily="34" charset="-122"/>
                <a:ea typeface="微软雅黑" panose="020B0503020204020204" pitchFamily="34" charset="-122"/>
              </a:rPr>
              <a:t>介绍</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招商管理</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94014029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0104" y="2605248"/>
            <a:ext cx="7265316" cy="37526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矩形 16"/>
          <p:cNvSpPr/>
          <p:nvPr/>
        </p:nvSpPr>
        <p:spPr>
          <a:xfrm>
            <a:off x="612949" y="1251031"/>
            <a:ext cx="3858742" cy="1107996"/>
          </a:xfrm>
          <a:prstGeom prst="rect">
            <a:avLst/>
          </a:prstGeom>
          <a:noFill/>
        </p:spPr>
        <p:txBody>
          <a:bodyPr wrap="square" rtlCol="0">
            <a:spAutoFit/>
          </a:bodyPr>
          <a:lstStyle/>
          <a:p>
            <a:r>
              <a:rPr lang="zh-CN" altLang="en-US" b="1" dirty="0" smtClean="0">
                <a:solidFill>
                  <a:schemeClr val="accent1">
                    <a:lumMod val="50000"/>
                  </a:schemeClr>
                </a:solidFill>
                <a:latin typeface="微软雅黑" panose="020B0503020204020204" pitchFamily="34" charset="-122"/>
                <a:ea typeface="微软雅黑" panose="020B0503020204020204" pitchFamily="34" charset="-122"/>
              </a:rPr>
              <a:t>品牌落位管理</a:t>
            </a:r>
            <a:endParaRPr lang="en-US" altLang="zh-CN" b="1" dirty="0" smtClean="0">
              <a:solidFill>
                <a:schemeClr val="accent1">
                  <a:lumMod val="50000"/>
                </a:schemeClr>
              </a:solidFill>
              <a:latin typeface="微软雅黑" panose="020B0503020204020204" pitchFamily="34" charset="-122"/>
              <a:ea typeface="微软雅黑" panose="020B0503020204020204" pitchFamily="34" charset="-122"/>
            </a:endParaRPr>
          </a:p>
          <a:p>
            <a:pPr marL="285750" lvl="1" indent="-285750">
              <a:buFont typeface="Wingdings" panose="05000000000000000000" pitchFamily="2" charset="2"/>
              <a:buChar char="n"/>
            </a:pPr>
            <a:r>
              <a:rPr lang="zh-CN" altLang="en-US" sz="1600" dirty="0" smtClean="0">
                <a:solidFill>
                  <a:schemeClr val="accent1">
                    <a:lumMod val="50000"/>
                  </a:schemeClr>
                </a:solidFill>
                <a:latin typeface="微软雅黑" panose="020B0503020204020204" pitchFamily="34" charset="-122"/>
                <a:ea typeface="微软雅黑" panose="020B0503020204020204" pitchFamily="34" charset="-122"/>
              </a:rPr>
              <a:t>支持一铺位一落位品牌</a:t>
            </a:r>
            <a:endParaRPr lang="en-US" altLang="zh-CN" sz="1600" dirty="0" smtClean="0">
              <a:solidFill>
                <a:schemeClr val="accent1">
                  <a:lumMod val="50000"/>
                </a:schemeClr>
              </a:solidFill>
              <a:latin typeface="微软雅黑" panose="020B0503020204020204" pitchFamily="34" charset="-122"/>
              <a:ea typeface="微软雅黑" panose="020B0503020204020204" pitchFamily="34" charset="-122"/>
            </a:endParaRPr>
          </a:p>
          <a:p>
            <a:pPr marL="285750" lvl="1" indent="-285750">
              <a:buFont typeface="Wingdings" panose="05000000000000000000" pitchFamily="2" charset="2"/>
              <a:buChar char="n"/>
            </a:pPr>
            <a:r>
              <a:rPr lang="zh-CN" altLang="en-US" sz="1600" dirty="0" smtClean="0">
                <a:solidFill>
                  <a:schemeClr val="accent1">
                    <a:lumMod val="50000"/>
                  </a:schemeClr>
                </a:solidFill>
                <a:latin typeface="微软雅黑" panose="020B0503020204020204" pitchFamily="34" charset="-122"/>
                <a:ea typeface="微软雅黑" panose="020B0503020204020204" pitchFamily="34" charset="-122"/>
              </a:rPr>
              <a:t>也支持一铺位多落位品牌</a:t>
            </a:r>
            <a:endParaRPr lang="en-US" altLang="zh-CN" sz="1600" dirty="0" smtClean="0">
              <a:solidFill>
                <a:schemeClr val="accent1">
                  <a:lumMod val="50000"/>
                </a:schemeClr>
              </a:solidFill>
              <a:latin typeface="微软雅黑" panose="020B0503020204020204" pitchFamily="34" charset="-122"/>
              <a:ea typeface="微软雅黑" panose="020B0503020204020204" pitchFamily="34" charset="-122"/>
            </a:endParaRPr>
          </a:p>
          <a:p>
            <a:pPr marL="285750" lvl="1" indent="-285750">
              <a:buFont typeface="Wingdings" panose="05000000000000000000" pitchFamily="2" charset="2"/>
              <a:buChar char="n"/>
            </a:pPr>
            <a:r>
              <a:rPr lang="zh-CN" altLang="en-US" sz="1600" dirty="0" smtClean="0">
                <a:solidFill>
                  <a:schemeClr val="accent1">
                    <a:lumMod val="50000"/>
                  </a:schemeClr>
                </a:solidFill>
                <a:latin typeface="微软雅黑" panose="020B0503020204020204" pitchFamily="34" charset="-122"/>
                <a:ea typeface="微软雅黑" panose="020B0503020204020204" pitchFamily="34" charset="-122"/>
              </a:rPr>
              <a:t>品牌落位将做为合同审批的评判依据</a:t>
            </a:r>
            <a:endParaRPr lang="zh-CN" altLang="en-US" sz="1600" dirty="0">
              <a:solidFill>
                <a:schemeClr val="accent1">
                  <a:lumMod val="50000"/>
                </a:schemeClr>
              </a:solidFill>
              <a:latin typeface="微软雅黑" panose="020B0503020204020204" pitchFamily="34" charset="-122"/>
              <a:ea typeface="微软雅黑" panose="020B0503020204020204" pitchFamily="34" charset="-122"/>
            </a:endParaRPr>
          </a:p>
        </p:txBody>
      </p:sp>
      <p:pic>
        <p:nvPicPr>
          <p:cNvPr id="3075" name="Picture 3" descr="C:\Users\weiwei\Desktop\QQ图片20170207205027.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71690" y="1443039"/>
            <a:ext cx="7572674" cy="4346058"/>
          </a:xfrm>
          <a:prstGeom prst="rect">
            <a:avLst/>
          </a:prstGeom>
          <a:noFill/>
          <a:extLst>
            <a:ext uri="{909E8E84-426E-40DD-AFC4-6F175D3DCCD1}">
              <a14:hiddenFill xmlns:a14="http://schemas.microsoft.com/office/drawing/2010/main">
                <a:solidFill>
                  <a:srgbClr val="FFFFFF"/>
                </a:solidFill>
              </a14:hiddenFill>
            </a:ext>
          </a:extLst>
        </p:spPr>
      </p:pic>
      <p:grpSp>
        <p:nvGrpSpPr>
          <p:cNvPr id="46" name="组合 11"/>
          <p:cNvGrpSpPr/>
          <p:nvPr/>
        </p:nvGrpSpPr>
        <p:grpSpPr>
          <a:xfrm>
            <a:off x="602802" y="492804"/>
            <a:ext cx="2994914" cy="570393"/>
            <a:chOff x="1370052" y="1035073"/>
            <a:chExt cx="2994914" cy="570393"/>
          </a:xfrm>
        </p:grpSpPr>
        <p:grpSp>
          <p:nvGrpSpPr>
            <p:cNvPr id="48" name="组合 21"/>
            <p:cNvGrpSpPr/>
            <p:nvPr/>
          </p:nvGrpSpPr>
          <p:grpSpPr>
            <a:xfrm>
              <a:off x="1370052" y="1035073"/>
              <a:ext cx="315400" cy="570393"/>
              <a:chOff x="1370052" y="1035073"/>
              <a:chExt cx="315400" cy="570393"/>
            </a:xfrm>
          </p:grpSpPr>
          <p:sp>
            <p:nvSpPr>
              <p:cNvPr id="50"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矩形 48"/>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灯片编号占位符 29"/>
          <p:cNvSpPr>
            <a:spLocks noGrp="1"/>
          </p:cNvSpPr>
          <p:nvPr>
            <p:ph type="sldNum" sz="quarter" idx="12"/>
          </p:nvPr>
        </p:nvSpPr>
        <p:spPr>
          <a:xfrm>
            <a:off x="8784299" y="6405331"/>
            <a:ext cx="2844800" cy="336000"/>
          </a:xfrm>
        </p:spPr>
        <p:txBody>
          <a:bodyPr/>
          <a:lstStyle/>
          <a:p>
            <a:fld id="{49F4BA8F-7B64-4198-9505-0CB5D4D3B366}" type="slidenum">
              <a:rPr lang="zh-CN" altLang="en-US" smtClean="0"/>
              <a:pPr/>
              <a:t>14</a:t>
            </a:fld>
            <a:endParaRPr lang="zh-CN" altLang="en-US" dirty="0"/>
          </a:p>
        </p:txBody>
      </p:sp>
      <p:sp>
        <p:nvSpPr>
          <p:cNvPr id="20"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HDCRE</a:t>
            </a:r>
            <a:r>
              <a:rPr lang="zh-CN" altLang="en-US" sz="2400" b="1" dirty="0" smtClean="0">
                <a:latin typeface="微软雅黑" panose="020B0503020204020204" pitchFamily="34" charset="-122"/>
                <a:ea typeface="微软雅黑" panose="020B0503020204020204" pitchFamily="34" charset="-122"/>
              </a:rPr>
              <a:t>介绍</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招商管理</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501068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blinds(horizontal)">
                                      <p:cBhvr>
                                        <p:cTn id="7" dur="500"/>
                                        <p:tgtEl>
                                          <p:spTgt spid="307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075"/>
                                        </p:tgtEl>
                                        <p:attrNameLst>
                                          <p:attrName>style.visibility</p:attrName>
                                        </p:attrNameLst>
                                      </p:cBhvr>
                                      <p:to>
                                        <p:strVal val="visible"/>
                                      </p:to>
                                    </p:set>
                                    <p:anim calcmode="lin" valueType="num">
                                      <p:cBhvr additive="base">
                                        <p:cTn id="12" dur="500" fill="hold"/>
                                        <p:tgtEl>
                                          <p:spTgt spid="3075"/>
                                        </p:tgtEl>
                                        <p:attrNameLst>
                                          <p:attrName>ppt_x</p:attrName>
                                        </p:attrNameLst>
                                      </p:cBhvr>
                                      <p:tavLst>
                                        <p:tav tm="0">
                                          <p:val>
                                            <p:strVal val="#ppt_x"/>
                                          </p:val>
                                        </p:tav>
                                        <p:tav tm="100000">
                                          <p:val>
                                            <p:strVal val="#ppt_x"/>
                                          </p:val>
                                        </p:tav>
                                      </p:tavLst>
                                    </p:anim>
                                    <p:anim calcmode="lin" valueType="num">
                                      <p:cBhvr additive="base">
                                        <p:cTn id="13" dur="500" fill="hold"/>
                                        <p:tgtEl>
                                          <p:spTgt spid="307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9520477" y="1355116"/>
            <a:ext cx="2616661" cy="954107"/>
          </a:xfrm>
          <a:prstGeom prst="rect">
            <a:avLst/>
          </a:prstGeom>
          <a:noFill/>
        </p:spPr>
        <p:txBody>
          <a:bodyPr wrap="square" rtlCol="0">
            <a:spAutoFit/>
          </a:bodyPr>
          <a:lstStyle/>
          <a:p>
            <a:r>
              <a:rPr lang="zh-CN" altLang="en-US" sz="2000" b="1" dirty="0" smtClean="0">
                <a:solidFill>
                  <a:schemeClr val="accent1">
                    <a:lumMod val="50000"/>
                  </a:schemeClr>
                </a:solidFill>
                <a:latin typeface="微软雅黑" panose="020B0503020204020204" pitchFamily="34" charset="-122"/>
                <a:ea typeface="微软雅黑" panose="020B0503020204020204" pitchFamily="34" charset="-122"/>
              </a:rPr>
              <a:t>招商</a:t>
            </a:r>
            <a:r>
              <a:rPr lang="zh-CN" altLang="en-US" sz="2000" b="1" dirty="0">
                <a:solidFill>
                  <a:schemeClr val="accent1">
                    <a:lumMod val="50000"/>
                  </a:schemeClr>
                </a:solidFill>
                <a:latin typeface="微软雅黑" panose="020B0503020204020204" pitchFamily="34" charset="-122"/>
                <a:ea typeface="微软雅黑" panose="020B0503020204020204" pitchFamily="34" charset="-122"/>
              </a:rPr>
              <a:t>人员计划</a:t>
            </a:r>
            <a:endParaRPr lang="en-US" altLang="zh-CN" sz="2000" b="1" dirty="0">
              <a:solidFill>
                <a:schemeClr val="accent1">
                  <a:lumMod val="50000"/>
                </a:schemeClr>
              </a:solidFill>
              <a:latin typeface="微软雅黑" panose="020B0503020204020204" pitchFamily="34" charset="-122"/>
              <a:ea typeface="微软雅黑" panose="020B0503020204020204" pitchFamily="34" charset="-122"/>
            </a:endParaRPr>
          </a:p>
          <a:p>
            <a:pPr marL="285750" lvl="1" indent="-285750">
              <a:buFont typeface="Wingdings" panose="05000000000000000000" pitchFamily="2" charset="2"/>
              <a:buChar char="n"/>
            </a:pPr>
            <a:r>
              <a:rPr lang="zh-CN" altLang="en-US" dirty="0" smtClean="0">
                <a:solidFill>
                  <a:schemeClr val="accent1">
                    <a:lumMod val="50000"/>
                  </a:schemeClr>
                </a:solidFill>
                <a:latin typeface="微软雅黑" panose="020B0503020204020204" pitchFamily="34" charset="-122"/>
                <a:ea typeface="微软雅黑" panose="020B0503020204020204" pitchFamily="34" charset="-122"/>
              </a:rPr>
              <a:t>对招商人员限定可招商品牌，有序招商</a:t>
            </a:r>
            <a:endParaRPr lang="zh-CN" altLang="en-US" dirty="0">
              <a:solidFill>
                <a:schemeClr val="accent1">
                  <a:lumMod val="50000"/>
                </a:schemeClr>
              </a:solidFill>
              <a:latin typeface="微软雅黑" panose="020B0503020204020204" pitchFamily="34" charset="-122"/>
              <a:ea typeface="微软雅黑" panose="020B0503020204020204" pitchFamily="34" charset="-122"/>
            </a:endParaRPr>
          </a:p>
        </p:txBody>
      </p:sp>
      <p:pic>
        <p:nvPicPr>
          <p:cNvPr id="2051" name="Picture 3"/>
          <p:cNvPicPr>
            <a:picLocks noChangeAspect="1" noChangeArrowheads="1"/>
          </p:cNvPicPr>
          <p:nvPr/>
        </p:nvPicPr>
        <p:blipFill>
          <a:blip r:embed="rId2"/>
          <a:srcRect/>
          <a:stretch>
            <a:fillRect/>
          </a:stretch>
        </p:blipFill>
        <p:spPr bwMode="auto">
          <a:xfrm>
            <a:off x="710104" y="1145987"/>
            <a:ext cx="8522790" cy="4280585"/>
          </a:xfrm>
          <a:prstGeom prst="rect">
            <a:avLst/>
          </a:prstGeom>
          <a:noFill/>
          <a:ln w="9525">
            <a:noFill/>
            <a:miter lim="800000"/>
            <a:headEnd/>
            <a:tailEnd/>
          </a:ln>
          <a:effectLst/>
        </p:spPr>
      </p:pic>
      <p:pic>
        <p:nvPicPr>
          <p:cNvPr id="1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7576" y="2637836"/>
            <a:ext cx="8825610" cy="38417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8" name="组合 11"/>
          <p:cNvGrpSpPr/>
          <p:nvPr/>
        </p:nvGrpSpPr>
        <p:grpSpPr>
          <a:xfrm>
            <a:off x="602802" y="492804"/>
            <a:ext cx="2994914" cy="570393"/>
            <a:chOff x="1370052" y="1035073"/>
            <a:chExt cx="2994914" cy="570393"/>
          </a:xfrm>
        </p:grpSpPr>
        <p:grpSp>
          <p:nvGrpSpPr>
            <p:cNvPr id="30" name="组合 21"/>
            <p:cNvGrpSpPr/>
            <p:nvPr/>
          </p:nvGrpSpPr>
          <p:grpSpPr>
            <a:xfrm>
              <a:off x="1370052" y="1035073"/>
              <a:ext cx="315400" cy="570393"/>
              <a:chOff x="1370052" y="1035073"/>
              <a:chExt cx="315400" cy="570393"/>
            </a:xfrm>
          </p:grpSpPr>
          <p:sp>
            <p:nvSpPr>
              <p:cNvPr id="32"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3"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31" name="矩形 30"/>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41" name="灯片编号占位符 29"/>
          <p:cNvSpPr>
            <a:spLocks noGrp="1"/>
          </p:cNvSpPr>
          <p:nvPr>
            <p:ph type="sldNum" sz="quarter" idx="12"/>
          </p:nvPr>
        </p:nvSpPr>
        <p:spPr>
          <a:xfrm>
            <a:off x="8784299" y="6405331"/>
            <a:ext cx="2844800" cy="336000"/>
          </a:xfrm>
        </p:spPr>
        <p:txBody>
          <a:bodyPr/>
          <a:lstStyle/>
          <a:p>
            <a:fld id="{49F4BA8F-7B64-4198-9505-0CB5D4D3B366}" type="slidenum">
              <a:rPr lang="zh-CN" altLang="en-US" smtClean="0"/>
              <a:pPr/>
              <a:t>15</a:t>
            </a:fld>
            <a:endParaRPr lang="zh-CN" altLang="en-US" dirty="0"/>
          </a:p>
        </p:txBody>
      </p:sp>
      <p:sp>
        <p:nvSpPr>
          <p:cNvPr id="21"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HDCRE</a:t>
            </a:r>
            <a:r>
              <a:rPr lang="zh-CN" altLang="en-US" sz="2400" b="1" dirty="0" smtClean="0">
                <a:latin typeface="微软雅黑" panose="020B0503020204020204" pitchFamily="34" charset="-122"/>
                <a:ea typeface="微软雅黑" panose="020B0503020204020204" pitchFamily="34" charset="-122"/>
              </a:rPr>
              <a:t>介绍</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招商管理</a:t>
            </a:r>
            <a:endParaRPr lang="zh-CN" altLang="en-US" sz="2400" b="1" dirty="0">
              <a:latin typeface="微软雅黑" panose="020B0503020204020204" pitchFamily="34" charset="-122"/>
              <a:ea typeface="微软雅黑" panose="020B0503020204020204" pitchFamily="34" charset="-122"/>
            </a:endParaRPr>
          </a:p>
        </p:txBody>
      </p:sp>
      <p:pic>
        <p:nvPicPr>
          <p:cNvPr id="12" name="Picture 5" descr="C:\Users\weiwei\Desktop\Arrow%20back.png">
            <a:hlinkClick r:id="rId4" action="ppaction://hlinksldjump"/>
          </p:cNvPr>
          <p:cNvPicPr>
            <a:picLocks noChangeAspect="1" noChangeArrowheads="1"/>
          </p:cNvPicPr>
          <p:nvPr/>
        </p:nvPicPr>
        <p:blipFill>
          <a:blip r:embed="rId5" cstate="print">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648627" y="6437884"/>
            <a:ext cx="386699" cy="334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9505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810900" y="1064400"/>
            <a:ext cx="1415772" cy="461665"/>
          </a:xfrm>
          <a:prstGeom prst="rect">
            <a:avLst/>
          </a:prstGeom>
          <a:noFill/>
        </p:spPr>
        <p:txBody>
          <a:bodyPr wrap="none" rtlCol="0">
            <a:spAutoFit/>
          </a:bodyPr>
          <a:lstStyle/>
          <a:p>
            <a:r>
              <a:rPr lang="zh-CN" altLang="en-US" sz="2400" dirty="0" smtClean="0">
                <a:latin typeface="微软雅黑" panose="020B0503020204020204" pitchFamily="34" charset="-122"/>
                <a:ea typeface="微软雅黑" panose="020B0503020204020204" pitchFamily="34" charset="-122"/>
              </a:rPr>
              <a:t>合同管理</a:t>
            </a:r>
            <a:endParaRPr lang="zh-CN" altLang="en-US" sz="2400" dirty="0">
              <a:latin typeface="微软雅黑" panose="020B0503020204020204" pitchFamily="34" charset="-122"/>
              <a:ea typeface="微软雅黑" panose="020B0503020204020204" pitchFamily="34" charset="-122"/>
            </a:endParaRPr>
          </a:p>
        </p:txBody>
      </p:sp>
      <p:sp>
        <p:nvSpPr>
          <p:cNvPr id="17" name="矩形 16"/>
          <p:cNvSpPr/>
          <p:nvPr/>
        </p:nvSpPr>
        <p:spPr>
          <a:xfrm>
            <a:off x="9191624" y="1722826"/>
            <a:ext cx="2408884" cy="3323987"/>
          </a:xfrm>
          <a:prstGeom prst="rect">
            <a:avLst/>
          </a:prstGeom>
          <a:noFill/>
        </p:spPr>
        <p:txBody>
          <a:bodyPr wrap="square" rtlCol="0">
            <a:spAutoFit/>
          </a:bodyPr>
          <a:lstStyle/>
          <a:p>
            <a:r>
              <a:rPr lang="zh-CN" altLang="en-US" sz="2000" b="1" dirty="0" smtClean="0">
                <a:solidFill>
                  <a:schemeClr val="accent1">
                    <a:lumMod val="50000"/>
                  </a:schemeClr>
                </a:solidFill>
                <a:latin typeface="微软雅黑" panose="020B0503020204020204" pitchFamily="34" charset="-122"/>
                <a:ea typeface="微软雅黑" panose="020B0503020204020204" pitchFamily="34" charset="-122"/>
              </a:rPr>
              <a:t>意向合同管理</a:t>
            </a:r>
            <a:endParaRPr lang="en-US" altLang="zh-CN" sz="2000" b="1" dirty="0" smtClean="0">
              <a:solidFill>
                <a:schemeClr val="accent1">
                  <a:lumMod val="50000"/>
                </a:schemeClr>
              </a:solidFill>
              <a:latin typeface="微软雅黑" panose="020B0503020204020204" pitchFamily="34" charset="-122"/>
              <a:ea typeface="微软雅黑" panose="020B0503020204020204" pitchFamily="34" charset="-122"/>
            </a:endParaRPr>
          </a:p>
          <a:p>
            <a:pPr marL="285750" lvl="1" indent="-285750" defTabSz="-635">
              <a:lnSpc>
                <a:spcPts val="1800"/>
              </a:lnSpc>
              <a:spcBef>
                <a:spcPts val="1200"/>
              </a:spcBef>
              <a:spcAft>
                <a:spcPts val="600"/>
              </a:spcAft>
              <a:buFont typeface="Wingdings" panose="05000000000000000000" pitchFamily="2" charset="2"/>
              <a:buChar char="n"/>
              <a:tabLst>
                <a:tab pos="266700" algn="l"/>
              </a:tabLst>
            </a:pPr>
            <a:r>
              <a:rPr lang="zh-CN" altLang="en-US" sz="1600" dirty="0" smtClean="0">
                <a:solidFill>
                  <a:schemeClr val="accent1">
                    <a:lumMod val="50000"/>
                  </a:schemeClr>
                </a:solidFill>
                <a:latin typeface="微软雅黑" panose="020B0503020204020204" pitchFamily="34" charset="-122"/>
                <a:ea typeface="微软雅黑" panose="020B0503020204020204" pitchFamily="34" charset="-122"/>
              </a:rPr>
              <a:t>根据与商户洽谈成果，建立意向合同</a:t>
            </a:r>
            <a:endParaRPr lang="en-US" altLang="zh-CN" sz="1600" dirty="0" smtClean="0">
              <a:solidFill>
                <a:schemeClr val="accent1">
                  <a:lumMod val="50000"/>
                </a:schemeClr>
              </a:solidFill>
              <a:latin typeface="微软雅黑" panose="020B0503020204020204" pitchFamily="34" charset="-122"/>
              <a:ea typeface="微软雅黑" panose="020B0503020204020204" pitchFamily="34" charset="-122"/>
            </a:endParaRPr>
          </a:p>
          <a:p>
            <a:pPr marL="285750" lvl="1" indent="-285750" defTabSz="-635">
              <a:lnSpc>
                <a:spcPts val="1800"/>
              </a:lnSpc>
              <a:spcBef>
                <a:spcPts val="1200"/>
              </a:spcBef>
              <a:spcAft>
                <a:spcPts val="600"/>
              </a:spcAft>
              <a:buFont typeface="Wingdings" panose="05000000000000000000" pitchFamily="2" charset="2"/>
              <a:buChar char="n"/>
              <a:tabLst>
                <a:tab pos="266700" algn="l"/>
              </a:tabLst>
            </a:pPr>
            <a:r>
              <a:rPr lang="zh-CN" altLang="en-US" sz="1600" dirty="0" smtClean="0">
                <a:solidFill>
                  <a:schemeClr val="accent1">
                    <a:lumMod val="50000"/>
                  </a:schemeClr>
                </a:solidFill>
                <a:latin typeface="微软雅黑" panose="020B0503020204020204" pitchFamily="34" charset="-122"/>
                <a:ea typeface="微软雅黑" panose="020B0503020204020204" pitchFamily="34" charset="-122"/>
              </a:rPr>
              <a:t>支持意向合同审批流程</a:t>
            </a:r>
            <a:endParaRPr lang="en-US" altLang="zh-CN" sz="1600" dirty="0">
              <a:solidFill>
                <a:schemeClr val="accent1">
                  <a:lumMod val="50000"/>
                </a:schemeClr>
              </a:solidFill>
              <a:latin typeface="微软雅黑" panose="020B0503020204020204" pitchFamily="34" charset="-122"/>
              <a:ea typeface="微软雅黑" panose="020B0503020204020204" pitchFamily="34" charset="-122"/>
            </a:endParaRPr>
          </a:p>
          <a:p>
            <a:pPr marL="285750" lvl="1" indent="-285750" defTabSz="-635">
              <a:lnSpc>
                <a:spcPts val="1800"/>
              </a:lnSpc>
              <a:spcBef>
                <a:spcPts val="1200"/>
              </a:spcBef>
              <a:spcAft>
                <a:spcPts val="600"/>
              </a:spcAft>
              <a:buFont typeface="Wingdings" panose="05000000000000000000" pitchFamily="2" charset="2"/>
              <a:buChar char="n"/>
              <a:tabLst>
                <a:tab pos="266700" algn="l"/>
              </a:tabLst>
            </a:pPr>
            <a:r>
              <a:rPr lang="zh-CN" altLang="en-US" sz="1600" dirty="0" smtClean="0">
                <a:solidFill>
                  <a:schemeClr val="accent1">
                    <a:lumMod val="50000"/>
                  </a:schemeClr>
                </a:solidFill>
                <a:latin typeface="微软雅黑" panose="020B0503020204020204" pitchFamily="34" charset="-122"/>
                <a:ea typeface="微软雅黑" panose="020B0503020204020204" pitchFamily="34" charset="-122"/>
              </a:rPr>
              <a:t>支持意向合同保证金收取和管理</a:t>
            </a:r>
            <a:endParaRPr lang="en-US" altLang="zh-CN" sz="1600" dirty="0" smtClean="0">
              <a:solidFill>
                <a:schemeClr val="accent1">
                  <a:lumMod val="50000"/>
                </a:schemeClr>
              </a:solidFill>
              <a:latin typeface="微软雅黑" panose="020B0503020204020204" pitchFamily="34" charset="-122"/>
              <a:ea typeface="微软雅黑" panose="020B0503020204020204" pitchFamily="34" charset="-122"/>
            </a:endParaRPr>
          </a:p>
          <a:p>
            <a:pPr marL="285750" lvl="1" indent="-285750" defTabSz="-635">
              <a:lnSpc>
                <a:spcPts val="1800"/>
              </a:lnSpc>
              <a:spcBef>
                <a:spcPts val="1200"/>
              </a:spcBef>
              <a:spcAft>
                <a:spcPts val="600"/>
              </a:spcAft>
              <a:buFont typeface="Wingdings" panose="05000000000000000000" pitchFamily="2" charset="2"/>
              <a:buChar char="n"/>
              <a:tabLst>
                <a:tab pos="266700" algn="l"/>
              </a:tabLst>
            </a:pPr>
            <a:r>
              <a:rPr lang="zh-CN" altLang="en-US" sz="1600" dirty="0" smtClean="0">
                <a:solidFill>
                  <a:schemeClr val="accent1">
                    <a:lumMod val="50000"/>
                  </a:schemeClr>
                </a:solidFill>
                <a:latin typeface="微软雅黑" panose="020B0503020204020204" pitchFamily="34" charset="-122"/>
                <a:ea typeface="微软雅黑" panose="020B0503020204020204" pitchFamily="34" charset="-122"/>
              </a:rPr>
              <a:t>建立正式合同时，意向合同内容直接生成正式合同，方便操作</a:t>
            </a:r>
            <a:endParaRPr lang="en-US" altLang="zh-CN" sz="1600" dirty="0">
              <a:solidFill>
                <a:schemeClr val="accent1">
                  <a:lumMod val="50000"/>
                </a:schemeClr>
              </a:solidFill>
              <a:latin typeface="微软雅黑" panose="020B0503020204020204" pitchFamily="34" charset="-122"/>
              <a:ea typeface="微软雅黑" panose="020B0503020204020204" pitchFamily="34" charset="-122"/>
            </a:endParaRPr>
          </a:p>
        </p:txBody>
      </p:sp>
      <p:pic>
        <p:nvPicPr>
          <p:cNvPr id="3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9078" y="1720925"/>
            <a:ext cx="8072437" cy="37368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39" name="组合 38"/>
          <p:cNvGrpSpPr/>
          <p:nvPr/>
        </p:nvGrpSpPr>
        <p:grpSpPr>
          <a:xfrm>
            <a:off x="4434298" y="5586417"/>
            <a:ext cx="1013619" cy="922216"/>
            <a:chOff x="4901008" y="5318550"/>
            <a:chExt cx="1013619" cy="990051"/>
          </a:xfrm>
        </p:grpSpPr>
        <p:sp>
          <p:nvSpPr>
            <p:cNvPr id="37" name="椭圆 36"/>
            <p:cNvSpPr/>
            <p:nvPr/>
          </p:nvSpPr>
          <p:spPr>
            <a:xfrm>
              <a:off x="4901008" y="5318550"/>
              <a:ext cx="1013619" cy="990051"/>
            </a:xfrm>
            <a:prstGeom prst="ellipse">
              <a:avLst/>
            </a:prstGeom>
            <a:noFill/>
            <a:ln w="28575">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122" name="Picture 2" descr="C:\Users\weiwei\Downloads\合同.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134768" y="5515126"/>
              <a:ext cx="596900" cy="5969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 name="组合 7"/>
          <p:cNvGrpSpPr/>
          <p:nvPr/>
        </p:nvGrpSpPr>
        <p:grpSpPr>
          <a:xfrm>
            <a:off x="2157419" y="5586417"/>
            <a:ext cx="1013619" cy="922216"/>
            <a:chOff x="1714491" y="5332625"/>
            <a:chExt cx="1013619" cy="990051"/>
          </a:xfrm>
        </p:grpSpPr>
        <p:sp>
          <p:nvSpPr>
            <p:cNvPr id="38" name="椭圆 37"/>
            <p:cNvSpPr/>
            <p:nvPr/>
          </p:nvSpPr>
          <p:spPr>
            <a:xfrm>
              <a:off x="1714491" y="5332625"/>
              <a:ext cx="1013619" cy="990051"/>
            </a:xfrm>
            <a:prstGeom prst="ellipse">
              <a:avLst/>
            </a:prstGeom>
            <a:noFill/>
            <a:ln w="2857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123" name="Picture 3" descr="C:\Users\weiwei\Downloads\合同 (1).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03800" y="5515126"/>
              <a:ext cx="635000" cy="635000"/>
            </a:xfrm>
            <a:prstGeom prst="rect">
              <a:avLst/>
            </a:prstGeom>
            <a:noFill/>
            <a:extLst>
              <a:ext uri="{909E8E84-426E-40DD-AFC4-6F175D3DCCD1}">
                <a14:hiddenFill xmlns:a14="http://schemas.microsoft.com/office/drawing/2010/main">
                  <a:solidFill>
                    <a:srgbClr val="FFFFFF"/>
                  </a:solidFill>
                </a14:hiddenFill>
              </a:ext>
            </a:extLst>
          </p:spPr>
        </p:pic>
      </p:grpSp>
      <p:sp>
        <p:nvSpPr>
          <p:cNvPr id="40" name="右箭头 39"/>
          <p:cNvSpPr/>
          <p:nvPr/>
        </p:nvSpPr>
        <p:spPr>
          <a:xfrm>
            <a:off x="3598921" y="5756414"/>
            <a:ext cx="489204"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TextBox 40"/>
          <p:cNvSpPr txBox="1"/>
          <p:nvPr/>
        </p:nvSpPr>
        <p:spPr>
          <a:xfrm>
            <a:off x="3470340" y="6152128"/>
            <a:ext cx="646331" cy="369332"/>
          </a:xfrm>
          <a:prstGeom prst="rect">
            <a:avLst/>
          </a:prstGeom>
          <a:noFill/>
        </p:spPr>
        <p:txBody>
          <a:bodyPr wrap="none" rtlCol="0">
            <a:spAutoFit/>
          </a:bodyPr>
          <a:lstStyle/>
          <a:p>
            <a:r>
              <a:rPr lang="zh-CN" altLang="en-US" dirty="0" smtClean="0">
                <a:solidFill>
                  <a:schemeClr val="accent6">
                    <a:lumMod val="50000"/>
                  </a:schemeClr>
                </a:solidFill>
                <a:latin typeface="微软雅黑" panose="020B0503020204020204" pitchFamily="34" charset="-122"/>
                <a:ea typeface="微软雅黑" panose="020B0503020204020204" pitchFamily="34" charset="-122"/>
              </a:rPr>
              <a:t>生成</a:t>
            </a:r>
            <a:endParaRPr lang="zh-CN" altLang="en-US" dirty="0">
              <a:solidFill>
                <a:schemeClr val="accent6">
                  <a:lumMod val="50000"/>
                </a:schemeClr>
              </a:solidFill>
              <a:latin typeface="微软雅黑" panose="020B0503020204020204" pitchFamily="34" charset="-122"/>
              <a:ea typeface="微软雅黑" panose="020B0503020204020204" pitchFamily="34" charset="-122"/>
            </a:endParaRPr>
          </a:p>
        </p:txBody>
      </p:sp>
      <p:sp>
        <p:nvSpPr>
          <p:cNvPr id="42" name="TextBox 41"/>
          <p:cNvSpPr txBox="1"/>
          <p:nvPr/>
        </p:nvSpPr>
        <p:spPr>
          <a:xfrm>
            <a:off x="2289766" y="6462174"/>
            <a:ext cx="748923" cy="261610"/>
          </a:xfrm>
          <a:prstGeom prst="rect">
            <a:avLst/>
          </a:prstGeom>
          <a:noFill/>
        </p:spPr>
        <p:txBody>
          <a:bodyPr wrap="none" rtlCol="0">
            <a:spAutoFit/>
          </a:bodyPr>
          <a:lstStyle/>
          <a:p>
            <a:r>
              <a:rPr lang="zh-CN" altLang="en-US" sz="1100" dirty="0" smtClean="0"/>
              <a:t>意向合同</a:t>
            </a:r>
            <a:endParaRPr lang="zh-CN" altLang="en-US" sz="1100" dirty="0"/>
          </a:p>
        </p:txBody>
      </p:sp>
      <p:sp>
        <p:nvSpPr>
          <p:cNvPr id="45" name="TextBox 44"/>
          <p:cNvSpPr txBox="1"/>
          <p:nvPr/>
        </p:nvSpPr>
        <p:spPr>
          <a:xfrm>
            <a:off x="4566645" y="6510750"/>
            <a:ext cx="748923" cy="261610"/>
          </a:xfrm>
          <a:prstGeom prst="rect">
            <a:avLst/>
          </a:prstGeom>
          <a:noFill/>
        </p:spPr>
        <p:txBody>
          <a:bodyPr wrap="none" rtlCol="0">
            <a:spAutoFit/>
          </a:bodyPr>
          <a:lstStyle/>
          <a:p>
            <a:r>
              <a:rPr lang="zh-CN" altLang="en-US" sz="1100" dirty="0" smtClean="0"/>
              <a:t>正式合同</a:t>
            </a:r>
            <a:endParaRPr lang="zh-CN" altLang="en-US" sz="1100" dirty="0"/>
          </a:p>
        </p:txBody>
      </p:sp>
      <p:grpSp>
        <p:nvGrpSpPr>
          <p:cNvPr id="33" name="组合 11"/>
          <p:cNvGrpSpPr/>
          <p:nvPr/>
        </p:nvGrpSpPr>
        <p:grpSpPr>
          <a:xfrm>
            <a:off x="602802" y="492804"/>
            <a:ext cx="2994914" cy="570393"/>
            <a:chOff x="1370052" y="1035073"/>
            <a:chExt cx="2994914" cy="570393"/>
          </a:xfrm>
        </p:grpSpPr>
        <p:grpSp>
          <p:nvGrpSpPr>
            <p:cNvPr id="35" name="组合 21"/>
            <p:cNvGrpSpPr/>
            <p:nvPr/>
          </p:nvGrpSpPr>
          <p:grpSpPr>
            <a:xfrm>
              <a:off x="1370052" y="1035073"/>
              <a:ext cx="315400" cy="570393"/>
              <a:chOff x="1370052" y="1035073"/>
              <a:chExt cx="315400" cy="570393"/>
            </a:xfrm>
          </p:grpSpPr>
          <p:sp>
            <p:nvSpPr>
              <p:cNvPr id="44"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矩形 42"/>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7"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HDCRE</a:t>
            </a:r>
            <a:r>
              <a:rPr lang="zh-CN" altLang="en-US" sz="2400" b="1" dirty="0" smtClean="0">
                <a:latin typeface="微软雅黑" panose="020B0503020204020204" pitchFamily="34" charset="-122"/>
                <a:ea typeface="微软雅黑" panose="020B0503020204020204" pitchFamily="34" charset="-122"/>
              </a:rPr>
              <a:t>介绍</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招商管理</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023963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0105" y="1295163"/>
            <a:ext cx="8558632" cy="48254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2" name="TextBox 31"/>
          <p:cNvSpPr txBox="1"/>
          <p:nvPr/>
        </p:nvSpPr>
        <p:spPr>
          <a:xfrm>
            <a:off x="9381940" y="1727605"/>
            <a:ext cx="2880317" cy="4621774"/>
          </a:xfrm>
          <a:prstGeom prst="rect">
            <a:avLst/>
          </a:prstGeom>
          <a:noFill/>
          <a:ln w="57150">
            <a:noFill/>
          </a:ln>
          <a:scene3d>
            <a:camera prst="orthographicFront"/>
            <a:lightRig rig="threePt" dir="t"/>
          </a:scene3d>
          <a:sp3d>
            <a:bevelT/>
          </a:sp3d>
        </p:spPr>
        <p:txBody>
          <a:bodyPr wrap="square" lIns="121917" tIns="60958" rIns="121917" bIns="60958" rtlCol="0">
            <a:spAutoFit/>
          </a:bodyPr>
          <a:lstStyle/>
          <a:p>
            <a:pPr>
              <a:lnSpc>
                <a:spcPct val="150000"/>
              </a:lnSpc>
            </a:pPr>
            <a:r>
              <a:rPr lang="zh-CN" altLang="en-US" sz="2100" b="1" dirty="0" smtClean="0">
                <a:latin typeface="微软雅黑" pitchFamily="34" charset="-122"/>
                <a:ea typeface="微软雅黑" pitchFamily="34" charset="-122"/>
              </a:rPr>
              <a:t>合同审批</a:t>
            </a:r>
            <a:endParaRPr lang="en-US" altLang="zh-CN" sz="2100" b="1" dirty="0" smtClean="0">
              <a:latin typeface="微软雅黑" pitchFamily="34" charset="-122"/>
              <a:ea typeface="微软雅黑" pitchFamily="34" charset="-122"/>
            </a:endParaRPr>
          </a:p>
          <a:p>
            <a:pPr marL="457189" lvl="1" indent="-457189">
              <a:lnSpc>
                <a:spcPts val="2133"/>
              </a:lnSpc>
              <a:spcAft>
                <a:spcPts val="800"/>
              </a:spcAft>
              <a:buFont typeface="+mj-ea"/>
              <a:buAutoNum type="circleNumDbPlain"/>
              <a:tabLst>
                <a:tab pos="355591" algn="l"/>
              </a:tabLst>
            </a:pPr>
            <a:r>
              <a:rPr lang="zh-CN" altLang="en-US" sz="1500" dirty="0" smtClean="0">
                <a:latin typeface="微软雅黑" pitchFamily="34" charset="-122"/>
                <a:ea typeface="微软雅黑" pitchFamily="34" charset="-122"/>
              </a:rPr>
              <a:t>可建立</a:t>
            </a:r>
            <a:r>
              <a:rPr lang="zh-CN" altLang="en-US" sz="1500" dirty="0" smtClean="0">
                <a:solidFill>
                  <a:srgbClr val="FF0000"/>
                </a:solidFill>
                <a:latin typeface="微软雅黑" pitchFamily="34" charset="-122"/>
                <a:ea typeface="微软雅黑" pitchFamily="34" charset="-122"/>
              </a:rPr>
              <a:t>合同模板</a:t>
            </a:r>
            <a:r>
              <a:rPr lang="zh-CN" altLang="en-US" sz="1500" dirty="0" smtClean="0">
                <a:latin typeface="微软雅黑" pitchFamily="34" charset="-122"/>
                <a:ea typeface="微软雅黑" pitchFamily="34" charset="-122"/>
              </a:rPr>
              <a:t>，方便录入</a:t>
            </a:r>
            <a:endParaRPr lang="en-US" altLang="zh-CN" sz="1500" dirty="0" smtClean="0">
              <a:latin typeface="微软雅黑" pitchFamily="34" charset="-122"/>
              <a:ea typeface="微软雅黑" pitchFamily="34" charset="-122"/>
            </a:endParaRPr>
          </a:p>
          <a:p>
            <a:pPr marL="457189" lvl="1" indent="-457189">
              <a:lnSpc>
                <a:spcPts val="2133"/>
              </a:lnSpc>
              <a:spcAft>
                <a:spcPts val="800"/>
              </a:spcAft>
              <a:buFont typeface="+mj-ea"/>
              <a:buAutoNum type="circleNumDbPlain"/>
              <a:tabLst>
                <a:tab pos="355591" algn="l"/>
              </a:tabLst>
            </a:pPr>
            <a:r>
              <a:rPr lang="zh-CN" altLang="en-US" sz="1500" dirty="0" smtClean="0">
                <a:latin typeface="微软雅黑" pitchFamily="34" charset="-122"/>
                <a:ea typeface="微软雅黑" pitchFamily="34" charset="-122"/>
              </a:rPr>
              <a:t>模板中合同条款可由用户</a:t>
            </a:r>
            <a:r>
              <a:rPr lang="zh-CN" altLang="en-US" sz="1500" dirty="0" smtClean="0">
                <a:solidFill>
                  <a:srgbClr val="FF0000"/>
                </a:solidFill>
                <a:latin typeface="微软雅黑" pitchFamily="34" charset="-122"/>
                <a:ea typeface="微软雅黑" pitchFamily="34" charset="-122"/>
              </a:rPr>
              <a:t>自定义</a:t>
            </a:r>
            <a:r>
              <a:rPr lang="zh-CN" altLang="en-US" sz="1500" dirty="0" smtClean="0">
                <a:latin typeface="微软雅黑" pitchFamily="34" charset="-122"/>
                <a:ea typeface="微软雅黑" pitchFamily="34" charset="-122"/>
              </a:rPr>
              <a:t>，以符合项目特性</a:t>
            </a:r>
          </a:p>
          <a:p>
            <a:pPr marL="457189" lvl="1" indent="-457189">
              <a:lnSpc>
                <a:spcPts val="2133"/>
              </a:lnSpc>
              <a:spcAft>
                <a:spcPts val="800"/>
              </a:spcAft>
              <a:buFont typeface="+mj-ea"/>
              <a:buAutoNum type="circleNumDbPlain"/>
              <a:tabLst>
                <a:tab pos="355591" algn="l"/>
              </a:tabLst>
            </a:pPr>
            <a:r>
              <a:rPr lang="zh-CN" altLang="en-US" sz="1500" dirty="0" smtClean="0">
                <a:latin typeface="微软雅黑" pitchFamily="34" charset="-122"/>
                <a:ea typeface="微软雅黑" pitchFamily="34" charset="-122"/>
              </a:rPr>
              <a:t>合同条款将与铺位租金指标比对并进行</a:t>
            </a:r>
            <a:r>
              <a:rPr lang="zh-CN" altLang="en-US" sz="1500" dirty="0" smtClean="0">
                <a:solidFill>
                  <a:srgbClr val="FF0000"/>
                </a:solidFill>
                <a:latin typeface="微软雅黑" pitchFamily="34" charset="-122"/>
                <a:ea typeface="微软雅黑" pitchFamily="34" charset="-122"/>
              </a:rPr>
              <a:t>红绿灯提示</a:t>
            </a:r>
            <a:endParaRPr lang="en-US" altLang="zh-CN" sz="1500" dirty="0" smtClean="0">
              <a:solidFill>
                <a:srgbClr val="FF0000"/>
              </a:solidFill>
              <a:latin typeface="微软雅黑" pitchFamily="34" charset="-122"/>
              <a:ea typeface="微软雅黑" pitchFamily="34" charset="-122"/>
            </a:endParaRPr>
          </a:p>
          <a:p>
            <a:pPr marL="457189" lvl="1" indent="-457189">
              <a:lnSpc>
                <a:spcPts val="2133"/>
              </a:lnSpc>
              <a:spcAft>
                <a:spcPts val="800"/>
              </a:spcAft>
              <a:buFont typeface="+mj-ea"/>
              <a:buAutoNum type="circleNumDbPlain"/>
              <a:tabLst>
                <a:tab pos="355591" algn="l"/>
              </a:tabLst>
            </a:pPr>
            <a:r>
              <a:rPr lang="zh-CN" altLang="en-US" sz="1500" dirty="0" smtClean="0">
                <a:latin typeface="微软雅黑" pitchFamily="34" charset="-122"/>
                <a:ea typeface="微软雅黑" pitchFamily="34" charset="-122"/>
              </a:rPr>
              <a:t>根据条款内容、审批人员核决权限以及审批流设定，系统将自动提交相关人员</a:t>
            </a:r>
            <a:r>
              <a:rPr lang="zh-CN" altLang="en-US" sz="1500" dirty="0" smtClean="0">
                <a:solidFill>
                  <a:srgbClr val="FF0000"/>
                </a:solidFill>
                <a:latin typeface="微软雅黑" pitchFamily="34" charset="-122"/>
                <a:ea typeface="微软雅黑" pitchFamily="34" charset="-122"/>
              </a:rPr>
              <a:t>审批</a:t>
            </a:r>
            <a:endParaRPr lang="en-US" altLang="zh-CN" sz="1500" dirty="0" smtClean="0">
              <a:solidFill>
                <a:srgbClr val="FF0000"/>
              </a:solidFill>
              <a:latin typeface="微软雅黑" pitchFamily="34" charset="-122"/>
              <a:ea typeface="微软雅黑" pitchFamily="34" charset="-122"/>
            </a:endParaRPr>
          </a:p>
          <a:p>
            <a:pPr marL="457189" lvl="1" indent="-457189">
              <a:lnSpc>
                <a:spcPts val="2133"/>
              </a:lnSpc>
              <a:spcAft>
                <a:spcPts val="800"/>
              </a:spcAft>
              <a:buFont typeface="+mj-ea"/>
              <a:buAutoNum type="circleNumDbPlain"/>
              <a:tabLst>
                <a:tab pos="355591" algn="l"/>
              </a:tabLst>
            </a:pPr>
            <a:r>
              <a:rPr lang="zh-CN" altLang="en-US" sz="1500" dirty="0" smtClean="0">
                <a:latin typeface="微软雅黑" pitchFamily="34" charset="-122"/>
                <a:ea typeface="微软雅黑" pitchFamily="34" charset="-122"/>
              </a:rPr>
              <a:t>系统亦支持与</a:t>
            </a:r>
            <a:r>
              <a:rPr lang="en-US" altLang="zh-CN" sz="1500" dirty="0" smtClean="0">
                <a:solidFill>
                  <a:srgbClr val="FF0000"/>
                </a:solidFill>
                <a:latin typeface="微软雅黑" pitchFamily="34" charset="-122"/>
                <a:ea typeface="微软雅黑" pitchFamily="34" charset="-122"/>
              </a:rPr>
              <a:t>OA</a:t>
            </a:r>
            <a:r>
              <a:rPr lang="zh-CN" altLang="en-US" sz="1500" dirty="0" smtClean="0">
                <a:solidFill>
                  <a:srgbClr val="FF0000"/>
                </a:solidFill>
                <a:latin typeface="微软雅黑" pitchFamily="34" charset="-122"/>
                <a:ea typeface="微软雅黑" pitchFamily="34" charset="-122"/>
              </a:rPr>
              <a:t>系统对接</a:t>
            </a:r>
            <a:r>
              <a:rPr lang="zh-CN" altLang="en-US" sz="1500" dirty="0" smtClean="0">
                <a:latin typeface="微软雅黑" pitchFamily="34" charset="-122"/>
                <a:ea typeface="微软雅黑" pitchFamily="34" charset="-122"/>
              </a:rPr>
              <a:t>，完成合同审批流程</a:t>
            </a:r>
            <a:endParaRPr lang="en-US" altLang="zh-CN" sz="1500" dirty="0" smtClean="0">
              <a:latin typeface="微软雅黑" pitchFamily="34" charset="-122"/>
              <a:ea typeface="微软雅黑" pitchFamily="34" charset="-122"/>
            </a:endParaRPr>
          </a:p>
          <a:p>
            <a:pPr marL="457189" lvl="1" indent="-457189">
              <a:lnSpc>
                <a:spcPts val="2133"/>
              </a:lnSpc>
              <a:spcAft>
                <a:spcPts val="800"/>
              </a:spcAft>
              <a:buFont typeface="+mj-ea"/>
              <a:buAutoNum type="circleNumDbPlain"/>
              <a:tabLst>
                <a:tab pos="355591" algn="l"/>
              </a:tabLst>
            </a:pPr>
            <a:r>
              <a:rPr lang="zh-CN" altLang="en-US" sz="1500" dirty="0" smtClean="0">
                <a:latin typeface="微软雅黑" pitchFamily="34" charset="-122"/>
                <a:ea typeface="微软雅黑" pitchFamily="34" charset="-122"/>
              </a:rPr>
              <a:t>支持</a:t>
            </a:r>
            <a:r>
              <a:rPr lang="zh-CN" altLang="en-US" sz="1500" dirty="0" smtClean="0">
                <a:solidFill>
                  <a:srgbClr val="FF0000"/>
                </a:solidFill>
                <a:latin typeface="微软雅黑" pitchFamily="34" charset="-122"/>
                <a:ea typeface="微软雅黑" pitchFamily="34" charset="-122"/>
              </a:rPr>
              <a:t>返租</a:t>
            </a:r>
            <a:r>
              <a:rPr lang="zh-CN" altLang="en-US" sz="1500" dirty="0" smtClean="0">
                <a:latin typeface="微软雅黑" pitchFamily="34" charset="-122"/>
                <a:ea typeface="微软雅黑" pitchFamily="34" charset="-122"/>
              </a:rPr>
              <a:t>等复杂业务</a:t>
            </a:r>
            <a:endParaRPr lang="en-US" altLang="zh-CN" sz="1500" dirty="0" smtClean="0">
              <a:latin typeface="微软雅黑" pitchFamily="34" charset="-122"/>
              <a:ea typeface="微软雅黑" pitchFamily="34" charset="-122"/>
            </a:endParaRPr>
          </a:p>
        </p:txBody>
      </p:sp>
      <p:sp>
        <p:nvSpPr>
          <p:cNvPr id="38" name="矩形 37"/>
          <p:cNvSpPr/>
          <p:nvPr/>
        </p:nvSpPr>
        <p:spPr>
          <a:xfrm>
            <a:off x="710105" y="1915590"/>
            <a:ext cx="973799" cy="139904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17" tIns="60958" rIns="121917" bIns="60958" numCol="1" spcCol="0" rtlCol="0" fromWordArt="0" anchor="ctr" anchorCtr="0" forceAA="0" compatLnSpc="1">
            <a:prstTxWarp prst="textNoShape">
              <a:avLst/>
            </a:prstTxWarp>
            <a:noAutofit/>
          </a:bodyPr>
          <a:lstStyle/>
          <a:p>
            <a:pPr algn="ctr"/>
            <a:endParaRPr lang="zh-CN" altLang="en-US" sz="2100" dirty="0">
              <a:solidFill>
                <a:srgbClr val="F4C673"/>
              </a:solidFill>
            </a:endParaRPr>
          </a:p>
        </p:txBody>
      </p:sp>
      <p:grpSp>
        <p:nvGrpSpPr>
          <p:cNvPr id="3" name="组合 38"/>
          <p:cNvGrpSpPr/>
          <p:nvPr/>
        </p:nvGrpSpPr>
        <p:grpSpPr>
          <a:xfrm>
            <a:off x="4166562" y="3400841"/>
            <a:ext cx="1957301" cy="409561"/>
            <a:chOff x="6397352" y="3816326"/>
            <a:chExt cx="1080921" cy="377867"/>
          </a:xfrm>
        </p:grpSpPr>
        <p:sp>
          <p:nvSpPr>
            <p:cNvPr id="40" name="线形标注 1(带边框和强调线) 39"/>
            <p:cNvSpPr/>
            <p:nvPr/>
          </p:nvSpPr>
          <p:spPr>
            <a:xfrm>
              <a:off x="6397352" y="3860065"/>
              <a:ext cx="1080921" cy="326070"/>
            </a:xfrm>
            <a:prstGeom prst="accentBorderCallout1">
              <a:avLst>
                <a:gd name="adj1" fmla="val 18750"/>
                <a:gd name="adj2" fmla="val -8333"/>
                <a:gd name="adj3" fmla="val -225153"/>
                <a:gd name="adj4" fmla="val -125154"/>
              </a:avLst>
            </a:prstGeom>
            <a:noFill/>
            <a:ln w="952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100" dirty="0"/>
            </a:p>
          </p:txBody>
        </p:sp>
        <p:sp>
          <p:nvSpPr>
            <p:cNvPr id="41" name="矩形 40"/>
            <p:cNvSpPr/>
            <p:nvPr/>
          </p:nvSpPr>
          <p:spPr>
            <a:xfrm>
              <a:off x="6397352" y="3816326"/>
              <a:ext cx="1080921" cy="377867"/>
            </a:xfrm>
            <a:prstGeom prst="rect">
              <a:avLst/>
            </a:prstGeom>
          </p:spPr>
          <p:txBody>
            <a:bodyPr wrap="square">
              <a:spAutoFit/>
            </a:bodyPr>
            <a:lstStyle/>
            <a:p>
              <a:pPr>
                <a:lnSpc>
                  <a:spcPct val="150000"/>
                </a:lnSpc>
              </a:pPr>
              <a:r>
                <a:rPr lang="en-US" altLang="zh-CN" sz="1300" dirty="0" smtClean="0">
                  <a:solidFill>
                    <a:srgbClr val="FF0000"/>
                  </a:solidFill>
                  <a:latin typeface="+mn-ea"/>
                </a:rPr>
                <a:t> </a:t>
              </a:r>
              <a:r>
                <a:rPr lang="zh-CN" altLang="en-US" sz="1300" dirty="0" smtClean="0">
                  <a:solidFill>
                    <a:srgbClr val="FF0000"/>
                  </a:solidFill>
                  <a:latin typeface="+mn-ea"/>
                </a:rPr>
                <a:t>可自定义条款项</a:t>
              </a:r>
              <a:endParaRPr lang="en-US" altLang="zh-CN" sz="1300" dirty="0">
                <a:solidFill>
                  <a:srgbClr val="FF0000"/>
                </a:solidFill>
                <a:latin typeface="+mn-ea"/>
              </a:endParaRPr>
            </a:p>
          </p:txBody>
        </p:sp>
      </p:grpSp>
      <p:sp>
        <p:nvSpPr>
          <p:cNvPr id="42" name="右箭头 41"/>
          <p:cNvSpPr/>
          <p:nvPr/>
        </p:nvSpPr>
        <p:spPr>
          <a:xfrm rot="16200000">
            <a:off x="5828044" y="4764686"/>
            <a:ext cx="386533" cy="323088"/>
          </a:xfrm>
          <a:prstGeom prst="rightArrow">
            <a:avLst/>
          </a:prstGeom>
          <a:solidFill>
            <a:srgbClr val="FF0000"/>
          </a:solidFill>
          <a:ln w="952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17" tIns="60958" rIns="121917" bIns="60958" numCol="1" spcCol="0" rtlCol="0" fromWordArt="0" anchor="ctr" anchorCtr="0" forceAA="0" compatLnSpc="1">
            <a:prstTxWarp prst="textNoShape">
              <a:avLst/>
            </a:prstTxWarp>
            <a:noAutofit/>
          </a:bodyPr>
          <a:lstStyle/>
          <a:p>
            <a:pPr algn="ctr"/>
            <a:endParaRPr lang="zh-CN" altLang="en-US" sz="2100" dirty="0"/>
          </a:p>
        </p:txBody>
      </p:sp>
      <p:sp>
        <p:nvSpPr>
          <p:cNvPr id="43" name="矩形 42"/>
          <p:cNvSpPr/>
          <p:nvPr/>
        </p:nvSpPr>
        <p:spPr>
          <a:xfrm>
            <a:off x="1683904" y="5136866"/>
            <a:ext cx="7296811" cy="107034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17" tIns="60958" rIns="121917" bIns="60958" numCol="1" spcCol="0" rtlCol="0" fromWordArt="0" anchor="ctr" anchorCtr="0" forceAA="0" compatLnSpc="1">
            <a:prstTxWarp prst="textNoShape">
              <a:avLst/>
            </a:prstTxWarp>
            <a:noAutofit/>
          </a:bodyPr>
          <a:lstStyle/>
          <a:p>
            <a:pPr algn="ctr"/>
            <a:endParaRPr lang="zh-CN" altLang="en-US" sz="2100" dirty="0"/>
          </a:p>
        </p:txBody>
      </p:sp>
      <p:pic>
        <p:nvPicPr>
          <p:cNvPr id="44"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03575" y="2777907"/>
            <a:ext cx="6545956" cy="21925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5" name="TextBox 44"/>
          <p:cNvSpPr txBox="1"/>
          <p:nvPr/>
        </p:nvSpPr>
        <p:spPr>
          <a:xfrm>
            <a:off x="6723724" y="3217406"/>
            <a:ext cx="656591" cy="369332"/>
          </a:xfrm>
          <a:prstGeom prst="rect">
            <a:avLst/>
          </a:prstGeom>
          <a:noFill/>
        </p:spPr>
        <p:txBody>
          <a:bodyPr wrap="none" lIns="121917" tIns="60958" rIns="121917" bIns="60958" rtlCol="0">
            <a:spAutoFit/>
          </a:bodyPr>
          <a:lstStyle/>
          <a:p>
            <a:r>
              <a:rPr lang="zh-CN" altLang="en-US" sz="1600" dirty="0" smtClean="0">
                <a:solidFill>
                  <a:srgbClr val="FF0000"/>
                </a:solidFill>
              </a:rPr>
              <a:t>预警</a:t>
            </a:r>
            <a:endParaRPr lang="zh-CN" altLang="en-US" sz="1600" dirty="0">
              <a:solidFill>
                <a:srgbClr val="FF0000"/>
              </a:solidFill>
            </a:endParaRPr>
          </a:p>
        </p:txBody>
      </p:sp>
      <p:sp>
        <p:nvSpPr>
          <p:cNvPr id="46" name="矩形 45"/>
          <p:cNvSpPr/>
          <p:nvPr/>
        </p:nvSpPr>
        <p:spPr>
          <a:xfrm>
            <a:off x="4200125" y="3086839"/>
            <a:ext cx="984704" cy="165360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17" tIns="60958" rIns="121917" bIns="60958" numCol="1" spcCol="0" rtlCol="0" fromWordArt="0" anchor="ctr" anchorCtr="0" forceAA="0" compatLnSpc="1">
            <a:prstTxWarp prst="textNoShape">
              <a:avLst/>
            </a:prstTxWarp>
            <a:noAutofit/>
          </a:bodyPr>
          <a:lstStyle/>
          <a:p>
            <a:pPr algn="ctr"/>
            <a:endParaRPr lang="zh-CN" altLang="en-US" sz="2100" dirty="0"/>
          </a:p>
        </p:txBody>
      </p:sp>
      <p:sp>
        <p:nvSpPr>
          <p:cNvPr id="47" name="矩形 46"/>
          <p:cNvSpPr/>
          <p:nvPr/>
        </p:nvSpPr>
        <p:spPr>
          <a:xfrm>
            <a:off x="5631511" y="3086839"/>
            <a:ext cx="984704" cy="165360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17" tIns="60958" rIns="121917" bIns="60958" numCol="1" spcCol="0" rtlCol="0" fromWordArt="0" anchor="ctr" anchorCtr="0" forceAA="0" compatLnSpc="1">
            <a:prstTxWarp prst="textNoShape">
              <a:avLst/>
            </a:prstTxWarp>
            <a:noAutofit/>
          </a:bodyPr>
          <a:lstStyle/>
          <a:p>
            <a:pPr algn="ctr"/>
            <a:endParaRPr lang="zh-CN" altLang="en-US" sz="2100" dirty="0"/>
          </a:p>
        </p:txBody>
      </p:sp>
      <p:sp>
        <p:nvSpPr>
          <p:cNvPr id="48" name="矩形 47"/>
          <p:cNvSpPr/>
          <p:nvPr/>
        </p:nvSpPr>
        <p:spPr>
          <a:xfrm>
            <a:off x="7282536" y="3086839"/>
            <a:ext cx="984704" cy="158758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17" tIns="60958" rIns="121917" bIns="60958" numCol="1" spcCol="0" rtlCol="0" fromWordArt="0" anchor="ctr" anchorCtr="0" forceAA="0" compatLnSpc="1">
            <a:prstTxWarp prst="textNoShape">
              <a:avLst/>
            </a:prstTxWarp>
            <a:noAutofit/>
          </a:bodyPr>
          <a:lstStyle/>
          <a:p>
            <a:pPr algn="ctr"/>
            <a:endParaRPr lang="zh-CN" altLang="en-US" sz="2100" dirty="0"/>
          </a:p>
        </p:txBody>
      </p:sp>
      <p:sp>
        <p:nvSpPr>
          <p:cNvPr id="49" name="右箭头 48"/>
          <p:cNvSpPr/>
          <p:nvPr/>
        </p:nvSpPr>
        <p:spPr>
          <a:xfrm>
            <a:off x="6826960" y="3586738"/>
            <a:ext cx="370351" cy="337205"/>
          </a:xfrm>
          <a:prstGeom prst="rightArrow">
            <a:avLst/>
          </a:prstGeom>
          <a:solidFill>
            <a:srgbClr val="FF0000"/>
          </a:solidFill>
          <a:ln w="952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17" tIns="60958" rIns="121917" bIns="60958" numCol="1" spcCol="0" rtlCol="0" fromWordArt="0" anchor="ctr" anchorCtr="0" forceAA="0" compatLnSpc="1">
            <a:prstTxWarp prst="textNoShape">
              <a:avLst/>
            </a:prstTxWarp>
            <a:noAutofit/>
          </a:bodyPr>
          <a:lstStyle/>
          <a:p>
            <a:pPr algn="ctr"/>
            <a:endParaRPr lang="zh-CN" altLang="en-US" sz="2100" dirty="0"/>
          </a:p>
        </p:txBody>
      </p:sp>
      <p:pic>
        <p:nvPicPr>
          <p:cNvPr id="50" name="Picture 8"/>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32183" y="2451307"/>
            <a:ext cx="8016868" cy="39087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1" name="矩形 50"/>
          <p:cNvSpPr/>
          <p:nvPr/>
        </p:nvSpPr>
        <p:spPr>
          <a:xfrm>
            <a:off x="6854218" y="1588014"/>
            <a:ext cx="1505939" cy="34062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17" tIns="60958" rIns="121917" bIns="60958" numCol="1" spcCol="0" rtlCol="0" fromWordArt="0" anchor="ctr" anchorCtr="0" forceAA="0" compatLnSpc="1">
            <a:prstTxWarp prst="textNoShape">
              <a:avLst/>
            </a:prstTxWarp>
            <a:noAutofit/>
          </a:bodyPr>
          <a:lstStyle/>
          <a:p>
            <a:pPr algn="ctr"/>
            <a:endParaRPr lang="zh-CN" altLang="en-US" sz="2100" dirty="0"/>
          </a:p>
        </p:txBody>
      </p:sp>
      <p:sp>
        <p:nvSpPr>
          <p:cNvPr id="52" name="下箭头 51"/>
          <p:cNvSpPr/>
          <p:nvPr/>
        </p:nvSpPr>
        <p:spPr>
          <a:xfrm>
            <a:off x="7529666" y="2031127"/>
            <a:ext cx="323088" cy="318553"/>
          </a:xfrm>
          <a:prstGeom prst="downArrow">
            <a:avLst/>
          </a:prstGeom>
          <a:solidFill>
            <a:srgbClr val="FF0000"/>
          </a:solidFill>
          <a:ln w="952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17" tIns="60958" rIns="121917" bIns="60958" numCol="1" spcCol="0" rtlCol="0" fromWordArt="0" anchor="ctr" anchorCtr="0" forceAA="0" compatLnSpc="1">
            <a:prstTxWarp prst="textNoShape">
              <a:avLst/>
            </a:prstTxWarp>
            <a:noAutofit/>
          </a:bodyPr>
          <a:lstStyle/>
          <a:p>
            <a:pPr algn="ctr"/>
            <a:endParaRPr lang="zh-CN" altLang="en-US" sz="2100" dirty="0">
              <a:solidFill>
                <a:srgbClr val="AD4F45"/>
              </a:solidFill>
            </a:endParaRPr>
          </a:p>
        </p:txBody>
      </p:sp>
      <p:sp>
        <p:nvSpPr>
          <p:cNvPr id="53" name="TextBox 52"/>
          <p:cNvSpPr txBox="1"/>
          <p:nvPr/>
        </p:nvSpPr>
        <p:spPr>
          <a:xfrm>
            <a:off x="7863376" y="2035813"/>
            <a:ext cx="977185" cy="415494"/>
          </a:xfrm>
          <a:prstGeom prst="rect">
            <a:avLst/>
          </a:prstGeom>
          <a:noFill/>
        </p:spPr>
        <p:txBody>
          <a:bodyPr wrap="none" lIns="121917" tIns="60958" rIns="121917" bIns="60958" rtlCol="0">
            <a:spAutoFit/>
          </a:bodyPr>
          <a:lstStyle/>
          <a:p>
            <a:r>
              <a:rPr lang="zh-CN" altLang="en-US" sz="1900" dirty="0" smtClean="0">
                <a:solidFill>
                  <a:srgbClr val="FF0000"/>
                </a:solidFill>
                <a:latin typeface="微软雅黑" pitchFamily="34" charset="-122"/>
                <a:ea typeface="微软雅黑" pitchFamily="34" charset="-122"/>
              </a:rPr>
              <a:t>审批流</a:t>
            </a:r>
            <a:endParaRPr lang="zh-CN" altLang="en-US" sz="1900" dirty="0">
              <a:solidFill>
                <a:srgbClr val="FF0000"/>
              </a:solidFill>
              <a:latin typeface="微软雅黑" pitchFamily="34" charset="-122"/>
              <a:ea typeface="微软雅黑" pitchFamily="34" charset="-122"/>
            </a:endParaRPr>
          </a:p>
        </p:txBody>
      </p:sp>
      <p:grpSp>
        <p:nvGrpSpPr>
          <p:cNvPr id="34" name="组合 11"/>
          <p:cNvGrpSpPr/>
          <p:nvPr/>
        </p:nvGrpSpPr>
        <p:grpSpPr>
          <a:xfrm>
            <a:off x="602802" y="492804"/>
            <a:ext cx="2994914" cy="570393"/>
            <a:chOff x="1370052" y="1035073"/>
            <a:chExt cx="2994914" cy="570393"/>
          </a:xfrm>
        </p:grpSpPr>
        <p:grpSp>
          <p:nvGrpSpPr>
            <p:cNvPr id="36" name="组合 21"/>
            <p:cNvGrpSpPr/>
            <p:nvPr/>
          </p:nvGrpSpPr>
          <p:grpSpPr>
            <a:xfrm>
              <a:off x="1370052" y="1035073"/>
              <a:ext cx="315400" cy="570393"/>
              <a:chOff x="1370052" y="1035073"/>
              <a:chExt cx="315400" cy="570393"/>
            </a:xfrm>
          </p:grpSpPr>
          <p:sp>
            <p:nvSpPr>
              <p:cNvPr id="39"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矩形 36"/>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1" name="灯片编号占位符 60"/>
          <p:cNvSpPr>
            <a:spLocks noGrp="1"/>
          </p:cNvSpPr>
          <p:nvPr>
            <p:ph type="sldNum" sz="quarter" idx="12"/>
          </p:nvPr>
        </p:nvSpPr>
        <p:spPr/>
        <p:txBody>
          <a:bodyPr/>
          <a:lstStyle/>
          <a:p>
            <a:fld id="{49F4BA8F-7B64-4198-9505-0CB5D4D3B366}" type="slidenum">
              <a:rPr lang="zh-CN" altLang="en-US" smtClean="0"/>
              <a:pPr/>
              <a:t>17</a:t>
            </a:fld>
            <a:endParaRPr lang="zh-CN" altLang="en-US" dirty="0"/>
          </a:p>
        </p:txBody>
      </p:sp>
      <p:sp>
        <p:nvSpPr>
          <p:cNvPr id="62"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HDCRE</a:t>
            </a:r>
            <a:r>
              <a:rPr lang="zh-CN" altLang="en-US" sz="2400" b="1" dirty="0" smtClean="0">
                <a:latin typeface="微软雅黑" panose="020B0503020204020204" pitchFamily="34" charset="-122"/>
                <a:ea typeface="微软雅黑" panose="020B0503020204020204" pitchFamily="34" charset="-122"/>
              </a:rPr>
              <a:t>介绍</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招商管理</a:t>
            </a:r>
            <a:endParaRPr lang="zh-CN" altLang="en-US" sz="2400" b="1" dirty="0">
              <a:latin typeface="微软雅黑" panose="020B0503020204020204" pitchFamily="34" charset="-122"/>
              <a:ea typeface="微软雅黑" panose="020B0503020204020204" pitchFamily="34" charset="-122"/>
            </a:endParaRPr>
          </a:p>
        </p:txBody>
      </p:sp>
      <p:pic>
        <p:nvPicPr>
          <p:cNvPr id="27" name="Picture 5" descr="C:\Users\weiwei\Desktop\Arrow%20back.png">
            <a:hlinkClick r:id="rId6" action="ppaction://hlinksldjump"/>
          </p:cNvPr>
          <p:cNvPicPr>
            <a:picLocks noChangeAspect="1" noChangeArrowheads="1"/>
          </p:cNvPicPr>
          <p:nvPr/>
        </p:nvPicPr>
        <p:blipFill>
          <a:blip r:embed="rId7" cstate="print">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648627" y="6437884"/>
            <a:ext cx="386699" cy="334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9524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p:cTn id="7" dur="500" fill="hold"/>
                                        <p:tgtEl>
                                          <p:spTgt spid="38"/>
                                        </p:tgtEl>
                                        <p:attrNameLst>
                                          <p:attrName>ppt_w</p:attrName>
                                        </p:attrNameLst>
                                      </p:cBhvr>
                                      <p:tavLst>
                                        <p:tav tm="0">
                                          <p:val>
                                            <p:fltVal val="0"/>
                                          </p:val>
                                        </p:tav>
                                        <p:tav tm="100000">
                                          <p:val>
                                            <p:strVal val="#ppt_w"/>
                                          </p:val>
                                        </p:tav>
                                      </p:tavLst>
                                    </p:anim>
                                    <p:anim calcmode="lin" valueType="num">
                                      <p:cBhvr>
                                        <p:cTn id="8" dur="500" fill="hold"/>
                                        <p:tgtEl>
                                          <p:spTgt spid="38"/>
                                        </p:tgtEl>
                                        <p:attrNameLst>
                                          <p:attrName>ppt_h</p:attrName>
                                        </p:attrNameLst>
                                      </p:cBhvr>
                                      <p:tavLst>
                                        <p:tav tm="0">
                                          <p:val>
                                            <p:fltVal val="0"/>
                                          </p:val>
                                        </p:tav>
                                        <p:tav tm="100000">
                                          <p:val>
                                            <p:strVal val="#ppt_h"/>
                                          </p:val>
                                        </p:tav>
                                      </p:tavLst>
                                    </p:anim>
                                    <p:animEffect transition="in" filter="fade">
                                      <p:cBhvr>
                                        <p:cTn id="9" dur="500"/>
                                        <p:tgtEl>
                                          <p:spTgt spid="38"/>
                                        </p:tgtEl>
                                      </p:cBhvr>
                                    </p:animEffect>
                                  </p:childTnLst>
                                </p:cTn>
                              </p:par>
                              <p:par>
                                <p:cTn id="10" presetID="53" presetClass="entr" presetSubtype="16"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grpId="1" nodeType="clickEffect">
                                  <p:stCondLst>
                                    <p:cond delay="0"/>
                                  </p:stCondLst>
                                  <p:childTnLst>
                                    <p:anim calcmode="lin" valueType="num">
                                      <p:cBhvr>
                                        <p:cTn id="18" dur="500"/>
                                        <p:tgtEl>
                                          <p:spTgt spid="38"/>
                                        </p:tgtEl>
                                        <p:attrNameLst>
                                          <p:attrName>ppt_w</p:attrName>
                                        </p:attrNameLst>
                                      </p:cBhvr>
                                      <p:tavLst>
                                        <p:tav tm="0">
                                          <p:val>
                                            <p:strVal val="ppt_w"/>
                                          </p:val>
                                        </p:tav>
                                        <p:tav tm="100000">
                                          <p:val>
                                            <p:fltVal val="0"/>
                                          </p:val>
                                        </p:tav>
                                      </p:tavLst>
                                    </p:anim>
                                    <p:anim calcmode="lin" valueType="num">
                                      <p:cBhvr>
                                        <p:cTn id="19" dur="500"/>
                                        <p:tgtEl>
                                          <p:spTgt spid="38"/>
                                        </p:tgtEl>
                                        <p:attrNameLst>
                                          <p:attrName>ppt_h</p:attrName>
                                        </p:attrNameLst>
                                      </p:cBhvr>
                                      <p:tavLst>
                                        <p:tav tm="0">
                                          <p:val>
                                            <p:strVal val="ppt_h"/>
                                          </p:val>
                                        </p:tav>
                                        <p:tav tm="100000">
                                          <p:val>
                                            <p:fltVal val="0"/>
                                          </p:val>
                                        </p:tav>
                                      </p:tavLst>
                                    </p:anim>
                                    <p:animEffect transition="out" filter="fade">
                                      <p:cBhvr>
                                        <p:cTn id="20" dur="500"/>
                                        <p:tgtEl>
                                          <p:spTgt spid="38"/>
                                        </p:tgtEl>
                                      </p:cBhvr>
                                    </p:animEffect>
                                    <p:set>
                                      <p:cBhvr>
                                        <p:cTn id="21" dur="1" fill="hold">
                                          <p:stCondLst>
                                            <p:cond delay="499"/>
                                          </p:stCondLst>
                                        </p:cTn>
                                        <p:tgtEl>
                                          <p:spTgt spid="38"/>
                                        </p:tgtEl>
                                        <p:attrNameLst>
                                          <p:attrName>style.visibility</p:attrName>
                                        </p:attrNameLst>
                                      </p:cBhvr>
                                      <p:to>
                                        <p:strVal val="hidden"/>
                                      </p:to>
                                    </p:set>
                                  </p:childTnLst>
                                </p:cTn>
                              </p:par>
                              <p:par>
                                <p:cTn id="22" presetID="53" presetClass="exit" presetSubtype="32" fill="hold" nodeType="withEffect">
                                  <p:stCondLst>
                                    <p:cond delay="0"/>
                                  </p:stCondLst>
                                  <p:childTnLst>
                                    <p:anim calcmode="lin" valueType="num">
                                      <p:cBhvr>
                                        <p:cTn id="23" dur="500"/>
                                        <p:tgtEl>
                                          <p:spTgt spid="3"/>
                                        </p:tgtEl>
                                        <p:attrNameLst>
                                          <p:attrName>ppt_w</p:attrName>
                                        </p:attrNameLst>
                                      </p:cBhvr>
                                      <p:tavLst>
                                        <p:tav tm="0">
                                          <p:val>
                                            <p:strVal val="ppt_w"/>
                                          </p:val>
                                        </p:tav>
                                        <p:tav tm="100000">
                                          <p:val>
                                            <p:fltVal val="0"/>
                                          </p:val>
                                        </p:tav>
                                      </p:tavLst>
                                    </p:anim>
                                    <p:anim calcmode="lin" valueType="num">
                                      <p:cBhvr>
                                        <p:cTn id="24" dur="500"/>
                                        <p:tgtEl>
                                          <p:spTgt spid="3"/>
                                        </p:tgtEl>
                                        <p:attrNameLst>
                                          <p:attrName>ppt_h</p:attrName>
                                        </p:attrNameLst>
                                      </p:cBhvr>
                                      <p:tavLst>
                                        <p:tav tm="0">
                                          <p:val>
                                            <p:strVal val="ppt_h"/>
                                          </p:val>
                                        </p:tav>
                                        <p:tav tm="100000">
                                          <p:val>
                                            <p:fltVal val="0"/>
                                          </p:val>
                                        </p:tav>
                                      </p:tavLst>
                                    </p:anim>
                                    <p:animEffect transition="out" filter="fade">
                                      <p:cBhvr>
                                        <p:cTn id="25" dur="500"/>
                                        <p:tgtEl>
                                          <p:spTgt spid="3"/>
                                        </p:tgtEl>
                                      </p:cBhvr>
                                    </p:animEffect>
                                    <p:set>
                                      <p:cBhvr>
                                        <p:cTn id="26" dur="1" fill="hold">
                                          <p:stCondLst>
                                            <p:cond delay="499"/>
                                          </p:stCondLst>
                                        </p:cTn>
                                        <p:tgtEl>
                                          <p:spTgt spid="3"/>
                                        </p:tgtEl>
                                        <p:attrNameLst>
                                          <p:attrName>style.visibility</p:attrName>
                                        </p:attrNameLst>
                                      </p:cBhvr>
                                      <p:to>
                                        <p:strVal val="hidden"/>
                                      </p:to>
                                    </p:set>
                                  </p:childTnLst>
                                </p:cTn>
                              </p:par>
                            </p:childTnLst>
                          </p:cTn>
                        </p:par>
                        <p:par>
                          <p:cTn id="27" fill="hold">
                            <p:stCondLst>
                              <p:cond delay="500"/>
                            </p:stCondLst>
                            <p:childTnLst>
                              <p:par>
                                <p:cTn id="28" presetID="53" presetClass="entr" presetSubtype="16" fill="hold" grpId="0" nodeType="afterEffect">
                                  <p:stCondLst>
                                    <p:cond delay="0"/>
                                  </p:stCondLst>
                                  <p:childTnLst>
                                    <p:set>
                                      <p:cBhvr>
                                        <p:cTn id="29" dur="1" fill="hold">
                                          <p:stCondLst>
                                            <p:cond delay="0"/>
                                          </p:stCondLst>
                                        </p:cTn>
                                        <p:tgtEl>
                                          <p:spTgt spid="43"/>
                                        </p:tgtEl>
                                        <p:attrNameLst>
                                          <p:attrName>style.visibility</p:attrName>
                                        </p:attrNameLst>
                                      </p:cBhvr>
                                      <p:to>
                                        <p:strVal val="visible"/>
                                      </p:to>
                                    </p:set>
                                    <p:anim calcmode="lin" valueType="num">
                                      <p:cBhvr>
                                        <p:cTn id="30" dur="500" fill="hold"/>
                                        <p:tgtEl>
                                          <p:spTgt spid="43"/>
                                        </p:tgtEl>
                                        <p:attrNameLst>
                                          <p:attrName>ppt_w</p:attrName>
                                        </p:attrNameLst>
                                      </p:cBhvr>
                                      <p:tavLst>
                                        <p:tav tm="0">
                                          <p:val>
                                            <p:fltVal val="0"/>
                                          </p:val>
                                        </p:tav>
                                        <p:tav tm="100000">
                                          <p:val>
                                            <p:strVal val="#ppt_w"/>
                                          </p:val>
                                        </p:tav>
                                      </p:tavLst>
                                    </p:anim>
                                    <p:anim calcmode="lin" valueType="num">
                                      <p:cBhvr>
                                        <p:cTn id="31" dur="500" fill="hold"/>
                                        <p:tgtEl>
                                          <p:spTgt spid="43"/>
                                        </p:tgtEl>
                                        <p:attrNameLst>
                                          <p:attrName>ppt_h</p:attrName>
                                        </p:attrNameLst>
                                      </p:cBhvr>
                                      <p:tavLst>
                                        <p:tav tm="0">
                                          <p:val>
                                            <p:fltVal val="0"/>
                                          </p:val>
                                        </p:tav>
                                        <p:tav tm="100000">
                                          <p:val>
                                            <p:strVal val="#ppt_h"/>
                                          </p:val>
                                        </p:tav>
                                      </p:tavLst>
                                    </p:anim>
                                    <p:animEffect transition="in" filter="fade">
                                      <p:cBhvr>
                                        <p:cTn id="32" dur="500"/>
                                        <p:tgtEl>
                                          <p:spTgt spid="43"/>
                                        </p:tgtEl>
                                      </p:cBhvr>
                                    </p:animEffect>
                                  </p:childTnLst>
                                </p:cTn>
                              </p:par>
                            </p:childTnLst>
                          </p:cTn>
                        </p:par>
                        <p:par>
                          <p:cTn id="33" fill="hold">
                            <p:stCondLst>
                              <p:cond delay="1000"/>
                            </p:stCondLst>
                            <p:childTnLst>
                              <p:par>
                                <p:cTn id="34" presetID="53" presetClass="entr" presetSubtype="16" fill="hold" grpId="0" nodeType="afterEffect">
                                  <p:stCondLst>
                                    <p:cond delay="0"/>
                                  </p:stCondLst>
                                  <p:childTnLst>
                                    <p:set>
                                      <p:cBhvr>
                                        <p:cTn id="35" dur="1" fill="hold">
                                          <p:stCondLst>
                                            <p:cond delay="0"/>
                                          </p:stCondLst>
                                        </p:cTn>
                                        <p:tgtEl>
                                          <p:spTgt spid="42"/>
                                        </p:tgtEl>
                                        <p:attrNameLst>
                                          <p:attrName>style.visibility</p:attrName>
                                        </p:attrNameLst>
                                      </p:cBhvr>
                                      <p:to>
                                        <p:strVal val="visible"/>
                                      </p:to>
                                    </p:set>
                                    <p:anim calcmode="lin" valueType="num">
                                      <p:cBhvr>
                                        <p:cTn id="36" dur="500" fill="hold"/>
                                        <p:tgtEl>
                                          <p:spTgt spid="42"/>
                                        </p:tgtEl>
                                        <p:attrNameLst>
                                          <p:attrName>ppt_w</p:attrName>
                                        </p:attrNameLst>
                                      </p:cBhvr>
                                      <p:tavLst>
                                        <p:tav tm="0">
                                          <p:val>
                                            <p:fltVal val="0"/>
                                          </p:val>
                                        </p:tav>
                                        <p:tav tm="100000">
                                          <p:val>
                                            <p:strVal val="#ppt_w"/>
                                          </p:val>
                                        </p:tav>
                                      </p:tavLst>
                                    </p:anim>
                                    <p:anim calcmode="lin" valueType="num">
                                      <p:cBhvr>
                                        <p:cTn id="37" dur="500" fill="hold"/>
                                        <p:tgtEl>
                                          <p:spTgt spid="42"/>
                                        </p:tgtEl>
                                        <p:attrNameLst>
                                          <p:attrName>ppt_h</p:attrName>
                                        </p:attrNameLst>
                                      </p:cBhvr>
                                      <p:tavLst>
                                        <p:tav tm="0">
                                          <p:val>
                                            <p:fltVal val="0"/>
                                          </p:val>
                                        </p:tav>
                                        <p:tav tm="100000">
                                          <p:val>
                                            <p:strVal val="#ppt_h"/>
                                          </p:val>
                                        </p:tav>
                                      </p:tavLst>
                                    </p:anim>
                                    <p:animEffect transition="in" filter="fade">
                                      <p:cBhvr>
                                        <p:cTn id="38" dur="500"/>
                                        <p:tgtEl>
                                          <p:spTgt spid="42"/>
                                        </p:tgtEl>
                                      </p:cBhvr>
                                    </p:animEffect>
                                  </p:childTnLst>
                                </p:cTn>
                              </p:par>
                            </p:childTnLst>
                          </p:cTn>
                        </p:par>
                        <p:par>
                          <p:cTn id="39" fill="hold">
                            <p:stCondLst>
                              <p:cond delay="1500"/>
                            </p:stCondLst>
                            <p:childTnLst>
                              <p:par>
                                <p:cTn id="40" presetID="53" presetClass="entr" presetSubtype="16" fill="hold" nodeType="afterEffect">
                                  <p:stCondLst>
                                    <p:cond delay="0"/>
                                  </p:stCondLst>
                                  <p:childTnLst>
                                    <p:set>
                                      <p:cBhvr>
                                        <p:cTn id="41" dur="1" fill="hold">
                                          <p:stCondLst>
                                            <p:cond delay="0"/>
                                          </p:stCondLst>
                                        </p:cTn>
                                        <p:tgtEl>
                                          <p:spTgt spid="44"/>
                                        </p:tgtEl>
                                        <p:attrNameLst>
                                          <p:attrName>style.visibility</p:attrName>
                                        </p:attrNameLst>
                                      </p:cBhvr>
                                      <p:to>
                                        <p:strVal val="visible"/>
                                      </p:to>
                                    </p:set>
                                    <p:anim calcmode="lin" valueType="num">
                                      <p:cBhvr>
                                        <p:cTn id="42" dur="500" fill="hold"/>
                                        <p:tgtEl>
                                          <p:spTgt spid="44"/>
                                        </p:tgtEl>
                                        <p:attrNameLst>
                                          <p:attrName>ppt_w</p:attrName>
                                        </p:attrNameLst>
                                      </p:cBhvr>
                                      <p:tavLst>
                                        <p:tav tm="0">
                                          <p:val>
                                            <p:fltVal val="0"/>
                                          </p:val>
                                        </p:tav>
                                        <p:tav tm="100000">
                                          <p:val>
                                            <p:strVal val="#ppt_w"/>
                                          </p:val>
                                        </p:tav>
                                      </p:tavLst>
                                    </p:anim>
                                    <p:anim calcmode="lin" valueType="num">
                                      <p:cBhvr>
                                        <p:cTn id="43" dur="500" fill="hold"/>
                                        <p:tgtEl>
                                          <p:spTgt spid="44"/>
                                        </p:tgtEl>
                                        <p:attrNameLst>
                                          <p:attrName>ppt_h</p:attrName>
                                        </p:attrNameLst>
                                      </p:cBhvr>
                                      <p:tavLst>
                                        <p:tav tm="0">
                                          <p:val>
                                            <p:fltVal val="0"/>
                                          </p:val>
                                        </p:tav>
                                        <p:tav tm="100000">
                                          <p:val>
                                            <p:strVal val="#ppt_h"/>
                                          </p:val>
                                        </p:tav>
                                      </p:tavLst>
                                    </p:anim>
                                    <p:animEffect transition="in" filter="fade">
                                      <p:cBhvr>
                                        <p:cTn id="44" dur="500"/>
                                        <p:tgtEl>
                                          <p:spTgt spid="44"/>
                                        </p:tgtEl>
                                      </p:cBhvr>
                                    </p:animEffect>
                                  </p:childTnLst>
                                </p:cTn>
                              </p:par>
                            </p:childTnLst>
                          </p:cTn>
                        </p:par>
                        <p:par>
                          <p:cTn id="45" fill="hold">
                            <p:stCondLst>
                              <p:cond delay="2000"/>
                            </p:stCondLst>
                            <p:childTnLst>
                              <p:par>
                                <p:cTn id="46" presetID="53" presetClass="entr" presetSubtype="16" fill="hold" grpId="0" nodeType="afterEffect">
                                  <p:stCondLst>
                                    <p:cond delay="0"/>
                                  </p:stCondLst>
                                  <p:childTnLst>
                                    <p:set>
                                      <p:cBhvr>
                                        <p:cTn id="47" dur="1" fill="hold">
                                          <p:stCondLst>
                                            <p:cond delay="0"/>
                                          </p:stCondLst>
                                        </p:cTn>
                                        <p:tgtEl>
                                          <p:spTgt spid="46"/>
                                        </p:tgtEl>
                                        <p:attrNameLst>
                                          <p:attrName>style.visibility</p:attrName>
                                        </p:attrNameLst>
                                      </p:cBhvr>
                                      <p:to>
                                        <p:strVal val="visible"/>
                                      </p:to>
                                    </p:set>
                                    <p:anim calcmode="lin" valueType="num">
                                      <p:cBhvr>
                                        <p:cTn id="48" dur="500" fill="hold"/>
                                        <p:tgtEl>
                                          <p:spTgt spid="46"/>
                                        </p:tgtEl>
                                        <p:attrNameLst>
                                          <p:attrName>ppt_w</p:attrName>
                                        </p:attrNameLst>
                                      </p:cBhvr>
                                      <p:tavLst>
                                        <p:tav tm="0">
                                          <p:val>
                                            <p:fltVal val="0"/>
                                          </p:val>
                                        </p:tav>
                                        <p:tav tm="100000">
                                          <p:val>
                                            <p:strVal val="#ppt_w"/>
                                          </p:val>
                                        </p:tav>
                                      </p:tavLst>
                                    </p:anim>
                                    <p:anim calcmode="lin" valueType="num">
                                      <p:cBhvr>
                                        <p:cTn id="49" dur="500" fill="hold"/>
                                        <p:tgtEl>
                                          <p:spTgt spid="46"/>
                                        </p:tgtEl>
                                        <p:attrNameLst>
                                          <p:attrName>ppt_h</p:attrName>
                                        </p:attrNameLst>
                                      </p:cBhvr>
                                      <p:tavLst>
                                        <p:tav tm="0">
                                          <p:val>
                                            <p:fltVal val="0"/>
                                          </p:val>
                                        </p:tav>
                                        <p:tav tm="100000">
                                          <p:val>
                                            <p:strVal val="#ppt_h"/>
                                          </p:val>
                                        </p:tav>
                                      </p:tavLst>
                                    </p:anim>
                                    <p:animEffect transition="in" filter="fade">
                                      <p:cBhvr>
                                        <p:cTn id="50" dur="500"/>
                                        <p:tgtEl>
                                          <p:spTgt spid="46"/>
                                        </p:tgtEl>
                                      </p:cBhvr>
                                    </p:animEffect>
                                  </p:childTnLst>
                                </p:cTn>
                              </p:par>
                            </p:childTnLst>
                          </p:cTn>
                        </p:par>
                        <p:par>
                          <p:cTn id="51" fill="hold">
                            <p:stCondLst>
                              <p:cond delay="2500"/>
                            </p:stCondLst>
                            <p:childTnLst>
                              <p:par>
                                <p:cTn id="52" presetID="53" presetClass="entr" presetSubtype="16" fill="hold" grpId="0" nodeType="afterEffect">
                                  <p:stCondLst>
                                    <p:cond delay="0"/>
                                  </p:stCondLst>
                                  <p:childTnLst>
                                    <p:set>
                                      <p:cBhvr>
                                        <p:cTn id="53" dur="1" fill="hold">
                                          <p:stCondLst>
                                            <p:cond delay="0"/>
                                          </p:stCondLst>
                                        </p:cTn>
                                        <p:tgtEl>
                                          <p:spTgt spid="47"/>
                                        </p:tgtEl>
                                        <p:attrNameLst>
                                          <p:attrName>style.visibility</p:attrName>
                                        </p:attrNameLst>
                                      </p:cBhvr>
                                      <p:to>
                                        <p:strVal val="visible"/>
                                      </p:to>
                                    </p:set>
                                    <p:anim calcmode="lin" valueType="num">
                                      <p:cBhvr>
                                        <p:cTn id="54" dur="500" fill="hold"/>
                                        <p:tgtEl>
                                          <p:spTgt spid="47"/>
                                        </p:tgtEl>
                                        <p:attrNameLst>
                                          <p:attrName>ppt_w</p:attrName>
                                        </p:attrNameLst>
                                      </p:cBhvr>
                                      <p:tavLst>
                                        <p:tav tm="0">
                                          <p:val>
                                            <p:fltVal val="0"/>
                                          </p:val>
                                        </p:tav>
                                        <p:tav tm="100000">
                                          <p:val>
                                            <p:strVal val="#ppt_w"/>
                                          </p:val>
                                        </p:tav>
                                      </p:tavLst>
                                    </p:anim>
                                    <p:anim calcmode="lin" valueType="num">
                                      <p:cBhvr>
                                        <p:cTn id="55" dur="500" fill="hold"/>
                                        <p:tgtEl>
                                          <p:spTgt spid="47"/>
                                        </p:tgtEl>
                                        <p:attrNameLst>
                                          <p:attrName>ppt_h</p:attrName>
                                        </p:attrNameLst>
                                      </p:cBhvr>
                                      <p:tavLst>
                                        <p:tav tm="0">
                                          <p:val>
                                            <p:fltVal val="0"/>
                                          </p:val>
                                        </p:tav>
                                        <p:tav tm="100000">
                                          <p:val>
                                            <p:strVal val="#ppt_h"/>
                                          </p:val>
                                        </p:tav>
                                      </p:tavLst>
                                    </p:anim>
                                    <p:animEffect transition="in" filter="fade">
                                      <p:cBhvr>
                                        <p:cTn id="56" dur="500"/>
                                        <p:tgtEl>
                                          <p:spTgt spid="47"/>
                                        </p:tgtEl>
                                      </p:cBhvr>
                                    </p:animEffect>
                                  </p:childTnLst>
                                </p:cTn>
                              </p:par>
                            </p:childTnLst>
                          </p:cTn>
                        </p:par>
                        <p:par>
                          <p:cTn id="57" fill="hold">
                            <p:stCondLst>
                              <p:cond delay="3000"/>
                            </p:stCondLst>
                            <p:childTnLst>
                              <p:par>
                                <p:cTn id="58" presetID="53" presetClass="entr" presetSubtype="16" fill="hold" grpId="0" nodeType="afterEffect">
                                  <p:stCondLst>
                                    <p:cond delay="0"/>
                                  </p:stCondLst>
                                  <p:childTnLst>
                                    <p:set>
                                      <p:cBhvr>
                                        <p:cTn id="59" dur="1" fill="hold">
                                          <p:stCondLst>
                                            <p:cond delay="0"/>
                                          </p:stCondLst>
                                        </p:cTn>
                                        <p:tgtEl>
                                          <p:spTgt spid="48"/>
                                        </p:tgtEl>
                                        <p:attrNameLst>
                                          <p:attrName>style.visibility</p:attrName>
                                        </p:attrNameLst>
                                      </p:cBhvr>
                                      <p:to>
                                        <p:strVal val="visible"/>
                                      </p:to>
                                    </p:set>
                                    <p:anim calcmode="lin" valueType="num">
                                      <p:cBhvr>
                                        <p:cTn id="60" dur="500" fill="hold"/>
                                        <p:tgtEl>
                                          <p:spTgt spid="48"/>
                                        </p:tgtEl>
                                        <p:attrNameLst>
                                          <p:attrName>ppt_w</p:attrName>
                                        </p:attrNameLst>
                                      </p:cBhvr>
                                      <p:tavLst>
                                        <p:tav tm="0">
                                          <p:val>
                                            <p:fltVal val="0"/>
                                          </p:val>
                                        </p:tav>
                                        <p:tav tm="100000">
                                          <p:val>
                                            <p:strVal val="#ppt_w"/>
                                          </p:val>
                                        </p:tav>
                                      </p:tavLst>
                                    </p:anim>
                                    <p:anim calcmode="lin" valueType="num">
                                      <p:cBhvr>
                                        <p:cTn id="61" dur="500" fill="hold"/>
                                        <p:tgtEl>
                                          <p:spTgt spid="48"/>
                                        </p:tgtEl>
                                        <p:attrNameLst>
                                          <p:attrName>ppt_h</p:attrName>
                                        </p:attrNameLst>
                                      </p:cBhvr>
                                      <p:tavLst>
                                        <p:tav tm="0">
                                          <p:val>
                                            <p:fltVal val="0"/>
                                          </p:val>
                                        </p:tav>
                                        <p:tav tm="100000">
                                          <p:val>
                                            <p:strVal val="#ppt_h"/>
                                          </p:val>
                                        </p:tav>
                                      </p:tavLst>
                                    </p:anim>
                                    <p:animEffect transition="in" filter="fade">
                                      <p:cBhvr>
                                        <p:cTn id="62" dur="500"/>
                                        <p:tgtEl>
                                          <p:spTgt spid="48"/>
                                        </p:tgtEl>
                                      </p:cBhvr>
                                    </p:animEffect>
                                  </p:childTnLst>
                                </p:cTn>
                              </p:par>
                            </p:childTnLst>
                          </p:cTn>
                        </p:par>
                        <p:par>
                          <p:cTn id="63" fill="hold">
                            <p:stCondLst>
                              <p:cond delay="3500"/>
                            </p:stCondLst>
                            <p:childTnLst>
                              <p:par>
                                <p:cTn id="64" presetID="53" presetClass="entr" presetSubtype="16" fill="hold" grpId="0" nodeType="afterEffect">
                                  <p:stCondLst>
                                    <p:cond delay="0"/>
                                  </p:stCondLst>
                                  <p:childTnLst>
                                    <p:set>
                                      <p:cBhvr>
                                        <p:cTn id="65" dur="1" fill="hold">
                                          <p:stCondLst>
                                            <p:cond delay="0"/>
                                          </p:stCondLst>
                                        </p:cTn>
                                        <p:tgtEl>
                                          <p:spTgt spid="49"/>
                                        </p:tgtEl>
                                        <p:attrNameLst>
                                          <p:attrName>style.visibility</p:attrName>
                                        </p:attrNameLst>
                                      </p:cBhvr>
                                      <p:to>
                                        <p:strVal val="visible"/>
                                      </p:to>
                                    </p:set>
                                    <p:anim calcmode="lin" valueType="num">
                                      <p:cBhvr>
                                        <p:cTn id="66" dur="500" fill="hold"/>
                                        <p:tgtEl>
                                          <p:spTgt spid="49"/>
                                        </p:tgtEl>
                                        <p:attrNameLst>
                                          <p:attrName>ppt_w</p:attrName>
                                        </p:attrNameLst>
                                      </p:cBhvr>
                                      <p:tavLst>
                                        <p:tav tm="0">
                                          <p:val>
                                            <p:fltVal val="0"/>
                                          </p:val>
                                        </p:tav>
                                        <p:tav tm="100000">
                                          <p:val>
                                            <p:strVal val="#ppt_w"/>
                                          </p:val>
                                        </p:tav>
                                      </p:tavLst>
                                    </p:anim>
                                    <p:anim calcmode="lin" valueType="num">
                                      <p:cBhvr>
                                        <p:cTn id="67" dur="500" fill="hold"/>
                                        <p:tgtEl>
                                          <p:spTgt spid="49"/>
                                        </p:tgtEl>
                                        <p:attrNameLst>
                                          <p:attrName>ppt_h</p:attrName>
                                        </p:attrNameLst>
                                      </p:cBhvr>
                                      <p:tavLst>
                                        <p:tav tm="0">
                                          <p:val>
                                            <p:fltVal val="0"/>
                                          </p:val>
                                        </p:tav>
                                        <p:tav tm="100000">
                                          <p:val>
                                            <p:strVal val="#ppt_h"/>
                                          </p:val>
                                        </p:tav>
                                      </p:tavLst>
                                    </p:anim>
                                    <p:animEffect transition="in" filter="fade">
                                      <p:cBhvr>
                                        <p:cTn id="68" dur="500"/>
                                        <p:tgtEl>
                                          <p:spTgt spid="49"/>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45"/>
                                        </p:tgtEl>
                                        <p:attrNameLst>
                                          <p:attrName>style.visibility</p:attrName>
                                        </p:attrNameLst>
                                      </p:cBhvr>
                                      <p:to>
                                        <p:strVal val="visible"/>
                                      </p:to>
                                    </p:set>
                                    <p:anim calcmode="lin" valueType="num">
                                      <p:cBhvr>
                                        <p:cTn id="71" dur="500" fill="hold"/>
                                        <p:tgtEl>
                                          <p:spTgt spid="45"/>
                                        </p:tgtEl>
                                        <p:attrNameLst>
                                          <p:attrName>ppt_w</p:attrName>
                                        </p:attrNameLst>
                                      </p:cBhvr>
                                      <p:tavLst>
                                        <p:tav tm="0">
                                          <p:val>
                                            <p:fltVal val="0"/>
                                          </p:val>
                                        </p:tav>
                                        <p:tav tm="100000">
                                          <p:val>
                                            <p:strVal val="#ppt_w"/>
                                          </p:val>
                                        </p:tav>
                                      </p:tavLst>
                                    </p:anim>
                                    <p:anim calcmode="lin" valueType="num">
                                      <p:cBhvr>
                                        <p:cTn id="72" dur="500" fill="hold"/>
                                        <p:tgtEl>
                                          <p:spTgt spid="45"/>
                                        </p:tgtEl>
                                        <p:attrNameLst>
                                          <p:attrName>ppt_h</p:attrName>
                                        </p:attrNameLst>
                                      </p:cBhvr>
                                      <p:tavLst>
                                        <p:tav tm="0">
                                          <p:val>
                                            <p:fltVal val="0"/>
                                          </p:val>
                                        </p:tav>
                                        <p:tav tm="100000">
                                          <p:val>
                                            <p:strVal val="#ppt_h"/>
                                          </p:val>
                                        </p:tav>
                                      </p:tavLst>
                                    </p:anim>
                                    <p:animEffect transition="in" filter="fade">
                                      <p:cBhvr>
                                        <p:cTn id="73" dur="500"/>
                                        <p:tgtEl>
                                          <p:spTgt spid="45"/>
                                        </p:tgtEl>
                                      </p:cBhvr>
                                    </p:animEffect>
                                  </p:childTnLst>
                                </p:cTn>
                              </p:par>
                            </p:childTnLst>
                          </p:cTn>
                        </p:par>
                      </p:childTnLst>
                    </p:cTn>
                  </p:par>
                  <p:par>
                    <p:cTn id="74" fill="hold">
                      <p:stCondLst>
                        <p:cond delay="indefinite"/>
                      </p:stCondLst>
                      <p:childTnLst>
                        <p:par>
                          <p:cTn id="75" fill="hold">
                            <p:stCondLst>
                              <p:cond delay="0"/>
                            </p:stCondLst>
                            <p:childTnLst>
                              <p:par>
                                <p:cTn id="76" presetID="53" presetClass="exit" presetSubtype="32" fill="hold" grpId="1" nodeType="clickEffect">
                                  <p:stCondLst>
                                    <p:cond delay="0"/>
                                  </p:stCondLst>
                                  <p:childTnLst>
                                    <p:anim calcmode="lin" valueType="num">
                                      <p:cBhvr>
                                        <p:cTn id="77" dur="500"/>
                                        <p:tgtEl>
                                          <p:spTgt spid="43"/>
                                        </p:tgtEl>
                                        <p:attrNameLst>
                                          <p:attrName>ppt_w</p:attrName>
                                        </p:attrNameLst>
                                      </p:cBhvr>
                                      <p:tavLst>
                                        <p:tav tm="0">
                                          <p:val>
                                            <p:strVal val="ppt_w"/>
                                          </p:val>
                                        </p:tav>
                                        <p:tav tm="100000">
                                          <p:val>
                                            <p:fltVal val="0"/>
                                          </p:val>
                                        </p:tav>
                                      </p:tavLst>
                                    </p:anim>
                                    <p:anim calcmode="lin" valueType="num">
                                      <p:cBhvr>
                                        <p:cTn id="78" dur="500"/>
                                        <p:tgtEl>
                                          <p:spTgt spid="43"/>
                                        </p:tgtEl>
                                        <p:attrNameLst>
                                          <p:attrName>ppt_h</p:attrName>
                                        </p:attrNameLst>
                                      </p:cBhvr>
                                      <p:tavLst>
                                        <p:tav tm="0">
                                          <p:val>
                                            <p:strVal val="ppt_h"/>
                                          </p:val>
                                        </p:tav>
                                        <p:tav tm="100000">
                                          <p:val>
                                            <p:fltVal val="0"/>
                                          </p:val>
                                        </p:tav>
                                      </p:tavLst>
                                    </p:anim>
                                    <p:animEffect transition="out" filter="fade">
                                      <p:cBhvr>
                                        <p:cTn id="79" dur="500"/>
                                        <p:tgtEl>
                                          <p:spTgt spid="43"/>
                                        </p:tgtEl>
                                      </p:cBhvr>
                                    </p:animEffect>
                                    <p:set>
                                      <p:cBhvr>
                                        <p:cTn id="80" dur="1" fill="hold">
                                          <p:stCondLst>
                                            <p:cond delay="499"/>
                                          </p:stCondLst>
                                        </p:cTn>
                                        <p:tgtEl>
                                          <p:spTgt spid="43"/>
                                        </p:tgtEl>
                                        <p:attrNameLst>
                                          <p:attrName>style.visibility</p:attrName>
                                        </p:attrNameLst>
                                      </p:cBhvr>
                                      <p:to>
                                        <p:strVal val="hidden"/>
                                      </p:to>
                                    </p:set>
                                  </p:childTnLst>
                                </p:cTn>
                              </p:par>
                              <p:par>
                                <p:cTn id="81" presetID="53" presetClass="exit" presetSubtype="32" fill="hold" grpId="1" nodeType="withEffect">
                                  <p:stCondLst>
                                    <p:cond delay="0"/>
                                  </p:stCondLst>
                                  <p:childTnLst>
                                    <p:anim calcmode="lin" valueType="num">
                                      <p:cBhvr>
                                        <p:cTn id="82" dur="500"/>
                                        <p:tgtEl>
                                          <p:spTgt spid="42"/>
                                        </p:tgtEl>
                                        <p:attrNameLst>
                                          <p:attrName>ppt_w</p:attrName>
                                        </p:attrNameLst>
                                      </p:cBhvr>
                                      <p:tavLst>
                                        <p:tav tm="0">
                                          <p:val>
                                            <p:strVal val="ppt_w"/>
                                          </p:val>
                                        </p:tav>
                                        <p:tav tm="100000">
                                          <p:val>
                                            <p:fltVal val="0"/>
                                          </p:val>
                                        </p:tav>
                                      </p:tavLst>
                                    </p:anim>
                                    <p:anim calcmode="lin" valueType="num">
                                      <p:cBhvr>
                                        <p:cTn id="83" dur="500"/>
                                        <p:tgtEl>
                                          <p:spTgt spid="42"/>
                                        </p:tgtEl>
                                        <p:attrNameLst>
                                          <p:attrName>ppt_h</p:attrName>
                                        </p:attrNameLst>
                                      </p:cBhvr>
                                      <p:tavLst>
                                        <p:tav tm="0">
                                          <p:val>
                                            <p:strVal val="ppt_h"/>
                                          </p:val>
                                        </p:tav>
                                        <p:tav tm="100000">
                                          <p:val>
                                            <p:fltVal val="0"/>
                                          </p:val>
                                        </p:tav>
                                      </p:tavLst>
                                    </p:anim>
                                    <p:animEffect transition="out" filter="fade">
                                      <p:cBhvr>
                                        <p:cTn id="84" dur="500"/>
                                        <p:tgtEl>
                                          <p:spTgt spid="42"/>
                                        </p:tgtEl>
                                      </p:cBhvr>
                                    </p:animEffect>
                                    <p:set>
                                      <p:cBhvr>
                                        <p:cTn id="85" dur="1" fill="hold">
                                          <p:stCondLst>
                                            <p:cond delay="499"/>
                                          </p:stCondLst>
                                        </p:cTn>
                                        <p:tgtEl>
                                          <p:spTgt spid="42"/>
                                        </p:tgtEl>
                                        <p:attrNameLst>
                                          <p:attrName>style.visibility</p:attrName>
                                        </p:attrNameLst>
                                      </p:cBhvr>
                                      <p:to>
                                        <p:strVal val="hidden"/>
                                      </p:to>
                                    </p:set>
                                  </p:childTnLst>
                                </p:cTn>
                              </p:par>
                              <p:par>
                                <p:cTn id="86" presetID="53" presetClass="exit" presetSubtype="32" fill="hold" grpId="1" nodeType="withEffect">
                                  <p:stCondLst>
                                    <p:cond delay="0"/>
                                  </p:stCondLst>
                                  <p:childTnLst>
                                    <p:anim calcmode="lin" valueType="num">
                                      <p:cBhvr>
                                        <p:cTn id="87" dur="500"/>
                                        <p:tgtEl>
                                          <p:spTgt spid="46"/>
                                        </p:tgtEl>
                                        <p:attrNameLst>
                                          <p:attrName>ppt_w</p:attrName>
                                        </p:attrNameLst>
                                      </p:cBhvr>
                                      <p:tavLst>
                                        <p:tav tm="0">
                                          <p:val>
                                            <p:strVal val="ppt_w"/>
                                          </p:val>
                                        </p:tav>
                                        <p:tav tm="100000">
                                          <p:val>
                                            <p:fltVal val="0"/>
                                          </p:val>
                                        </p:tav>
                                      </p:tavLst>
                                    </p:anim>
                                    <p:anim calcmode="lin" valueType="num">
                                      <p:cBhvr>
                                        <p:cTn id="88" dur="500"/>
                                        <p:tgtEl>
                                          <p:spTgt spid="46"/>
                                        </p:tgtEl>
                                        <p:attrNameLst>
                                          <p:attrName>ppt_h</p:attrName>
                                        </p:attrNameLst>
                                      </p:cBhvr>
                                      <p:tavLst>
                                        <p:tav tm="0">
                                          <p:val>
                                            <p:strVal val="ppt_h"/>
                                          </p:val>
                                        </p:tav>
                                        <p:tav tm="100000">
                                          <p:val>
                                            <p:fltVal val="0"/>
                                          </p:val>
                                        </p:tav>
                                      </p:tavLst>
                                    </p:anim>
                                    <p:animEffect transition="out" filter="fade">
                                      <p:cBhvr>
                                        <p:cTn id="89" dur="500"/>
                                        <p:tgtEl>
                                          <p:spTgt spid="46"/>
                                        </p:tgtEl>
                                      </p:cBhvr>
                                    </p:animEffect>
                                    <p:set>
                                      <p:cBhvr>
                                        <p:cTn id="90" dur="1" fill="hold">
                                          <p:stCondLst>
                                            <p:cond delay="499"/>
                                          </p:stCondLst>
                                        </p:cTn>
                                        <p:tgtEl>
                                          <p:spTgt spid="46"/>
                                        </p:tgtEl>
                                        <p:attrNameLst>
                                          <p:attrName>style.visibility</p:attrName>
                                        </p:attrNameLst>
                                      </p:cBhvr>
                                      <p:to>
                                        <p:strVal val="hidden"/>
                                      </p:to>
                                    </p:set>
                                  </p:childTnLst>
                                </p:cTn>
                              </p:par>
                              <p:par>
                                <p:cTn id="91" presetID="53" presetClass="exit" presetSubtype="32" fill="hold" nodeType="withEffect">
                                  <p:stCondLst>
                                    <p:cond delay="0"/>
                                  </p:stCondLst>
                                  <p:childTnLst>
                                    <p:anim calcmode="lin" valueType="num">
                                      <p:cBhvr>
                                        <p:cTn id="92" dur="500"/>
                                        <p:tgtEl>
                                          <p:spTgt spid="44"/>
                                        </p:tgtEl>
                                        <p:attrNameLst>
                                          <p:attrName>ppt_w</p:attrName>
                                        </p:attrNameLst>
                                      </p:cBhvr>
                                      <p:tavLst>
                                        <p:tav tm="0">
                                          <p:val>
                                            <p:strVal val="ppt_w"/>
                                          </p:val>
                                        </p:tav>
                                        <p:tav tm="100000">
                                          <p:val>
                                            <p:fltVal val="0"/>
                                          </p:val>
                                        </p:tav>
                                      </p:tavLst>
                                    </p:anim>
                                    <p:anim calcmode="lin" valueType="num">
                                      <p:cBhvr>
                                        <p:cTn id="93" dur="500"/>
                                        <p:tgtEl>
                                          <p:spTgt spid="44"/>
                                        </p:tgtEl>
                                        <p:attrNameLst>
                                          <p:attrName>ppt_h</p:attrName>
                                        </p:attrNameLst>
                                      </p:cBhvr>
                                      <p:tavLst>
                                        <p:tav tm="0">
                                          <p:val>
                                            <p:strVal val="ppt_h"/>
                                          </p:val>
                                        </p:tav>
                                        <p:tav tm="100000">
                                          <p:val>
                                            <p:fltVal val="0"/>
                                          </p:val>
                                        </p:tav>
                                      </p:tavLst>
                                    </p:anim>
                                    <p:animEffect transition="out" filter="fade">
                                      <p:cBhvr>
                                        <p:cTn id="94" dur="500"/>
                                        <p:tgtEl>
                                          <p:spTgt spid="44"/>
                                        </p:tgtEl>
                                      </p:cBhvr>
                                    </p:animEffect>
                                    <p:set>
                                      <p:cBhvr>
                                        <p:cTn id="95" dur="1" fill="hold">
                                          <p:stCondLst>
                                            <p:cond delay="499"/>
                                          </p:stCondLst>
                                        </p:cTn>
                                        <p:tgtEl>
                                          <p:spTgt spid="44"/>
                                        </p:tgtEl>
                                        <p:attrNameLst>
                                          <p:attrName>style.visibility</p:attrName>
                                        </p:attrNameLst>
                                      </p:cBhvr>
                                      <p:to>
                                        <p:strVal val="hidden"/>
                                      </p:to>
                                    </p:set>
                                  </p:childTnLst>
                                </p:cTn>
                              </p:par>
                              <p:par>
                                <p:cTn id="96" presetID="53" presetClass="exit" presetSubtype="32" fill="hold" grpId="1" nodeType="withEffect">
                                  <p:stCondLst>
                                    <p:cond delay="0"/>
                                  </p:stCondLst>
                                  <p:childTnLst>
                                    <p:anim calcmode="lin" valueType="num">
                                      <p:cBhvr>
                                        <p:cTn id="97" dur="500"/>
                                        <p:tgtEl>
                                          <p:spTgt spid="47"/>
                                        </p:tgtEl>
                                        <p:attrNameLst>
                                          <p:attrName>ppt_w</p:attrName>
                                        </p:attrNameLst>
                                      </p:cBhvr>
                                      <p:tavLst>
                                        <p:tav tm="0">
                                          <p:val>
                                            <p:strVal val="ppt_w"/>
                                          </p:val>
                                        </p:tav>
                                        <p:tav tm="100000">
                                          <p:val>
                                            <p:fltVal val="0"/>
                                          </p:val>
                                        </p:tav>
                                      </p:tavLst>
                                    </p:anim>
                                    <p:anim calcmode="lin" valueType="num">
                                      <p:cBhvr>
                                        <p:cTn id="98" dur="500"/>
                                        <p:tgtEl>
                                          <p:spTgt spid="47"/>
                                        </p:tgtEl>
                                        <p:attrNameLst>
                                          <p:attrName>ppt_h</p:attrName>
                                        </p:attrNameLst>
                                      </p:cBhvr>
                                      <p:tavLst>
                                        <p:tav tm="0">
                                          <p:val>
                                            <p:strVal val="ppt_h"/>
                                          </p:val>
                                        </p:tav>
                                        <p:tav tm="100000">
                                          <p:val>
                                            <p:fltVal val="0"/>
                                          </p:val>
                                        </p:tav>
                                      </p:tavLst>
                                    </p:anim>
                                    <p:animEffect transition="out" filter="fade">
                                      <p:cBhvr>
                                        <p:cTn id="99" dur="500"/>
                                        <p:tgtEl>
                                          <p:spTgt spid="47"/>
                                        </p:tgtEl>
                                      </p:cBhvr>
                                    </p:animEffect>
                                    <p:set>
                                      <p:cBhvr>
                                        <p:cTn id="100" dur="1" fill="hold">
                                          <p:stCondLst>
                                            <p:cond delay="499"/>
                                          </p:stCondLst>
                                        </p:cTn>
                                        <p:tgtEl>
                                          <p:spTgt spid="47"/>
                                        </p:tgtEl>
                                        <p:attrNameLst>
                                          <p:attrName>style.visibility</p:attrName>
                                        </p:attrNameLst>
                                      </p:cBhvr>
                                      <p:to>
                                        <p:strVal val="hidden"/>
                                      </p:to>
                                    </p:set>
                                  </p:childTnLst>
                                </p:cTn>
                              </p:par>
                              <p:par>
                                <p:cTn id="101" presetID="53" presetClass="exit" presetSubtype="32" fill="hold" grpId="1" nodeType="withEffect">
                                  <p:stCondLst>
                                    <p:cond delay="0"/>
                                  </p:stCondLst>
                                  <p:childTnLst>
                                    <p:anim calcmode="lin" valueType="num">
                                      <p:cBhvr>
                                        <p:cTn id="102" dur="500"/>
                                        <p:tgtEl>
                                          <p:spTgt spid="45"/>
                                        </p:tgtEl>
                                        <p:attrNameLst>
                                          <p:attrName>ppt_w</p:attrName>
                                        </p:attrNameLst>
                                      </p:cBhvr>
                                      <p:tavLst>
                                        <p:tav tm="0">
                                          <p:val>
                                            <p:strVal val="ppt_w"/>
                                          </p:val>
                                        </p:tav>
                                        <p:tav tm="100000">
                                          <p:val>
                                            <p:fltVal val="0"/>
                                          </p:val>
                                        </p:tav>
                                      </p:tavLst>
                                    </p:anim>
                                    <p:anim calcmode="lin" valueType="num">
                                      <p:cBhvr>
                                        <p:cTn id="103" dur="500"/>
                                        <p:tgtEl>
                                          <p:spTgt spid="45"/>
                                        </p:tgtEl>
                                        <p:attrNameLst>
                                          <p:attrName>ppt_h</p:attrName>
                                        </p:attrNameLst>
                                      </p:cBhvr>
                                      <p:tavLst>
                                        <p:tav tm="0">
                                          <p:val>
                                            <p:strVal val="ppt_h"/>
                                          </p:val>
                                        </p:tav>
                                        <p:tav tm="100000">
                                          <p:val>
                                            <p:fltVal val="0"/>
                                          </p:val>
                                        </p:tav>
                                      </p:tavLst>
                                    </p:anim>
                                    <p:animEffect transition="out" filter="fade">
                                      <p:cBhvr>
                                        <p:cTn id="104" dur="500"/>
                                        <p:tgtEl>
                                          <p:spTgt spid="45"/>
                                        </p:tgtEl>
                                      </p:cBhvr>
                                    </p:animEffect>
                                    <p:set>
                                      <p:cBhvr>
                                        <p:cTn id="105" dur="1" fill="hold">
                                          <p:stCondLst>
                                            <p:cond delay="499"/>
                                          </p:stCondLst>
                                        </p:cTn>
                                        <p:tgtEl>
                                          <p:spTgt spid="45"/>
                                        </p:tgtEl>
                                        <p:attrNameLst>
                                          <p:attrName>style.visibility</p:attrName>
                                        </p:attrNameLst>
                                      </p:cBhvr>
                                      <p:to>
                                        <p:strVal val="hidden"/>
                                      </p:to>
                                    </p:set>
                                  </p:childTnLst>
                                </p:cTn>
                              </p:par>
                              <p:par>
                                <p:cTn id="106" presetID="53" presetClass="exit" presetSubtype="32" fill="hold" grpId="1" nodeType="withEffect">
                                  <p:stCondLst>
                                    <p:cond delay="0"/>
                                  </p:stCondLst>
                                  <p:childTnLst>
                                    <p:anim calcmode="lin" valueType="num">
                                      <p:cBhvr>
                                        <p:cTn id="107" dur="500"/>
                                        <p:tgtEl>
                                          <p:spTgt spid="49"/>
                                        </p:tgtEl>
                                        <p:attrNameLst>
                                          <p:attrName>ppt_w</p:attrName>
                                        </p:attrNameLst>
                                      </p:cBhvr>
                                      <p:tavLst>
                                        <p:tav tm="0">
                                          <p:val>
                                            <p:strVal val="ppt_w"/>
                                          </p:val>
                                        </p:tav>
                                        <p:tav tm="100000">
                                          <p:val>
                                            <p:fltVal val="0"/>
                                          </p:val>
                                        </p:tav>
                                      </p:tavLst>
                                    </p:anim>
                                    <p:anim calcmode="lin" valueType="num">
                                      <p:cBhvr>
                                        <p:cTn id="108" dur="500"/>
                                        <p:tgtEl>
                                          <p:spTgt spid="49"/>
                                        </p:tgtEl>
                                        <p:attrNameLst>
                                          <p:attrName>ppt_h</p:attrName>
                                        </p:attrNameLst>
                                      </p:cBhvr>
                                      <p:tavLst>
                                        <p:tav tm="0">
                                          <p:val>
                                            <p:strVal val="ppt_h"/>
                                          </p:val>
                                        </p:tav>
                                        <p:tav tm="100000">
                                          <p:val>
                                            <p:fltVal val="0"/>
                                          </p:val>
                                        </p:tav>
                                      </p:tavLst>
                                    </p:anim>
                                    <p:animEffect transition="out" filter="fade">
                                      <p:cBhvr>
                                        <p:cTn id="109" dur="500"/>
                                        <p:tgtEl>
                                          <p:spTgt spid="49"/>
                                        </p:tgtEl>
                                      </p:cBhvr>
                                    </p:animEffect>
                                    <p:set>
                                      <p:cBhvr>
                                        <p:cTn id="110" dur="1" fill="hold">
                                          <p:stCondLst>
                                            <p:cond delay="499"/>
                                          </p:stCondLst>
                                        </p:cTn>
                                        <p:tgtEl>
                                          <p:spTgt spid="49"/>
                                        </p:tgtEl>
                                        <p:attrNameLst>
                                          <p:attrName>style.visibility</p:attrName>
                                        </p:attrNameLst>
                                      </p:cBhvr>
                                      <p:to>
                                        <p:strVal val="hidden"/>
                                      </p:to>
                                    </p:set>
                                  </p:childTnLst>
                                </p:cTn>
                              </p:par>
                              <p:par>
                                <p:cTn id="111" presetID="53" presetClass="exit" presetSubtype="32" fill="hold" grpId="1" nodeType="withEffect">
                                  <p:stCondLst>
                                    <p:cond delay="0"/>
                                  </p:stCondLst>
                                  <p:childTnLst>
                                    <p:anim calcmode="lin" valueType="num">
                                      <p:cBhvr>
                                        <p:cTn id="112" dur="500"/>
                                        <p:tgtEl>
                                          <p:spTgt spid="48"/>
                                        </p:tgtEl>
                                        <p:attrNameLst>
                                          <p:attrName>ppt_w</p:attrName>
                                        </p:attrNameLst>
                                      </p:cBhvr>
                                      <p:tavLst>
                                        <p:tav tm="0">
                                          <p:val>
                                            <p:strVal val="ppt_w"/>
                                          </p:val>
                                        </p:tav>
                                        <p:tav tm="100000">
                                          <p:val>
                                            <p:fltVal val="0"/>
                                          </p:val>
                                        </p:tav>
                                      </p:tavLst>
                                    </p:anim>
                                    <p:anim calcmode="lin" valueType="num">
                                      <p:cBhvr>
                                        <p:cTn id="113" dur="500"/>
                                        <p:tgtEl>
                                          <p:spTgt spid="48"/>
                                        </p:tgtEl>
                                        <p:attrNameLst>
                                          <p:attrName>ppt_h</p:attrName>
                                        </p:attrNameLst>
                                      </p:cBhvr>
                                      <p:tavLst>
                                        <p:tav tm="0">
                                          <p:val>
                                            <p:strVal val="ppt_h"/>
                                          </p:val>
                                        </p:tav>
                                        <p:tav tm="100000">
                                          <p:val>
                                            <p:fltVal val="0"/>
                                          </p:val>
                                        </p:tav>
                                      </p:tavLst>
                                    </p:anim>
                                    <p:animEffect transition="out" filter="fade">
                                      <p:cBhvr>
                                        <p:cTn id="114" dur="500"/>
                                        <p:tgtEl>
                                          <p:spTgt spid="48"/>
                                        </p:tgtEl>
                                      </p:cBhvr>
                                    </p:animEffect>
                                    <p:set>
                                      <p:cBhvr>
                                        <p:cTn id="115" dur="1" fill="hold">
                                          <p:stCondLst>
                                            <p:cond delay="499"/>
                                          </p:stCondLst>
                                        </p:cTn>
                                        <p:tgtEl>
                                          <p:spTgt spid="48"/>
                                        </p:tgtEl>
                                        <p:attrNameLst>
                                          <p:attrName>style.visibility</p:attrName>
                                        </p:attrNameLst>
                                      </p:cBhvr>
                                      <p:to>
                                        <p:strVal val="hidden"/>
                                      </p:to>
                                    </p:set>
                                  </p:childTnLst>
                                </p:cTn>
                              </p:par>
                            </p:childTnLst>
                          </p:cTn>
                        </p:par>
                        <p:par>
                          <p:cTn id="116" fill="hold">
                            <p:stCondLst>
                              <p:cond delay="500"/>
                            </p:stCondLst>
                            <p:childTnLst>
                              <p:par>
                                <p:cTn id="117" presetID="53" presetClass="entr" presetSubtype="16" fill="hold" grpId="0" nodeType="afterEffect">
                                  <p:stCondLst>
                                    <p:cond delay="0"/>
                                  </p:stCondLst>
                                  <p:childTnLst>
                                    <p:set>
                                      <p:cBhvr>
                                        <p:cTn id="118" dur="1" fill="hold">
                                          <p:stCondLst>
                                            <p:cond delay="0"/>
                                          </p:stCondLst>
                                        </p:cTn>
                                        <p:tgtEl>
                                          <p:spTgt spid="51"/>
                                        </p:tgtEl>
                                        <p:attrNameLst>
                                          <p:attrName>style.visibility</p:attrName>
                                        </p:attrNameLst>
                                      </p:cBhvr>
                                      <p:to>
                                        <p:strVal val="visible"/>
                                      </p:to>
                                    </p:set>
                                    <p:anim calcmode="lin" valueType="num">
                                      <p:cBhvr>
                                        <p:cTn id="119" dur="500" fill="hold"/>
                                        <p:tgtEl>
                                          <p:spTgt spid="51"/>
                                        </p:tgtEl>
                                        <p:attrNameLst>
                                          <p:attrName>ppt_w</p:attrName>
                                        </p:attrNameLst>
                                      </p:cBhvr>
                                      <p:tavLst>
                                        <p:tav tm="0">
                                          <p:val>
                                            <p:fltVal val="0"/>
                                          </p:val>
                                        </p:tav>
                                        <p:tav tm="100000">
                                          <p:val>
                                            <p:strVal val="#ppt_w"/>
                                          </p:val>
                                        </p:tav>
                                      </p:tavLst>
                                    </p:anim>
                                    <p:anim calcmode="lin" valueType="num">
                                      <p:cBhvr>
                                        <p:cTn id="120" dur="500" fill="hold"/>
                                        <p:tgtEl>
                                          <p:spTgt spid="51"/>
                                        </p:tgtEl>
                                        <p:attrNameLst>
                                          <p:attrName>ppt_h</p:attrName>
                                        </p:attrNameLst>
                                      </p:cBhvr>
                                      <p:tavLst>
                                        <p:tav tm="0">
                                          <p:val>
                                            <p:fltVal val="0"/>
                                          </p:val>
                                        </p:tav>
                                        <p:tav tm="100000">
                                          <p:val>
                                            <p:strVal val="#ppt_h"/>
                                          </p:val>
                                        </p:tav>
                                      </p:tavLst>
                                    </p:anim>
                                    <p:animEffect transition="in" filter="fade">
                                      <p:cBhvr>
                                        <p:cTn id="121" dur="500"/>
                                        <p:tgtEl>
                                          <p:spTgt spid="51"/>
                                        </p:tgtEl>
                                      </p:cBhvr>
                                    </p:animEffect>
                                  </p:childTnLst>
                                </p:cTn>
                              </p:par>
                            </p:childTnLst>
                          </p:cTn>
                        </p:par>
                        <p:par>
                          <p:cTn id="122" fill="hold">
                            <p:stCondLst>
                              <p:cond delay="1000"/>
                            </p:stCondLst>
                            <p:childTnLst>
                              <p:par>
                                <p:cTn id="123" presetID="53" presetClass="entr" presetSubtype="16" fill="hold" grpId="0" nodeType="afterEffect">
                                  <p:stCondLst>
                                    <p:cond delay="0"/>
                                  </p:stCondLst>
                                  <p:childTnLst>
                                    <p:set>
                                      <p:cBhvr>
                                        <p:cTn id="124" dur="1" fill="hold">
                                          <p:stCondLst>
                                            <p:cond delay="0"/>
                                          </p:stCondLst>
                                        </p:cTn>
                                        <p:tgtEl>
                                          <p:spTgt spid="52"/>
                                        </p:tgtEl>
                                        <p:attrNameLst>
                                          <p:attrName>style.visibility</p:attrName>
                                        </p:attrNameLst>
                                      </p:cBhvr>
                                      <p:to>
                                        <p:strVal val="visible"/>
                                      </p:to>
                                    </p:set>
                                    <p:anim calcmode="lin" valueType="num">
                                      <p:cBhvr>
                                        <p:cTn id="125" dur="500" fill="hold"/>
                                        <p:tgtEl>
                                          <p:spTgt spid="52"/>
                                        </p:tgtEl>
                                        <p:attrNameLst>
                                          <p:attrName>ppt_w</p:attrName>
                                        </p:attrNameLst>
                                      </p:cBhvr>
                                      <p:tavLst>
                                        <p:tav tm="0">
                                          <p:val>
                                            <p:fltVal val="0"/>
                                          </p:val>
                                        </p:tav>
                                        <p:tav tm="100000">
                                          <p:val>
                                            <p:strVal val="#ppt_w"/>
                                          </p:val>
                                        </p:tav>
                                      </p:tavLst>
                                    </p:anim>
                                    <p:anim calcmode="lin" valueType="num">
                                      <p:cBhvr>
                                        <p:cTn id="126" dur="500" fill="hold"/>
                                        <p:tgtEl>
                                          <p:spTgt spid="52"/>
                                        </p:tgtEl>
                                        <p:attrNameLst>
                                          <p:attrName>ppt_h</p:attrName>
                                        </p:attrNameLst>
                                      </p:cBhvr>
                                      <p:tavLst>
                                        <p:tav tm="0">
                                          <p:val>
                                            <p:fltVal val="0"/>
                                          </p:val>
                                        </p:tav>
                                        <p:tav tm="100000">
                                          <p:val>
                                            <p:strVal val="#ppt_h"/>
                                          </p:val>
                                        </p:tav>
                                      </p:tavLst>
                                    </p:anim>
                                    <p:animEffect transition="in" filter="fade">
                                      <p:cBhvr>
                                        <p:cTn id="127" dur="500"/>
                                        <p:tgtEl>
                                          <p:spTgt spid="52"/>
                                        </p:tgtEl>
                                      </p:cBhvr>
                                    </p:animEffect>
                                  </p:childTnLst>
                                </p:cTn>
                              </p:par>
                            </p:childTnLst>
                          </p:cTn>
                        </p:par>
                        <p:par>
                          <p:cTn id="128" fill="hold">
                            <p:stCondLst>
                              <p:cond delay="1500"/>
                            </p:stCondLst>
                            <p:childTnLst>
                              <p:par>
                                <p:cTn id="129" presetID="53" presetClass="entr" presetSubtype="16" fill="hold" grpId="0" nodeType="afterEffect">
                                  <p:stCondLst>
                                    <p:cond delay="0"/>
                                  </p:stCondLst>
                                  <p:childTnLst>
                                    <p:set>
                                      <p:cBhvr>
                                        <p:cTn id="130" dur="1" fill="hold">
                                          <p:stCondLst>
                                            <p:cond delay="0"/>
                                          </p:stCondLst>
                                        </p:cTn>
                                        <p:tgtEl>
                                          <p:spTgt spid="53"/>
                                        </p:tgtEl>
                                        <p:attrNameLst>
                                          <p:attrName>style.visibility</p:attrName>
                                        </p:attrNameLst>
                                      </p:cBhvr>
                                      <p:to>
                                        <p:strVal val="visible"/>
                                      </p:to>
                                    </p:set>
                                    <p:anim calcmode="lin" valueType="num">
                                      <p:cBhvr>
                                        <p:cTn id="131" dur="500" fill="hold"/>
                                        <p:tgtEl>
                                          <p:spTgt spid="53"/>
                                        </p:tgtEl>
                                        <p:attrNameLst>
                                          <p:attrName>ppt_w</p:attrName>
                                        </p:attrNameLst>
                                      </p:cBhvr>
                                      <p:tavLst>
                                        <p:tav tm="0">
                                          <p:val>
                                            <p:fltVal val="0"/>
                                          </p:val>
                                        </p:tav>
                                        <p:tav tm="100000">
                                          <p:val>
                                            <p:strVal val="#ppt_w"/>
                                          </p:val>
                                        </p:tav>
                                      </p:tavLst>
                                    </p:anim>
                                    <p:anim calcmode="lin" valueType="num">
                                      <p:cBhvr>
                                        <p:cTn id="132" dur="500" fill="hold"/>
                                        <p:tgtEl>
                                          <p:spTgt spid="53"/>
                                        </p:tgtEl>
                                        <p:attrNameLst>
                                          <p:attrName>ppt_h</p:attrName>
                                        </p:attrNameLst>
                                      </p:cBhvr>
                                      <p:tavLst>
                                        <p:tav tm="0">
                                          <p:val>
                                            <p:fltVal val="0"/>
                                          </p:val>
                                        </p:tav>
                                        <p:tav tm="100000">
                                          <p:val>
                                            <p:strVal val="#ppt_h"/>
                                          </p:val>
                                        </p:tav>
                                      </p:tavLst>
                                    </p:anim>
                                    <p:animEffect transition="in" filter="fade">
                                      <p:cBhvr>
                                        <p:cTn id="133" dur="500"/>
                                        <p:tgtEl>
                                          <p:spTgt spid="53"/>
                                        </p:tgtEl>
                                      </p:cBhvr>
                                    </p:animEffect>
                                  </p:childTnLst>
                                </p:cTn>
                              </p:par>
                            </p:childTnLst>
                          </p:cTn>
                        </p:par>
                        <p:par>
                          <p:cTn id="134" fill="hold">
                            <p:stCondLst>
                              <p:cond delay="2000"/>
                            </p:stCondLst>
                            <p:childTnLst>
                              <p:par>
                                <p:cTn id="135" presetID="53" presetClass="entr" presetSubtype="16" fill="hold" nodeType="afterEffect">
                                  <p:stCondLst>
                                    <p:cond delay="0"/>
                                  </p:stCondLst>
                                  <p:childTnLst>
                                    <p:set>
                                      <p:cBhvr>
                                        <p:cTn id="136" dur="1" fill="hold">
                                          <p:stCondLst>
                                            <p:cond delay="0"/>
                                          </p:stCondLst>
                                        </p:cTn>
                                        <p:tgtEl>
                                          <p:spTgt spid="50"/>
                                        </p:tgtEl>
                                        <p:attrNameLst>
                                          <p:attrName>style.visibility</p:attrName>
                                        </p:attrNameLst>
                                      </p:cBhvr>
                                      <p:to>
                                        <p:strVal val="visible"/>
                                      </p:to>
                                    </p:set>
                                    <p:anim calcmode="lin" valueType="num">
                                      <p:cBhvr>
                                        <p:cTn id="137" dur="500" fill="hold"/>
                                        <p:tgtEl>
                                          <p:spTgt spid="50"/>
                                        </p:tgtEl>
                                        <p:attrNameLst>
                                          <p:attrName>ppt_w</p:attrName>
                                        </p:attrNameLst>
                                      </p:cBhvr>
                                      <p:tavLst>
                                        <p:tav tm="0">
                                          <p:val>
                                            <p:fltVal val="0"/>
                                          </p:val>
                                        </p:tav>
                                        <p:tav tm="100000">
                                          <p:val>
                                            <p:strVal val="#ppt_w"/>
                                          </p:val>
                                        </p:tav>
                                      </p:tavLst>
                                    </p:anim>
                                    <p:anim calcmode="lin" valueType="num">
                                      <p:cBhvr>
                                        <p:cTn id="138" dur="500" fill="hold"/>
                                        <p:tgtEl>
                                          <p:spTgt spid="50"/>
                                        </p:tgtEl>
                                        <p:attrNameLst>
                                          <p:attrName>ppt_h</p:attrName>
                                        </p:attrNameLst>
                                      </p:cBhvr>
                                      <p:tavLst>
                                        <p:tav tm="0">
                                          <p:val>
                                            <p:fltVal val="0"/>
                                          </p:val>
                                        </p:tav>
                                        <p:tav tm="100000">
                                          <p:val>
                                            <p:strVal val="#ppt_h"/>
                                          </p:val>
                                        </p:tav>
                                      </p:tavLst>
                                    </p:anim>
                                    <p:animEffect transition="in" filter="fade">
                                      <p:cBhvr>
                                        <p:cTn id="139"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8" grpId="1" animBg="1"/>
      <p:bldP spid="42" grpId="0" animBg="1"/>
      <p:bldP spid="42" grpId="1" animBg="1"/>
      <p:bldP spid="43" grpId="0" animBg="1"/>
      <p:bldP spid="43" grpId="1" animBg="1"/>
      <p:bldP spid="45" grpId="0"/>
      <p:bldP spid="45" grpId="1"/>
      <p:bldP spid="46" grpId="0" animBg="1"/>
      <p:bldP spid="46" grpId="1" animBg="1"/>
      <p:bldP spid="47" grpId="0" animBg="1"/>
      <p:bldP spid="47" grpId="1" animBg="1"/>
      <p:bldP spid="48" grpId="0" animBg="1"/>
      <p:bldP spid="48" grpId="1" animBg="1"/>
      <p:bldP spid="49" grpId="0" animBg="1"/>
      <p:bldP spid="49" grpId="1" animBg="1"/>
      <p:bldP spid="51" grpId="0" animBg="1"/>
      <p:bldP spid="52" grpId="0" animBg="1"/>
      <p:bldP spid="5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3"/>
          <p:cNvPicPr>
            <a:picLocks noChangeAspect="1" noChangeArrowheads="1"/>
          </p:cNvPicPr>
          <p:nvPr/>
        </p:nvPicPr>
        <p:blipFill>
          <a:blip r:embed="rId2"/>
          <a:srcRect/>
          <a:stretch>
            <a:fillRect/>
          </a:stretch>
        </p:blipFill>
        <p:spPr bwMode="auto">
          <a:xfrm>
            <a:off x="1633241" y="1071180"/>
            <a:ext cx="9426281" cy="5058158"/>
          </a:xfrm>
          <a:prstGeom prst="rect">
            <a:avLst/>
          </a:prstGeom>
          <a:noFill/>
          <a:ln w="9525">
            <a:noFill/>
            <a:miter lim="800000"/>
            <a:headEnd/>
            <a:tailEnd/>
          </a:ln>
          <a:effectLst/>
        </p:spPr>
      </p:pic>
      <p:grpSp>
        <p:nvGrpSpPr>
          <p:cNvPr id="25" name="组合 11"/>
          <p:cNvGrpSpPr/>
          <p:nvPr/>
        </p:nvGrpSpPr>
        <p:grpSpPr>
          <a:xfrm>
            <a:off x="602802" y="492804"/>
            <a:ext cx="2994914" cy="570393"/>
            <a:chOff x="1370052" y="1035073"/>
            <a:chExt cx="2994914" cy="570393"/>
          </a:xfrm>
        </p:grpSpPr>
        <p:grpSp>
          <p:nvGrpSpPr>
            <p:cNvPr id="27" name="组合 21"/>
            <p:cNvGrpSpPr/>
            <p:nvPr/>
          </p:nvGrpSpPr>
          <p:grpSpPr>
            <a:xfrm>
              <a:off x="1370052" y="1035073"/>
              <a:ext cx="315400" cy="570393"/>
              <a:chOff x="1370052" y="1035073"/>
              <a:chExt cx="315400" cy="570393"/>
            </a:xfrm>
          </p:grpSpPr>
          <p:sp>
            <p:nvSpPr>
              <p:cNvPr id="29"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8" name="矩形 27"/>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TextBox 6"/>
          <p:cNvSpPr txBox="1"/>
          <p:nvPr/>
        </p:nvSpPr>
        <p:spPr>
          <a:xfrm>
            <a:off x="941382" y="1948685"/>
            <a:ext cx="553998" cy="3303148"/>
          </a:xfrm>
          <a:prstGeom prst="rect">
            <a:avLst/>
          </a:prstGeom>
          <a:noFill/>
        </p:spPr>
        <p:txBody>
          <a:bodyPr vert="eaVert" wrap="none" rtlCol="0">
            <a:spAutoFit/>
          </a:bodyPr>
          <a:lstStyle/>
          <a:p>
            <a:r>
              <a:rPr lang="zh-CN" altLang="en-US" sz="2400" dirty="0">
                <a:latin typeface="微软雅黑" panose="020B0503020204020204" pitchFamily="34" charset="-122"/>
                <a:ea typeface="微软雅黑" panose="020B0503020204020204" pitchFamily="34" charset="-122"/>
              </a:rPr>
              <a:t>商户进场管理</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装修管理</a:t>
            </a:r>
          </a:p>
        </p:txBody>
      </p:sp>
      <p:sp>
        <p:nvSpPr>
          <p:cNvPr id="31"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HDCRE</a:t>
            </a:r>
            <a:r>
              <a:rPr lang="zh-CN" altLang="en-US" sz="2400" b="1" dirty="0" smtClean="0">
                <a:latin typeface="微软雅黑" panose="020B0503020204020204" pitchFamily="34" charset="-122"/>
                <a:ea typeface="微软雅黑" panose="020B0503020204020204" pitchFamily="34" charset="-122"/>
              </a:rPr>
              <a:t>介绍</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招商管理</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78837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69" name="Picture 1"/>
          <p:cNvPicPr>
            <a:picLocks noChangeAspect="1" noChangeArrowheads="1"/>
          </p:cNvPicPr>
          <p:nvPr/>
        </p:nvPicPr>
        <p:blipFill>
          <a:blip r:embed="rId2"/>
          <a:srcRect/>
          <a:stretch>
            <a:fillRect/>
          </a:stretch>
        </p:blipFill>
        <p:spPr bwMode="auto">
          <a:xfrm>
            <a:off x="1417342" y="1114043"/>
            <a:ext cx="7357075" cy="4869944"/>
          </a:xfrm>
          <a:prstGeom prst="rect">
            <a:avLst/>
          </a:prstGeom>
          <a:noFill/>
          <a:ln w="9525">
            <a:noFill/>
            <a:miter lim="800000"/>
            <a:headEnd/>
            <a:tailEnd/>
          </a:ln>
          <a:effectLst/>
        </p:spPr>
      </p:pic>
      <p:pic>
        <p:nvPicPr>
          <p:cNvPr id="7171" name="Picture 3"/>
          <p:cNvPicPr>
            <a:picLocks noChangeAspect="1" noChangeArrowheads="1"/>
          </p:cNvPicPr>
          <p:nvPr/>
        </p:nvPicPr>
        <p:blipFill>
          <a:blip r:embed="rId3"/>
          <a:srcRect/>
          <a:stretch>
            <a:fillRect/>
          </a:stretch>
        </p:blipFill>
        <p:spPr bwMode="auto">
          <a:xfrm>
            <a:off x="3597716" y="1563956"/>
            <a:ext cx="8100591" cy="4757737"/>
          </a:xfrm>
          <a:prstGeom prst="rect">
            <a:avLst/>
          </a:prstGeom>
          <a:noFill/>
          <a:ln w="9525">
            <a:noFill/>
            <a:miter lim="800000"/>
            <a:headEnd/>
            <a:tailEnd/>
          </a:ln>
          <a:effectLst/>
        </p:spPr>
      </p:pic>
      <p:grpSp>
        <p:nvGrpSpPr>
          <p:cNvPr id="24" name="组合 11"/>
          <p:cNvGrpSpPr/>
          <p:nvPr/>
        </p:nvGrpSpPr>
        <p:grpSpPr>
          <a:xfrm>
            <a:off x="602802" y="492804"/>
            <a:ext cx="2994914" cy="570393"/>
            <a:chOff x="1370052" y="1035073"/>
            <a:chExt cx="2994914" cy="570393"/>
          </a:xfrm>
        </p:grpSpPr>
        <p:grpSp>
          <p:nvGrpSpPr>
            <p:cNvPr id="26" name="组合 21"/>
            <p:cNvGrpSpPr/>
            <p:nvPr/>
          </p:nvGrpSpPr>
          <p:grpSpPr>
            <a:xfrm>
              <a:off x="1370052" y="1035073"/>
              <a:ext cx="315400" cy="570393"/>
              <a:chOff x="1370052" y="1035073"/>
              <a:chExt cx="315400" cy="570393"/>
            </a:xfrm>
          </p:grpSpPr>
          <p:sp>
            <p:nvSpPr>
              <p:cNvPr id="28"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矩形 26"/>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TextBox 5"/>
          <p:cNvSpPr txBox="1"/>
          <p:nvPr/>
        </p:nvSpPr>
        <p:spPr>
          <a:xfrm>
            <a:off x="849050" y="2157413"/>
            <a:ext cx="553998" cy="3303148"/>
          </a:xfrm>
          <a:prstGeom prst="rect">
            <a:avLst/>
          </a:prstGeom>
          <a:noFill/>
        </p:spPr>
        <p:txBody>
          <a:bodyPr vert="eaVert" wrap="none" rtlCol="0">
            <a:spAutoFit/>
          </a:bodyPr>
          <a:lstStyle/>
          <a:p>
            <a:r>
              <a:rPr lang="zh-CN" altLang="en-US" sz="2400" dirty="0">
                <a:latin typeface="微软雅黑" panose="020B0503020204020204" pitchFamily="34" charset="-122"/>
                <a:ea typeface="微软雅黑" panose="020B0503020204020204" pitchFamily="34" charset="-122"/>
              </a:rPr>
              <a:t>商户进场管理</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店铺交付</a:t>
            </a:r>
          </a:p>
        </p:txBody>
      </p:sp>
      <p:sp>
        <p:nvSpPr>
          <p:cNvPr id="30"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HDCRE</a:t>
            </a:r>
            <a:r>
              <a:rPr lang="zh-CN" altLang="en-US" sz="2400" b="1" dirty="0" smtClean="0">
                <a:latin typeface="微软雅黑" panose="020B0503020204020204" pitchFamily="34" charset="-122"/>
                <a:ea typeface="微软雅黑" panose="020B0503020204020204" pitchFamily="34" charset="-122"/>
              </a:rPr>
              <a:t>介绍</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招商管理</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84925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996229" y="282335"/>
            <a:ext cx="9871075" cy="720725"/>
          </a:xfrm>
          <a:prstGeom prst="rect">
            <a:avLst/>
          </a:prstGeom>
        </p:spPr>
        <p:txBody>
          <a:bodyPr>
            <a:normAutofit/>
          </a:bodyPr>
          <a:lstStyle/>
          <a:p>
            <a:r>
              <a:rPr lang="zh-CN" altLang="en-US" sz="2400" dirty="0" smtClean="0">
                <a:solidFill>
                  <a:srgbClr val="404040"/>
                </a:solidFill>
                <a:latin typeface="微软雅黑" pitchFamily="34" charset="-122"/>
                <a:ea typeface="微软雅黑" pitchFamily="34" charset="-122"/>
              </a:rPr>
              <a:t>目   录</a:t>
            </a:r>
            <a:endParaRPr lang="zh-CN" altLang="en-US" sz="2400" dirty="0">
              <a:solidFill>
                <a:srgbClr val="404040"/>
              </a:solidFill>
              <a:latin typeface="微软雅黑" pitchFamily="34" charset="-122"/>
              <a:ea typeface="微软雅黑" pitchFamily="34" charset="-122"/>
            </a:endParaRPr>
          </a:p>
        </p:txBody>
      </p:sp>
      <p:grpSp>
        <p:nvGrpSpPr>
          <p:cNvPr id="3" name="组合 28"/>
          <p:cNvGrpSpPr/>
          <p:nvPr/>
        </p:nvGrpSpPr>
        <p:grpSpPr>
          <a:xfrm>
            <a:off x="2447322" y="1724184"/>
            <a:ext cx="7294313" cy="2675497"/>
            <a:chOff x="1763473" y="985720"/>
            <a:chExt cx="6047349" cy="2006623"/>
          </a:xfrm>
        </p:grpSpPr>
        <p:pic>
          <p:nvPicPr>
            <p:cNvPr id="30" name="Picture 4" descr="未标题2_0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43355" y="1038874"/>
              <a:ext cx="5667467" cy="47648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31" name="Picture 5" descr="未标题2_0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63688" y="985720"/>
              <a:ext cx="792088" cy="58279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32" name="Text Box 6"/>
            <p:cNvSpPr txBox="1">
              <a:spLocks noChangeAspect="1" noChangeArrowheads="1"/>
            </p:cNvSpPr>
            <p:nvPr/>
          </p:nvSpPr>
          <p:spPr bwMode="auto">
            <a:xfrm>
              <a:off x="2580142" y="1120029"/>
              <a:ext cx="5057657" cy="2733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fontAlgn="base">
                <a:spcBef>
                  <a:spcPct val="0"/>
                </a:spcBef>
                <a:spcAft>
                  <a:spcPct val="0"/>
                </a:spcAft>
              </a:pPr>
              <a:r>
                <a:rPr lang="zh-CN" altLang="en-US" sz="2400" dirty="0">
                  <a:solidFill>
                    <a:srgbClr val="404040"/>
                  </a:solidFill>
                  <a:latin typeface="微软雅黑" pitchFamily="34" charset="-122"/>
                  <a:ea typeface="微软雅黑" pitchFamily="34" charset="-122"/>
                  <a:cs typeface="宋体" pitchFamily="2" charset="-122"/>
                </a:rPr>
                <a:t>海</a:t>
              </a:r>
              <a:r>
                <a:rPr lang="zh-CN" altLang="en-US" sz="2400" dirty="0" smtClean="0">
                  <a:solidFill>
                    <a:srgbClr val="404040"/>
                  </a:solidFill>
                  <a:latin typeface="微软雅黑" pitchFamily="34" charset="-122"/>
                  <a:ea typeface="微软雅黑" pitchFamily="34" charset="-122"/>
                  <a:cs typeface="宋体" pitchFamily="2" charset="-122"/>
                </a:rPr>
                <a:t>鼎信息化系统总体框架</a:t>
              </a:r>
              <a:endParaRPr lang="zh-CN" altLang="en-US" sz="2400" dirty="0">
                <a:solidFill>
                  <a:srgbClr val="404040"/>
                </a:solidFill>
                <a:latin typeface="微软雅黑" pitchFamily="34" charset="-122"/>
                <a:ea typeface="微软雅黑" pitchFamily="34" charset="-122"/>
                <a:cs typeface="宋体" pitchFamily="2" charset="-122"/>
              </a:endParaRPr>
            </a:p>
          </p:txBody>
        </p:sp>
        <p:grpSp>
          <p:nvGrpSpPr>
            <p:cNvPr id="7" name="Group 7"/>
            <p:cNvGrpSpPr>
              <a:grpSpLocks noChangeAspect="1"/>
            </p:cNvGrpSpPr>
            <p:nvPr/>
          </p:nvGrpSpPr>
          <p:grpSpPr bwMode="auto">
            <a:xfrm>
              <a:off x="1763473" y="1698817"/>
              <a:ext cx="6047349" cy="581849"/>
              <a:chOff x="187" y="0"/>
              <a:chExt cx="7864" cy="1228"/>
            </a:xfrm>
          </p:grpSpPr>
          <p:pic>
            <p:nvPicPr>
              <p:cNvPr id="46" name="Picture 8" descr="未标题2_0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 y="112"/>
                <a:ext cx="7370" cy="100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47" name="Picture 9" descr="未标题2_07-0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7" y="0"/>
                <a:ext cx="1030" cy="122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48" name="Text Box 10"/>
              <p:cNvSpPr txBox="1">
                <a:spLocks noChangeAspect="1" noChangeArrowheads="1"/>
              </p:cNvSpPr>
              <p:nvPr/>
            </p:nvSpPr>
            <p:spPr bwMode="auto">
              <a:xfrm>
                <a:off x="1249" y="300"/>
                <a:ext cx="6577" cy="5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fontAlgn="base">
                  <a:spcBef>
                    <a:spcPct val="0"/>
                  </a:spcBef>
                  <a:spcAft>
                    <a:spcPct val="0"/>
                  </a:spcAft>
                </a:pPr>
                <a:r>
                  <a:rPr lang="zh-CN" altLang="en-US" sz="2400" dirty="0" smtClean="0">
                    <a:solidFill>
                      <a:srgbClr val="404040"/>
                    </a:solidFill>
                    <a:latin typeface="微软雅黑" pitchFamily="34" charset="-122"/>
                    <a:ea typeface="微软雅黑" pitchFamily="34" charset="-122"/>
                    <a:cs typeface="宋体" pitchFamily="2" charset="-122"/>
                  </a:rPr>
                  <a:t>升级前后对比</a:t>
                </a:r>
              </a:p>
            </p:txBody>
          </p:sp>
        </p:grpSp>
        <p:grpSp>
          <p:nvGrpSpPr>
            <p:cNvPr id="8" name="Group 11"/>
            <p:cNvGrpSpPr>
              <a:grpSpLocks noChangeAspect="1"/>
            </p:cNvGrpSpPr>
            <p:nvPr/>
          </p:nvGrpSpPr>
          <p:grpSpPr bwMode="auto">
            <a:xfrm>
              <a:off x="1763473" y="2410967"/>
              <a:ext cx="6047349" cy="581376"/>
              <a:chOff x="187" y="0"/>
              <a:chExt cx="7864" cy="1228"/>
            </a:xfrm>
          </p:grpSpPr>
          <p:pic>
            <p:nvPicPr>
              <p:cNvPr id="43" name="Picture 12" descr="未标题2_0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 y="112"/>
                <a:ext cx="7370" cy="100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44" name="Picture 13" descr="未标题2_07-0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7" y="0"/>
                <a:ext cx="1030" cy="122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45" name="Text Box 14"/>
              <p:cNvSpPr txBox="1">
                <a:spLocks noChangeAspect="1" noChangeArrowheads="1"/>
              </p:cNvSpPr>
              <p:nvPr/>
            </p:nvSpPr>
            <p:spPr bwMode="auto">
              <a:xfrm>
                <a:off x="1195" y="302"/>
                <a:ext cx="6577" cy="5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marL="122764">
                  <a:buClr>
                    <a:srgbClr val="E1B40C"/>
                  </a:buClr>
                  <a:defRPr/>
                </a:pPr>
                <a:r>
                  <a:rPr lang="zh-CN" altLang="en-US" sz="2400" dirty="0" smtClean="0">
                    <a:solidFill>
                      <a:srgbClr val="404040"/>
                    </a:solidFill>
                    <a:latin typeface="微软雅黑" pitchFamily="34" charset="-122"/>
                    <a:ea typeface="微软雅黑" pitchFamily="34" charset="-122"/>
                    <a:cs typeface="宋体" pitchFamily="2" charset="-122"/>
                  </a:rPr>
                  <a:t>系统升级实施步骤</a:t>
                </a:r>
                <a:endParaRPr lang="zh-CN" altLang="en-US" sz="2400" dirty="0">
                  <a:solidFill>
                    <a:srgbClr val="404040"/>
                  </a:solidFill>
                  <a:latin typeface="微软雅黑" pitchFamily="34" charset="-122"/>
                  <a:ea typeface="微软雅黑" pitchFamily="34" charset="-122"/>
                  <a:cs typeface="宋体" pitchFamily="2" charset="-122"/>
                </a:endParaRPr>
              </a:p>
            </p:txBody>
          </p:sp>
        </p:grpSp>
      </p:grpSp>
      <p:grpSp>
        <p:nvGrpSpPr>
          <p:cNvPr id="26" name="组合 25"/>
          <p:cNvGrpSpPr/>
          <p:nvPr/>
        </p:nvGrpSpPr>
        <p:grpSpPr>
          <a:xfrm>
            <a:off x="597146" y="512545"/>
            <a:ext cx="2994914" cy="570393"/>
            <a:chOff x="1370052" y="1035073"/>
            <a:chExt cx="2994914" cy="570393"/>
          </a:xfrm>
        </p:grpSpPr>
        <p:grpSp>
          <p:nvGrpSpPr>
            <p:cNvPr id="22" name="组合 21"/>
            <p:cNvGrpSpPr/>
            <p:nvPr/>
          </p:nvGrpSpPr>
          <p:grpSpPr>
            <a:xfrm>
              <a:off x="1370052" y="1035073"/>
              <a:ext cx="315400" cy="570393"/>
              <a:chOff x="1370052" y="1035073"/>
              <a:chExt cx="315400" cy="570393"/>
            </a:xfrm>
          </p:grpSpPr>
          <p:sp>
            <p:nvSpPr>
              <p:cNvPr id="23"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灯片编号占位符 26"/>
          <p:cNvSpPr>
            <a:spLocks noGrp="1"/>
          </p:cNvSpPr>
          <p:nvPr>
            <p:ph type="sldNum" sz="quarter" idx="12"/>
          </p:nvPr>
        </p:nvSpPr>
        <p:spPr/>
        <p:txBody>
          <a:bodyPr/>
          <a:lstStyle/>
          <a:p>
            <a:fld id="{49F4BA8F-7B64-4198-9505-0CB5D4D3B366}" type="slidenum">
              <a:rPr lang="zh-CN" altLang="en-US" smtClean="0"/>
              <a:pPr/>
              <a:t>2</a:t>
            </a:fld>
            <a:endParaRPr lang="zh-CN" altLang="en-US" dirty="0"/>
          </a:p>
        </p:txBody>
      </p:sp>
    </p:spTree>
    <p:extLst>
      <p:ext uri="{BB962C8B-B14F-4D97-AF65-F5344CB8AC3E}">
        <p14:creationId xmlns:p14="http://schemas.microsoft.com/office/powerpoint/2010/main" val="53968928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2"/>
          <a:stretch>
            <a:fillRect/>
          </a:stretch>
        </p:blipFill>
        <p:spPr>
          <a:xfrm>
            <a:off x="1105923" y="1074936"/>
            <a:ext cx="10798334" cy="3961218"/>
          </a:xfrm>
          <a:prstGeom prst="rect">
            <a:avLst/>
          </a:prstGeom>
        </p:spPr>
      </p:pic>
      <p:pic>
        <p:nvPicPr>
          <p:cNvPr id="7" name="图片 6"/>
          <p:cNvPicPr>
            <a:picLocks noChangeAspect="1"/>
          </p:cNvPicPr>
          <p:nvPr/>
        </p:nvPicPr>
        <p:blipFill>
          <a:blip r:embed="rId3"/>
          <a:stretch>
            <a:fillRect/>
          </a:stretch>
        </p:blipFill>
        <p:spPr>
          <a:xfrm>
            <a:off x="2009851" y="1487783"/>
            <a:ext cx="7911124" cy="4486627"/>
          </a:xfrm>
          <a:prstGeom prst="rect">
            <a:avLst/>
          </a:prstGeom>
        </p:spPr>
      </p:pic>
      <p:pic>
        <p:nvPicPr>
          <p:cNvPr id="8" name="图片 7"/>
          <p:cNvPicPr>
            <a:picLocks noChangeAspect="1"/>
          </p:cNvPicPr>
          <p:nvPr/>
        </p:nvPicPr>
        <p:blipFill>
          <a:blip r:embed="rId4"/>
          <a:stretch>
            <a:fillRect/>
          </a:stretch>
        </p:blipFill>
        <p:spPr>
          <a:xfrm>
            <a:off x="3233733" y="1918281"/>
            <a:ext cx="7921077" cy="4346597"/>
          </a:xfrm>
          <a:prstGeom prst="rect">
            <a:avLst/>
          </a:prstGeom>
        </p:spPr>
      </p:pic>
      <p:grpSp>
        <p:nvGrpSpPr>
          <p:cNvPr id="24" name="组合 11"/>
          <p:cNvGrpSpPr/>
          <p:nvPr/>
        </p:nvGrpSpPr>
        <p:grpSpPr>
          <a:xfrm>
            <a:off x="602802" y="492804"/>
            <a:ext cx="2994914" cy="570393"/>
            <a:chOff x="1370052" y="1035073"/>
            <a:chExt cx="2994914" cy="570393"/>
          </a:xfrm>
        </p:grpSpPr>
        <p:grpSp>
          <p:nvGrpSpPr>
            <p:cNvPr id="26" name="组合 21"/>
            <p:cNvGrpSpPr/>
            <p:nvPr/>
          </p:nvGrpSpPr>
          <p:grpSpPr>
            <a:xfrm>
              <a:off x="1370052" y="1035073"/>
              <a:ext cx="315400" cy="570393"/>
              <a:chOff x="1370052" y="1035073"/>
              <a:chExt cx="315400" cy="570393"/>
            </a:xfrm>
          </p:grpSpPr>
          <p:sp>
            <p:nvSpPr>
              <p:cNvPr id="28"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矩形 26"/>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TextBox 29"/>
          <p:cNvSpPr txBox="1"/>
          <p:nvPr/>
        </p:nvSpPr>
        <p:spPr>
          <a:xfrm>
            <a:off x="487290" y="2079523"/>
            <a:ext cx="553998" cy="3303148"/>
          </a:xfrm>
          <a:prstGeom prst="rect">
            <a:avLst/>
          </a:prstGeom>
          <a:noFill/>
        </p:spPr>
        <p:txBody>
          <a:bodyPr vert="eaVert" wrap="none" rtlCol="0">
            <a:spAutoFit/>
          </a:bodyPr>
          <a:lstStyle/>
          <a:p>
            <a:r>
              <a:rPr lang="zh-CN" altLang="en-US" sz="2400" dirty="0">
                <a:latin typeface="微软雅黑" panose="020B0503020204020204" pitchFamily="34" charset="-122"/>
                <a:ea typeface="微软雅黑" panose="020B0503020204020204" pitchFamily="34" charset="-122"/>
              </a:rPr>
              <a:t>商户退场管理</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退场登记</a:t>
            </a:r>
          </a:p>
        </p:txBody>
      </p:sp>
      <p:sp>
        <p:nvSpPr>
          <p:cNvPr id="31"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HDCRE</a:t>
            </a:r>
            <a:r>
              <a:rPr lang="zh-CN" altLang="en-US" sz="2400" b="1" dirty="0" smtClean="0">
                <a:latin typeface="微软雅黑" panose="020B0503020204020204" pitchFamily="34" charset="-122"/>
                <a:ea typeface="微软雅黑" panose="020B0503020204020204" pitchFamily="34" charset="-122"/>
              </a:rPr>
              <a:t>介绍</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招商管理</a:t>
            </a:r>
            <a:endParaRPr lang="zh-CN" altLang="en-US" sz="2400" b="1" dirty="0">
              <a:latin typeface="微软雅黑" panose="020B0503020204020204" pitchFamily="34" charset="-122"/>
              <a:ea typeface="微软雅黑" panose="020B0503020204020204" pitchFamily="34" charset="-122"/>
            </a:endParaRPr>
          </a:p>
        </p:txBody>
      </p:sp>
      <p:pic>
        <p:nvPicPr>
          <p:cNvPr id="12" name="Picture 5" descr="C:\Users\weiwei\Desktop\Arrow%20back.png">
            <a:hlinkClick r:id="rId5" action="ppaction://hlinksldjump"/>
          </p:cNvPr>
          <p:cNvPicPr>
            <a:picLocks noChangeAspect="1" noChangeArrowheads="1"/>
          </p:cNvPicPr>
          <p:nvPr/>
        </p:nvPicPr>
        <p:blipFill>
          <a:blip r:embed="rId6" cstate="print">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648627" y="6437884"/>
            <a:ext cx="386699" cy="334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9308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2"/>
          <a:stretch>
            <a:fillRect/>
          </a:stretch>
        </p:blipFill>
        <p:spPr>
          <a:xfrm>
            <a:off x="1220708" y="1185860"/>
            <a:ext cx="10684675" cy="3823651"/>
          </a:xfrm>
          <a:prstGeom prst="rect">
            <a:avLst/>
          </a:prstGeom>
        </p:spPr>
      </p:pic>
      <p:pic>
        <p:nvPicPr>
          <p:cNvPr id="29699" name="Picture 3"/>
          <p:cNvPicPr>
            <a:picLocks noChangeAspect="1" noChangeArrowheads="1"/>
          </p:cNvPicPr>
          <p:nvPr/>
        </p:nvPicPr>
        <p:blipFill>
          <a:blip r:embed="rId3"/>
          <a:srcRect/>
          <a:stretch>
            <a:fillRect/>
          </a:stretch>
        </p:blipFill>
        <p:spPr bwMode="auto">
          <a:xfrm>
            <a:off x="6769739" y="4222669"/>
            <a:ext cx="5135644" cy="1749505"/>
          </a:xfrm>
          <a:prstGeom prst="rect">
            <a:avLst/>
          </a:prstGeom>
          <a:noFill/>
          <a:ln w="9525">
            <a:noFill/>
            <a:miter lim="800000"/>
            <a:headEnd/>
            <a:tailEnd/>
          </a:ln>
          <a:effectLst/>
        </p:spPr>
      </p:pic>
      <p:grpSp>
        <p:nvGrpSpPr>
          <p:cNvPr id="23" name="组合 11"/>
          <p:cNvGrpSpPr/>
          <p:nvPr/>
        </p:nvGrpSpPr>
        <p:grpSpPr>
          <a:xfrm>
            <a:off x="689890" y="481918"/>
            <a:ext cx="2994914" cy="570393"/>
            <a:chOff x="1370052" y="1035073"/>
            <a:chExt cx="2994914" cy="570393"/>
          </a:xfrm>
        </p:grpSpPr>
        <p:grpSp>
          <p:nvGrpSpPr>
            <p:cNvPr id="25" name="组合 21"/>
            <p:cNvGrpSpPr/>
            <p:nvPr/>
          </p:nvGrpSpPr>
          <p:grpSpPr>
            <a:xfrm>
              <a:off x="1370052" y="1035073"/>
              <a:ext cx="315400" cy="570393"/>
              <a:chOff x="1370052" y="1035073"/>
              <a:chExt cx="315400" cy="570393"/>
            </a:xfrm>
          </p:grpSpPr>
          <p:sp>
            <p:nvSpPr>
              <p:cNvPr id="27"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矩形 25"/>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Box 7"/>
          <p:cNvSpPr txBox="1"/>
          <p:nvPr/>
        </p:nvSpPr>
        <p:spPr>
          <a:xfrm>
            <a:off x="666710" y="2318995"/>
            <a:ext cx="553998" cy="3086742"/>
          </a:xfrm>
          <a:prstGeom prst="rect">
            <a:avLst/>
          </a:prstGeom>
          <a:noFill/>
        </p:spPr>
        <p:txBody>
          <a:bodyPr vert="eaVert" wrap="none" rtlCol="0">
            <a:spAutoFit/>
          </a:bodyPr>
          <a:lstStyle>
            <a:defPPr>
              <a:defRPr lang="zh-CN"/>
            </a:defPPr>
            <a:lvl1pPr>
              <a:defRPr sz="2400">
                <a:latin typeface="微软雅黑" panose="020B0503020204020204" pitchFamily="34" charset="-122"/>
                <a:ea typeface="微软雅黑" panose="020B0503020204020204" pitchFamily="34" charset="-122"/>
              </a:defRPr>
            </a:lvl1pPr>
          </a:lstStyle>
          <a:p>
            <a:r>
              <a:rPr lang="zh-CN" altLang="en-US" dirty="0"/>
              <a:t>铺位管理</a:t>
            </a:r>
            <a:r>
              <a:rPr lang="en-US" altLang="zh-CN" dirty="0"/>
              <a:t>-</a:t>
            </a:r>
            <a:r>
              <a:rPr lang="zh-CN" altLang="en-US" dirty="0"/>
              <a:t>进度工作台</a:t>
            </a:r>
            <a:r>
              <a:rPr lang="en-US" altLang="zh-CN" dirty="0"/>
              <a:t> </a:t>
            </a:r>
            <a:endParaRPr lang="zh-CN" altLang="en-US" dirty="0"/>
          </a:p>
        </p:txBody>
      </p:sp>
      <p:sp>
        <p:nvSpPr>
          <p:cNvPr id="30" name="灯片编号占位符 29"/>
          <p:cNvSpPr>
            <a:spLocks noGrp="1"/>
          </p:cNvSpPr>
          <p:nvPr>
            <p:ph type="sldNum" sz="quarter" idx="12"/>
          </p:nvPr>
        </p:nvSpPr>
        <p:spPr>
          <a:xfrm>
            <a:off x="8784299" y="6405331"/>
            <a:ext cx="2844800" cy="336000"/>
          </a:xfrm>
        </p:spPr>
        <p:txBody>
          <a:bodyPr/>
          <a:lstStyle/>
          <a:p>
            <a:fld id="{49F4BA8F-7B64-4198-9505-0CB5D4D3B366}" type="slidenum">
              <a:rPr lang="zh-CN" altLang="en-US" smtClean="0"/>
              <a:pPr/>
              <a:t>21</a:t>
            </a:fld>
            <a:endParaRPr lang="zh-CN" altLang="en-US" dirty="0"/>
          </a:p>
        </p:txBody>
      </p:sp>
      <p:sp>
        <p:nvSpPr>
          <p:cNvPr id="29"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HDCRE</a:t>
            </a:r>
            <a:r>
              <a:rPr lang="zh-CN" altLang="en-US" sz="2400" b="1" dirty="0" smtClean="0">
                <a:latin typeface="微软雅黑" panose="020B0503020204020204" pitchFamily="34" charset="-122"/>
                <a:ea typeface="微软雅黑" panose="020B0503020204020204" pitchFamily="34" charset="-122"/>
              </a:rPr>
              <a:t>介绍</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招商管理</a:t>
            </a:r>
            <a:endParaRPr lang="zh-CN" altLang="en-US" sz="2400" b="1" dirty="0">
              <a:latin typeface="微软雅黑" panose="020B0503020204020204" pitchFamily="34" charset="-122"/>
              <a:ea typeface="微软雅黑" panose="020B0503020204020204" pitchFamily="34" charset="-122"/>
            </a:endParaRPr>
          </a:p>
        </p:txBody>
      </p:sp>
      <p:pic>
        <p:nvPicPr>
          <p:cNvPr id="12" name="Picture 5" descr="C:\Users\weiwei\Desktop\Arrow%20back.png">
            <a:hlinkClick r:id="rId4" action="ppaction://hlinksldjump"/>
          </p:cNvPr>
          <p:cNvPicPr>
            <a:picLocks noChangeAspect="1" noChangeArrowheads="1"/>
          </p:cNvPicPr>
          <p:nvPr/>
        </p:nvPicPr>
        <p:blipFill>
          <a:blip r:embed="rId5" cstate="print">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648627" y="6437884"/>
            <a:ext cx="386699" cy="334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4179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stretch>
            <a:fillRect/>
          </a:stretch>
        </p:blipFill>
        <p:spPr>
          <a:xfrm>
            <a:off x="1206190" y="1228724"/>
            <a:ext cx="10345167" cy="4843463"/>
          </a:xfrm>
          <a:prstGeom prst="rect">
            <a:avLst/>
          </a:prstGeom>
        </p:spPr>
      </p:pic>
      <p:grpSp>
        <p:nvGrpSpPr>
          <p:cNvPr id="22" name="组合 11"/>
          <p:cNvGrpSpPr/>
          <p:nvPr/>
        </p:nvGrpSpPr>
        <p:grpSpPr>
          <a:xfrm>
            <a:off x="689890" y="481918"/>
            <a:ext cx="2994914" cy="570393"/>
            <a:chOff x="1370052" y="1035073"/>
            <a:chExt cx="2994914" cy="570393"/>
          </a:xfrm>
        </p:grpSpPr>
        <p:grpSp>
          <p:nvGrpSpPr>
            <p:cNvPr id="24" name="组合 21"/>
            <p:cNvGrpSpPr/>
            <p:nvPr/>
          </p:nvGrpSpPr>
          <p:grpSpPr>
            <a:xfrm>
              <a:off x="1370052" y="1035073"/>
              <a:ext cx="315400" cy="570393"/>
              <a:chOff x="1370052" y="1035073"/>
              <a:chExt cx="315400" cy="570393"/>
            </a:xfrm>
          </p:grpSpPr>
          <p:sp>
            <p:nvSpPr>
              <p:cNvPr id="26"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TextBox 6"/>
          <p:cNvSpPr txBox="1"/>
          <p:nvPr/>
        </p:nvSpPr>
        <p:spPr>
          <a:xfrm>
            <a:off x="652192" y="1857375"/>
            <a:ext cx="553998" cy="2995372"/>
          </a:xfrm>
          <a:prstGeom prst="rect">
            <a:avLst/>
          </a:prstGeom>
          <a:noFill/>
        </p:spPr>
        <p:txBody>
          <a:bodyPr vert="eaVert" wrap="none" rtlCol="0">
            <a:spAutoFit/>
          </a:bodyPr>
          <a:lstStyle>
            <a:defPPr>
              <a:defRPr lang="zh-CN"/>
            </a:defPPr>
            <a:lvl1pPr>
              <a:defRPr sz="2400">
                <a:latin typeface="微软雅黑" panose="020B0503020204020204" pitchFamily="34" charset="-122"/>
                <a:ea typeface="微软雅黑" panose="020B0503020204020204" pitchFamily="34" charset="-122"/>
              </a:defRPr>
            </a:lvl1pPr>
          </a:lstStyle>
          <a:p>
            <a:r>
              <a:rPr lang="zh-CN" altLang="en-US" dirty="0"/>
              <a:t>铺位管理</a:t>
            </a:r>
            <a:r>
              <a:rPr lang="en-US" altLang="zh-CN" dirty="0"/>
              <a:t>-</a:t>
            </a:r>
            <a:r>
              <a:rPr lang="zh-CN" altLang="en-US" dirty="0"/>
              <a:t>铺位平面图</a:t>
            </a:r>
          </a:p>
        </p:txBody>
      </p:sp>
      <p:sp>
        <p:nvSpPr>
          <p:cNvPr id="29" name="灯片编号占位符 29"/>
          <p:cNvSpPr>
            <a:spLocks noGrp="1"/>
          </p:cNvSpPr>
          <p:nvPr>
            <p:ph type="sldNum" sz="quarter" idx="12"/>
          </p:nvPr>
        </p:nvSpPr>
        <p:spPr>
          <a:xfrm>
            <a:off x="8784299" y="6405331"/>
            <a:ext cx="2844800" cy="336000"/>
          </a:xfrm>
        </p:spPr>
        <p:txBody>
          <a:bodyPr/>
          <a:lstStyle/>
          <a:p>
            <a:fld id="{49F4BA8F-7B64-4198-9505-0CB5D4D3B366}" type="slidenum">
              <a:rPr lang="zh-CN" altLang="en-US" smtClean="0"/>
              <a:pPr/>
              <a:t>22</a:t>
            </a:fld>
            <a:endParaRPr lang="zh-CN" altLang="en-US" dirty="0"/>
          </a:p>
        </p:txBody>
      </p:sp>
      <p:sp>
        <p:nvSpPr>
          <p:cNvPr id="28"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HDCRE</a:t>
            </a:r>
            <a:r>
              <a:rPr lang="zh-CN" altLang="en-US" sz="2400" b="1" dirty="0" smtClean="0">
                <a:latin typeface="微软雅黑" panose="020B0503020204020204" pitchFamily="34" charset="-122"/>
                <a:ea typeface="微软雅黑" panose="020B0503020204020204" pitchFamily="34" charset="-122"/>
              </a:rPr>
              <a:t>介绍</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招商管理</a:t>
            </a:r>
            <a:endParaRPr lang="zh-CN" altLang="en-US" sz="2400" b="1" dirty="0">
              <a:latin typeface="微软雅黑" panose="020B0503020204020204" pitchFamily="34" charset="-122"/>
              <a:ea typeface="微软雅黑" panose="020B0503020204020204" pitchFamily="34" charset="-122"/>
            </a:endParaRPr>
          </a:p>
        </p:txBody>
      </p:sp>
      <p:pic>
        <p:nvPicPr>
          <p:cNvPr id="11" name="Picture 5" descr="C:\Users\weiwei\Desktop\Arrow%20back.png">
            <a:hlinkClick r:id="rId3" action="ppaction://hlinksldjump"/>
          </p:cNvPr>
          <p:cNvPicPr>
            <a:picLocks noChangeAspect="1" noChangeArrowheads="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648627" y="6437884"/>
            <a:ext cx="386699" cy="334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5023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0351802" y="1138292"/>
            <a:ext cx="1569660" cy="369332"/>
          </a:xfrm>
          <a:prstGeom prst="rect">
            <a:avLst/>
          </a:prstGeom>
          <a:noFill/>
        </p:spPr>
        <p:txBody>
          <a:bodyPr wrap="none" rtlCol="0">
            <a:spAutoFit/>
          </a:bodyPr>
          <a:lstStyle/>
          <a:p>
            <a:r>
              <a:rPr lang="zh-CN" altLang="en-US" dirty="0" smtClean="0">
                <a:latin typeface="微软雅黑" panose="020B0503020204020204" pitchFamily="34" charset="-122"/>
                <a:ea typeface="微软雅黑" panose="020B0503020204020204" pitchFamily="34" charset="-122"/>
              </a:rPr>
              <a:t>招商业务监控</a:t>
            </a:r>
            <a:endParaRPr lang="zh-CN" altLang="en-US" dirty="0">
              <a:latin typeface="微软雅黑" panose="020B0503020204020204" pitchFamily="34" charset="-122"/>
              <a:ea typeface="微软雅黑" panose="020B0503020204020204" pitchFamily="34" charset="-122"/>
            </a:endParaRPr>
          </a:p>
        </p:txBody>
      </p:sp>
      <p:pic>
        <p:nvPicPr>
          <p:cNvPr id="33794" name="Picture 2"/>
          <p:cNvPicPr>
            <a:picLocks noChangeAspect="1" noChangeArrowheads="1"/>
          </p:cNvPicPr>
          <p:nvPr/>
        </p:nvPicPr>
        <p:blipFill>
          <a:blip r:embed="rId2"/>
          <a:srcRect/>
          <a:stretch>
            <a:fillRect/>
          </a:stretch>
        </p:blipFill>
        <p:spPr bwMode="auto">
          <a:xfrm>
            <a:off x="810900" y="1124499"/>
            <a:ext cx="9505135" cy="4202740"/>
          </a:xfrm>
          <a:prstGeom prst="rect">
            <a:avLst/>
          </a:prstGeom>
          <a:noFill/>
          <a:ln w="9525">
            <a:noFill/>
            <a:miter lim="800000"/>
            <a:headEnd/>
            <a:tailEnd/>
          </a:ln>
          <a:effectLst/>
        </p:spPr>
      </p:pic>
      <p:pic>
        <p:nvPicPr>
          <p:cNvPr id="33795" name="Picture 3"/>
          <p:cNvPicPr>
            <a:picLocks noChangeAspect="1" noChangeArrowheads="1"/>
          </p:cNvPicPr>
          <p:nvPr/>
        </p:nvPicPr>
        <p:blipFill>
          <a:blip r:embed="rId3"/>
          <a:srcRect/>
          <a:stretch>
            <a:fillRect/>
          </a:stretch>
        </p:blipFill>
        <p:spPr bwMode="auto">
          <a:xfrm>
            <a:off x="1676871" y="1617967"/>
            <a:ext cx="9151937" cy="4010025"/>
          </a:xfrm>
          <a:prstGeom prst="rect">
            <a:avLst/>
          </a:prstGeom>
          <a:noFill/>
          <a:ln w="9525">
            <a:noFill/>
            <a:miter lim="800000"/>
            <a:headEnd/>
            <a:tailEnd/>
          </a:ln>
          <a:effectLst/>
        </p:spPr>
      </p:pic>
      <p:pic>
        <p:nvPicPr>
          <p:cNvPr id="33796" name="Picture 4"/>
          <p:cNvPicPr>
            <a:picLocks noChangeAspect="1" noChangeArrowheads="1"/>
          </p:cNvPicPr>
          <p:nvPr/>
        </p:nvPicPr>
        <p:blipFill>
          <a:blip r:embed="rId4"/>
          <a:srcRect/>
          <a:stretch>
            <a:fillRect/>
          </a:stretch>
        </p:blipFill>
        <p:spPr bwMode="auto">
          <a:xfrm>
            <a:off x="2314949" y="2306184"/>
            <a:ext cx="9142413" cy="4086225"/>
          </a:xfrm>
          <a:prstGeom prst="rect">
            <a:avLst/>
          </a:prstGeom>
          <a:noFill/>
          <a:ln w="9525">
            <a:noFill/>
            <a:miter lim="800000"/>
            <a:headEnd/>
            <a:tailEnd/>
          </a:ln>
          <a:effectLst/>
        </p:spPr>
      </p:pic>
      <p:grpSp>
        <p:nvGrpSpPr>
          <p:cNvPr id="30" name="组合 11"/>
          <p:cNvGrpSpPr/>
          <p:nvPr/>
        </p:nvGrpSpPr>
        <p:grpSpPr>
          <a:xfrm>
            <a:off x="602802" y="492804"/>
            <a:ext cx="2994914" cy="570393"/>
            <a:chOff x="1370052" y="1035073"/>
            <a:chExt cx="2994914" cy="570393"/>
          </a:xfrm>
        </p:grpSpPr>
        <p:grpSp>
          <p:nvGrpSpPr>
            <p:cNvPr id="32" name="组合 21"/>
            <p:cNvGrpSpPr/>
            <p:nvPr/>
          </p:nvGrpSpPr>
          <p:grpSpPr>
            <a:xfrm>
              <a:off x="1370052" y="1035073"/>
              <a:ext cx="315400" cy="570393"/>
              <a:chOff x="1370052" y="1035073"/>
              <a:chExt cx="315400" cy="570393"/>
            </a:xfrm>
          </p:grpSpPr>
          <p:sp>
            <p:nvSpPr>
              <p:cNvPr id="34"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3" name="矩形 32"/>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灯片编号占位符 29"/>
          <p:cNvSpPr>
            <a:spLocks noGrp="1"/>
          </p:cNvSpPr>
          <p:nvPr>
            <p:ph type="sldNum" sz="quarter" idx="12"/>
          </p:nvPr>
        </p:nvSpPr>
        <p:spPr>
          <a:xfrm>
            <a:off x="8784299" y="6405331"/>
            <a:ext cx="2844800" cy="336000"/>
          </a:xfrm>
        </p:spPr>
        <p:txBody>
          <a:bodyPr/>
          <a:lstStyle/>
          <a:p>
            <a:fld id="{49F4BA8F-7B64-4198-9505-0CB5D4D3B366}" type="slidenum">
              <a:rPr lang="zh-CN" altLang="en-US" smtClean="0"/>
              <a:pPr/>
              <a:t>23</a:t>
            </a:fld>
            <a:endParaRPr lang="zh-CN" altLang="en-US" dirty="0"/>
          </a:p>
        </p:txBody>
      </p:sp>
      <p:sp>
        <p:nvSpPr>
          <p:cNvPr id="22"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HDCRE</a:t>
            </a:r>
            <a:r>
              <a:rPr lang="zh-CN" altLang="en-US" sz="2400" b="1" dirty="0" smtClean="0">
                <a:latin typeface="微软雅黑" panose="020B0503020204020204" pitchFamily="34" charset="-122"/>
                <a:ea typeface="微软雅黑" panose="020B0503020204020204" pitchFamily="34" charset="-122"/>
              </a:rPr>
              <a:t>介绍</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招商管理</a:t>
            </a:r>
            <a:endParaRPr lang="zh-CN" altLang="en-US" sz="2400" b="1" dirty="0">
              <a:latin typeface="微软雅黑" panose="020B0503020204020204" pitchFamily="34" charset="-122"/>
              <a:ea typeface="微软雅黑" panose="020B0503020204020204" pitchFamily="34" charset="-122"/>
            </a:endParaRPr>
          </a:p>
        </p:txBody>
      </p:sp>
      <p:pic>
        <p:nvPicPr>
          <p:cNvPr id="13" name="Picture 5" descr="C:\Users\weiwei\Desktop\Arrow%20back.png">
            <a:hlinkClick r:id="rId5" action="ppaction://hlinksldjump"/>
          </p:cNvPr>
          <p:cNvPicPr>
            <a:picLocks noChangeAspect="1" noChangeArrowheads="1"/>
          </p:cNvPicPr>
          <p:nvPr/>
        </p:nvPicPr>
        <p:blipFill>
          <a:blip r:embed="rId6" cstate="print">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648627" y="6437884"/>
            <a:ext cx="386699" cy="334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4776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3794"/>
                                        </p:tgtEl>
                                        <p:attrNameLst>
                                          <p:attrName>style.visibility</p:attrName>
                                        </p:attrNameLst>
                                      </p:cBhvr>
                                      <p:to>
                                        <p:strVal val="visible"/>
                                      </p:to>
                                    </p:set>
                                    <p:animEffect transition="in" filter="blinds(horizontal)">
                                      <p:cBhvr>
                                        <p:cTn id="7" dur="500"/>
                                        <p:tgtEl>
                                          <p:spTgt spid="3379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3795"/>
                                        </p:tgtEl>
                                        <p:attrNameLst>
                                          <p:attrName>style.visibility</p:attrName>
                                        </p:attrNameLst>
                                      </p:cBhvr>
                                      <p:to>
                                        <p:strVal val="visible"/>
                                      </p:to>
                                    </p:set>
                                    <p:anim calcmode="lin" valueType="num">
                                      <p:cBhvr additive="base">
                                        <p:cTn id="12" dur="500" fill="hold"/>
                                        <p:tgtEl>
                                          <p:spTgt spid="33795"/>
                                        </p:tgtEl>
                                        <p:attrNameLst>
                                          <p:attrName>ppt_x</p:attrName>
                                        </p:attrNameLst>
                                      </p:cBhvr>
                                      <p:tavLst>
                                        <p:tav tm="0">
                                          <p:val>
                                            <p:strVal val="#ppt_x"/>
                                          </p:val>
                                        </p:tav>
                                        <p:tav tm="100000">
                                          <p:val>
                                            <p:strVal val="#ppt_x"/>
                                          </p:val>
                                        </p:tav>
                                      </p:tavLst>
                                    </p:anim>
                                    <p:anim calcmode="lin" valueType="num">
                                      <p:cBhvr additive="base">
                                        <p:cTn id="13" dur="500" fill="hold"/>
                                        <p:tgtEl>
                                          <p:spTgt spid="33795"/>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2" presetClass="entr" presetSubtype="4" fill="hold" nodeType="clickEffect">
                                  <p:stCondLst>
                                    <p:cond delay="0"/>
                                  </p:stCondLst>
                                  <p:childTnLst>
                                    <p:set>
                                      <p:cBhvr>
                                        <p:cTn id="17" dur="1" fill="hold">
                                          <p:stCondLst>
                                            <p:cond delay="0"/>
                                          </p:stCondLst>
                                        </p:cTn>
                                        <p:tgtEl>
                                          <p:spTgt spid="33796"/>
                                        </p:tgtEl>
                                        <p:attrNameLst>
                                          <p:attrName>style.visibility</p:attrName>
                                        </p:attrNameLst>
                                      </p:cBhvr>
                                      <p:to>
                                        <p:strVal val="visible"/>
                                      </p:to>
                                    </p:set>
                                    <p:animEffect transition="in" filter="slide(fromBottom)">
                                      <p:cBhvr>
                                        <p:cTn id="18" dur="500"/>
                                        <p:tgtEl>
                                          <p:spTgt spid="337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extBox 62"/>
          <p:cNvSpPr txBox="1"/>
          <p:nvPr/>
        </p:nvSpPr>
        <p:spPr>
          <a:xfrm>
            <a:off x="9144002" y="1194591"/>
            <a:ext cx="2733676" cy="3398362"/>
          </a:xfrm>
          <a:prstGeom prst="rect">
            <a:avLst/>
          </a:prstGeom>
          <a:noFill/>
          <a:ln w="57150">
            <a:noFill/>
          </a:ln>
          <a:scene3d>
            <a:camera prst="orthographicFront"/>
            <a:lightRig rig="threePt" dir="t"/>
          </a:scene3d>
          <a:sp3d>
            <a:bevelT/>
          </a:sp3d>
        </p:spPr>
        <p:txBody>
          <a:bodyPr wrap="square" lIns="121917" tIns="60958" rIns="121917" bIns="60958" rtlCol="0">
            <a:spAutoFit/>
          </a:bodyPr>
          <a:lstStyle>
            <a:defPPr>
              <a:defRPr lang="zh-CN"/>
            </a:defPPr>
            <a:lvl1pPr>
              <a:lnSpc>
                <a:spcPct val="150000"/>
              </a:lnSpc>
              <a:defRPr sz="2100" b="1">
                <a:latin typeface="微软雅黑" pitchFamily="34" charset="-122"/>
                <a:ea typeface="微软雅黑" pitchFamily="34" charset="-122"/>
              </a:defRPr>
            </a:lvl1pPr>
            <a:lvl2pPr marL="457189" lvl="1" indent="-457189">
              <a:lnSpc>
                <a:spcPct val="150000"/>
              </a:lnSpc>
              <a:spcAft>
                <a:spcPts val="800"/>
              </a:spcAft>
              <a:buFont typeface="+mj-ea"/>
              <a:buAutoNum type="circleNumDbPlain"/>
              <a:tabLst>
                <a:tab pos="355591" algn="l"/>
              </a:tabLst>
              <a:defRPr sz="1600">
                <a:latin typeface="微软雅黑" pitchFamily="34" charset="-122"/>
                <a:ea typeface="微软雅黑" pitchFamily="34" charset="-122"/>
              </a:defRPr>
            </a:lvl2pPr>
          </a:lstStyle>
          <a:p>
            <a:r>
              <a:rPr lang="zh-CN" altLang="en-US" dirty="0" smtClean="0"/>
              <a:t>管理预警</a:t>
            </a:r>
            <a:endParaRPr lang="zh-CN" altLang="zh-CN" dirty="0"/>
          </a:p>
          <a:p>
            <a:pPr lvl="1"/>
            <a:r>
              <a:rPr lang="zh-CN" altLang="en-US" dirty="0" smtClean="0"/>
              <a:t>支持合同到期预警</a:t>
            </a:r>
            <a:endParaRPr lang="en-US" altLang="zh-CN" dirty="0" smtClean="0"/>
          </a:p>
          <a:p>
            <a:pPr lvl="1"/>
            <a:r>
              <a:rPr lang="zh-CN" altLang="en-US" dirty="0" smtClean="0"/>
              <a:t>以首页消息弹出或邮件、短信、</a:t>
            </a:r>
            <a:r>
              <a:rPr lang="en-US" altLang="zh-CN" dirty="0" smtClean="0"/>
              <a:t>BI</a:t>
            </a:r>
            <a:r>
              <a:rPr lang="zh-CN" altLang="en-US" dirty="0" smtClean="0"/>
              <a:t>报表方式推送信息</a:t>
            </a:r>
            <a:endParaRPr lang="en-US" altLang="zh-CN" dirty="0" smtClean="0"/>
          </a:p>
          <a:p>
            <a:pPr lvl="1"/>
            <a:r>
              <a:rPr lang="zh-CN" altLang="en-US" dirty="0" smtClean="0"/>
              <a:t>预警包含销售预警、客流预警、收缴率预警、租售比预警等多方面</a:t>
            </a:r>
            <a:endParaRPr lang="en-US" altLang="zh-CN" dirty="0"/>
          </a:p>
        </p:txBody>
      </p:sp>
      <p:grpSp>
        <p:nvGrpSpPr>
          <p:cNvPr id="17" name="组合 11"/>
          <p:cNvGrpSpPr/>
          <p:nvPr/>
        </p:nvGrpSpPr>
        <p:grpSpPr>
          <a:xfrm>
            <a:off x="711662" y="481918"/>
            <a:ext cx="2994914" cy="570393"/>
            <a:chOff x="1370052" y="1035073"/>
            <a:chExt cx="2994914" cy="570393"/>
          </a:xfrm>
        </p:grpSpPr>
        <p:grpSp>
          <p:nvGrpSpPr>
            <p:cNvPr id="19" name="组合 21"/>
            <p:cNvGrpSpPr/>
            <p:nvPr/>
          </p:nvGrpSpPr>
          <p:grpSpPr>
            <a:xfrm>
              <a:off x="1370052" y="1035073"/>
              <a:ext cx="315400" cy="570393"/>
              <a:chOff x="1370052" y="1035073"/>
              <a:chExt cx="315400" cy="570393"/>
            </a:xfrm>
          </p:grpSpPr>
          <p:sp>
            <p:nvSpPr>
              <p:cNvPr id="21"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矩形 19"/>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灯片编号占位符 22"/>
          <p:cNvSpPr>
            <a:spLocks noGrp="1"/>
          </p:cNvSpPr>
          <p:nvPr>
            <p:ph type="sldNum" sz="quarter" idx="12"/>
          </p:nvPr>
        </p:nvSpPr>
        <p:spPr/>
        <p:txBody>
          <a:bodyPr/>
          <a:lstStyle/>
          <a:p>
            <a:fld id="{49F4BA8F-7B64-4198-9505-0CB5D4D3B366}" type="slidenum">
              <a:rPr lang="zh-CN" altLang="en-US" smtClean="0"/>
              <a:pPr/>
              <a:t>24</a:t>
            </a:fld>
            <a:endParaRPr lang="zh-CN" altLang="en-US" dirty="0"/>
          </a:p>
        </p:txBody>
      </p:sp>
      <p:sp>
        <p:nvSpPr>
          <p:cNvPr id="24"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HDCRE</a:t>
            </a:r>
            <a:r>
              <a:rPr lang="zh-CN" altLang="en-US" sz="2400" b="1" dirty="0" smtClean="0">
                <a:latin typeface="微软雅黑" panose="020B0503020204020204" pitchFamily="34" charset="-122"/>
                <a:ea typeface="微软雅黑" panose="020B0503020204020204" pitchFamily="34" charset="-122"/>
              </a:rPr>
              <a:t>介绍</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管理预警</a:t>
            </a:r>
            <a:endParaRPr lang="zh-CN" altLang="en-US" sz="2400" b="1" dirty="0">
              <a:latin typeface="微软雅黑" panose="020B0503020204020204" pitchFamily="34" charset="-122"/>
              <a:ea typeface="微软雅黑" panose="020B0503020204020204" pitchFamily="34" charset="-122"/>
            </a:endParaRPr>
          </a:p>
        </p:txBody>
      </p:sp>
      <p:pic>
        <p:nvPicPr>
          <p:cNvPr id="11" name="Picture 5" descr="C:\Users\weiwei\Desktop\Arrow%20back.png">
            <a:hlinkClick r:id="rId3" action="ppaction://hlinksldjump"/>
          </p:cNvPr>
          <p:cNvPicPr>
            <a:picLocks noChangeAspect="1" noChangeArrowheads="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716504" y="6285928"/>
            <a:ext cx="386699" cy="334568"/>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C:\Users\weiwei\Desktop\QQ图片20170401102322.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5188" y="1300639"/>
            <a:ext cx="8697364" cy="3475604"/>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C:\Users\weiwei\Desktop\QQ图片20170401102335.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75425" y="3962449"/>
            <a:ext cx="4200525" cy="240030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C:\Users\weiwei\Desktop\QQ图片20170401105710.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631685" y="1807121"/>
            <a:ext cx="2340867" cy="455562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9033512" y="5162599"/>
            <a:ext cx="3185487" cy="369332"/>
          </a:xfrm>
          <a:prstGeom prst="rect">
            <a:avLst/>
          </a:prstGeom>
          <a:noFill/>
        </p:spPr>
        <p:txBody>
          <a:bodyPr wrap="none" rtlCol="0">
            <a:spAutoFit/>
          </a:bodyPr>
          <a:lstStyle/>
          <a:p>
            <a:r>
              <a:rPr lang="zh-CN" altLang="en-US" dirty="0" smtClean="0">
                <a:solidFill>
                  <a:srgbClr val="FF0000"/>
                </a:solidFill>
                <a:latin typeface="微软雅黑" panose="020B0503020204020204" pitchFamily="34" charset="-122"/>
                <a:ea typeface="微软雅黑" panose="020B0503020204020204" pitchFamily="34" charset="-122"/>
              </a:rPr>
              <a:t>变事后管理为事前、事中管理</a:t>
            </a:r>
            <a:endParaRPr lang="zh-CN" altLang="en-US"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7153174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extBox 62"/>
          <p:cNvSpPr txBox="1"/>
          <p:nvPr/>
        </p:nvSpPr>
        <p:spPr>
          <a:xfrm>
            <a:off x="8232419" y="1795255"/>
            <a:ext cx="3168353" cy="3757435"/>
          </a:xfrm>
          <a:prstGeom prst="rect">
            <a:avLst/>
          </a:prstGeom>
          <a:noFill/>
          <a:ln w="57150">
            <a:noFill/>
          </a:ln>
          <a:scene3d>
            <a:camera prst="orthographicFront"/>
            <a:lightRig rig="threePt" dir="t"/>
          </a:scene3d>
          <a:sp3d>
            <a:bevelT/>
          </a:sp3d>
        </p:spPr>
        <p:txBody>
          <a:bodyPr wrap="square" lIns="121917" tIns="60958" rIns="121917" bIns="60958" rtlCol="0">
            <a:spAutoFit/>
          </a:bodyPr>
          <a:lstStyle>
            <a:defPPr>
              <a:defRPr lang="zh-CN"/>
            </a:defPPr>
            <a:lvl1pPr>
              <a:lnSpc>
                <a:spcPct val="150000"/>
              </a:lnSpc>
              <a:defRPr sz="2100" b="1">
                <a:latin typeface="微软雅黑" pitchFamily="34" charset="-122"/>
                <a:ea typeface="微软雅黑" pitchFamily="34" charset="-122"/>
              </a:defRPr>
            </a:lvl1pPr>
            <a:lvl2pPr marL="457189" lvl="1" indent="-457189">
              <a:lnSpc>
                <a:spcPct val="150000"/>
              </a:lnSpc>
              <a:spcAft>
                <a:spcPts val="800"/>
              </a:spcAft>
              <a:buFont typeface="+mj-ea"/>
              <a:buAutoNum type="circleNumDbPlain"/>
              <a:tabLst>
                <a:tab pos="355591" algn="l"/>
              </a:tabLst>
              <a:defRPr sz="1600">
                <a:latin typeface="微软雅黑" pitchFamily="34" charset="-122"/>
                <a:ea typeface="微软雅黑" pitchFamily="34" charset="-122"/>
              </a:defRPr>
            </a:lvl2pPr>
          </a:lstStyle>
          <a:p>
            <a:r>
              <a:rPr lang="zh-CN" altLang="en-US" dirty="0"/>
              <a:t>可视化铺位管理</a:t>
            </a:r>
            <a:endParaRPr lang="en-US" altLang="zh-CN" dirty="0"/>
          </a:p>
          <a:p>
            <a:endParaRPr lang="zh-CN" altLang="zh-CN" dirty="0"/>
          </a:p>
          <a:p>
            <a:pPr lvl="1"/>
            <a:r>
              <a:rPr lang="zh-CN" altLang="en-US" dirty="0"/>
              <a:t>平面图中，分颜色直观地展示每个楼层按业态、出租状态、合作类型信息</a:t>
            </a:r>
            <a:endParaRPr lang="en-US" altLang="zh-CN" dirty="0"/>
          </a:p>
          <a:p>
            <a:pPr lvl="1"/>
            <a:r>
              <a:rPr lang="zh-CN" altLang="en-US" dirty="0"/>
              <a:t>点击单个铺位，可以看到该铺位基本信息、出租信息，及销售、租金同比环比等信息</a:t>
            </a:r>
            <a:endParaRPr lang="en-US" altLang="zh-CN" dirty="0"/>
          </a:p>
        </p:txBody>
      </p:sp>
      <p:pic>
        <p:nvPicPr>
          <p:cNvPr id="1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9760" y="1526939"/>
            <a:ext cx="6759431" cy="4294068"/>
          </a:xfrm>
          <a:prstGeom prst="rect">
            <a:avLst/>
          </a:prstGeom>
          <a:noFill/>
          <a:ln w="317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7" name="组合 11"/>
          <p:cNvGrpSpPr/>
          <p:nvPr/>
        </p:nvGrpSpPr>
        <p:grpSpPr>
          <a:xfrm>
            <a:off x="711662" y="481918"/>
            <a:ext cx="2994914" cy="570393"/>
            <a:chOff x="1370052" y="1035073"/>
            <a:chExt cx="2994914" cy="570393"/>
          </a:xfrm>
        </p:grpSpPr>
        <p:grpSp>
          <p:nvGrpSpPr>
            <p:cNvPr id="19" name="组合 21"/>
            <p:cNvGrpSpPr/>
            <p:nvPr/>
          </p:nvGrpSpPr>
          <p:grpSpPr>
            <a:xfrm>
              <a:off x="1370052" y="1035073"/>
              <a:ext cx="315400" cy="570393"/>
              <a:chOff x="1370052" y="1035073"/>
              <a:chExt cx="315400" cy="570393"/>
            </a:xfrm>
          </p:grpSpPr>
          <p:sp>
            <p:nvSpPr>
              <p:cNvPr id="21"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矩形 19"/>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灯片编号占位符 22"/>
          <p:cNvSpPr>
            <a:spLocks noGrp="1"/>
          </p:cNvSpPr>
          <p:nvPr>
            <p:ph type="sldNum" sz="quarter" idx="12"/>
          </p:nvPr>
        </p:nvSpPr>
        <p:spPr/>
        <p:txBody>
          <a:bodyPr/>
          <a:lstStyle/>
          <a:p>
            <a:fld id="{49F4BA8F-7B64-4198-9505-0CB5D4D3B366}" type="slidenum">
              <a:rPr lang="zh-CN" altLang="en-US" smtClean="0"/>
              <a:pPr/>
              <a:t>25</a:t>
            </a:fld>
            <a:endParaRPr lang="zh-CN" altLang="en-US" dirty="0"/>
          </a:p>
        </p:txBody>
      </p:sp>
      <p:sp>
        <p:nvSpPr>
          <p:cNvPr id="24"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HDCRE</a:t>
            </a:r>
            <a:r>
              <a:rPr lang="zh-CN" altLang="en-US" sz="2400" b="1" dirty="0" smtClean="0">
                <a:latin typeface="微软雅黑" panose="020B0503020204020204" pitchFamily="34" charset="-122"/>
                <a:ea typeface="微软雅黑" panose="020B0503020204020204" pitchFamily="34" charset="-122"/>
              </a:rPr>
              <a:t>介绍</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可视化管理</a:t>
            </a:r>
            <a:endParaRPr lang="zh-CN" altLang="en-US" sz="2400" b="1" dirty="0">
              <a:latin typeface="微软雅黑" panose="020B0503020204020204" pitchFamily="34" charset="-122"/>
              <a:ea typeface="微软雅黑" panose="020B0503020204020204" pitchFamily="34" charset="-122"/>
            </a:endParaRPr>
          </a:p>
        </p:txBody>
      </p:sp>
      <p:pic>
        <p:nvPicPr>
          <p:cNvPr id="11" name="Picture 5" descr="C:\Users\weiwei\Desktop\Arrow%20back.png">
            <a:hlinkClick r:id="rId4" action="ppaction://hlinksldjump"/>
          </p:cNvPr>
          <p:cNvPicPr>
            <a:picLocks noChangeAspect="1" noChangeArrowheads="1"/>
          </p:cNvPicPr>
          <p:nvPr/>
        </p:nvPicPr>
        <p:blipFill>
          <a:blip r:embed="rId5" cstate="print">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716504" y="6285928"/>
            <a:ext cx="386699" cy="334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719350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1"/>
          <p:cNvGrpSpPr/>
          <p:nvPr/>
        </p:nvGrpSpPr>
        <p:grpSpPr>
          <a:xfrm>
            <a:off x="711662" y="481918"/>
            <a:ext cx="2994914" cy="570393"/>
            <a:chOff x="1370052" y="1035073"/>
            <a:chExt cx="2994914" cy="570393"/>
          </a:xfrm>
        </p:grpSpPr>
        <p:grpSp>
          <p:nvGrpSpPr>
            <p:cNvPr id="19" name="组合 21"/>
            <p:cNvGrpSpPr/>
            <p:nvPr/>
          </p:nvGrpSpPr>
          <p:grpSpPr>
            <a:xfrm>
              <a:off x="1370052" y="1035073"/>
              <a:ext cx="315400" cy="570393"/>
              <a:chOff x="1370052" y="1035073"/>
              <a:chExt cx="315400" cy="570393"/>
            </a:xfrm>
          </p:grpSpPr>
          <p:sp>
            <p:nvSpPr>
              <p:cNvPr id="21"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矩形 19"/>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灯片编号占位符 22"/>
          <p:cNvSpPr>
            <a:spLocks noGrp="1"/>
          </p:cNvSpPr>
          <p:nvPr>
            <p:ph type="sldNum" sz="quarter" idx="12"/>
          </p:nvPr>
        </p:nvSpPr>
        <p:spPr/>
        <p:txBody>
          <a:bodyPr/>
          <a:lstStyle/>
          <a:p>
            <a:fld id="{49F4BA8F-7B64-4198-9505-0CB5D4D3B366}" type="slidenum">
              <a:rPr lang="zh-CN" altLang="en-US" smtClean="0"/>
              <a:pPr/>
              <a:t>26</a:t>
            </a:fld>
            <a:endParaRPr lang="zh-CN" altLang="en-US" dirty="0"/>
          </a:p>
        </p:txBody>
      </p:sp>
      <p:sp>
        <p:nvSpPr>
          <p:cNvPr id="24"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POS</a:t>
            </a:r>
            <a:r>
              <a:rPr lang="zh-CN" altLang="en-US" sz="2400" b="1" dirty="0" smtClean="0">
                <a:latin typeface="微软雅黑" panose="020B0503020204020204" pitchFamily="34" charset="-122"/>
                <a:ea typeface="微软雅黑" panose="020B0503020204020204" pitchFamily="34" charset="-122"/>
              </a:rPr>
              <a:t>管理</a:t>
            </a:r>
            <a:endParaRPr lang="zh-CN" altLang="en-US" sz="2400" b="1" dirty="0">
              <a:latin typeface="微软雅黑" panose="020B0503020204020204" pitchFamily="34" charset="-122"/>
              <a:ea typeface="微软雅黑" panose="020B0503020204020204" pitchFamily="34" charset="-122"/>
            </a:endParaRPr>
          </a:p>
        </p:txBody>
      </p:sp>
      <p:pic>
        <p:nvPicPr>
          <p:cNvPr id="9" name="Picture 2" descr="E:\HDMALL\[售前项目]\华东\南京景枫中心\mpos界面\横屏\版本1\ipad界面.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07061" y="2339067"/>
            <a:ext cx="5436589" cy="3890232"/>
          </a:xfrm>
          <a:prstGeom prst="rect">
            <a:avLst/>
          </a:prstGeom>
          <a:noFill/>
          <a:ln w="3175">
            <a:solidFill>
              <a:schemeClr val="tx1"/>
            </a:solidFill>
          </a:ln>
          <a:extLst>
            <a:ext uri="{909E8E84-426E-40DD-AFC4-6F175D3DCCD1}">
              <a14:hiddenFill xmlns:a14="http://schemas.microsoft.com/office/drawing/2010/main">
                <a:solidFill>
                  <a:srgbClr val="FFFFFF"/>
                </a:solidFill>
              </a14:hiddenFill>
            </a:ext>
          </a:extLst>
        </p:spPr>
      </p:pic>
      <p:pic>
        <p:nvPicPr>
          <p:cNvPr id="10" name="图片 1"/>
          <p:cNvPicPr>
            <a:picLocks noChangeAspect="1"/>
          </p:cNvPicPr>
          <p:nvPr/>
        </p:nvPicPr>
        <p:blipFill rotWithShape="1">
          <a:blip r:embed="rId4" cstate="print">
            <a:extLst>
              <a:ext uri="{28A0092B-C50C-407E-A947-70E740481C1C}">
                <a14:useLocalDpi xmlns:a14="http://schemas.microsoft.com/office/drawing/2010/main" val="0"/>
              </a:ext>
            </a:extLst>
          </a:blip>
          <a:srcRect l="6545" t="4212" r="11110" b="6301"/>
          <a:stretch/>
        </p:blipFill>
        <p:spPr bwMode="auto">
          <a:xfrm>
            <a:off x="4380241" y="1231642"/>
            <a:ext cx="1477634" cy="1072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0"/>
          <p:cNvSpPr txBox="1"/>
          <p:nvPr/>
        </p:nvSpPr>
        <p:spPr>
          <a:xfrm>
            <a:off x="6657975" y="1082314"/>
            <a:ext cx="5016803" cy="5491243"/>
          </a:xfrm>
          <a:prstGeom prst="rect">
            <a:avLst/>
          </a:prstGeom>
          <a:noFill/>
          <a:ln w="57150">
            <a:noFill/>
          </a:ln>
          <a:scene3d>
            <a:camera prst="orthographicFront"/>
            <a:lightRig rig="threePt" dir="t"/>
          </a:scene3d>
          <a:sp3d>
            <a:bevelT/>
          </a:sp3d>
        </p:spPr>
        <p:txBody>
          <a:bodyPr wrap="square" lIns="121917" tIns="60958" rIns="121917" bIns="60958" rtlCol="0">
            <a:spAutoFit/>
          </a:bodyPr>
          <a:lstStyle>
            <a:defPPr>
              <a:defRPr lang="zh-CN"/>
            </a:defPPr>
            <a:lvl1pPr>
              <a:lnSpc>
                <a:spcPct val="150000"/>
              </a:lnSpc>
              <a:defRPr sz="2100" b="1">
                <a:latin typeface="微软雅黑" pitchFamily="34" charset="-122"/>
                <a:ea typeface="微软雅黑" pitchFamily="34" charset="-122"/>
              </a:defRPr>
            </a:lvl1pPr>
            <a:lvl2pPr marL="457189" lvl="1" indent="-457189">
              <a:lnSpc>
                <a:spcPct val="150000"/>
              </a:lnSpc>
              <a:spcAft>
                <a:spcPts val="800"/>
              </a:spcAft>
              <a:buFont typeface="+mj-ea"/>
              <a:buAutoNum type="circleNumDbPlain"/>
              <a:tabLst>
                <a:tab pos="355591" algn="l"/>
              </a:tabLst>
              <a:defRPr sz="1600">
                <a:latin typeface="微软雅黑" pitchFamily="34" charset="-122"/>
                <a:ea typeface="微软雅黑" pitchFamily="34" charset="-122"/>
              </a:defRPr>
            </a:lvl2pPr>
          </a:lstStyle>
          <a:p>
            <a:pPr marL="0" lvl="1" indent="0">
              <a:buNone/>
            </a:pPr>
            <a:r>
              <a:rPr lang="zh-CN" altLang="en-US" sz="2100" b="1" dirty="0"/>
              <a:t>特点</a:t>
            </a:r>
            <a:endParaRPr lang="zh-CN" altLang="zh-CN" sz="2100" b="1" dirty="0"/>
          </a:p>
          <a:p>
            <a:pPr lvl="1"/>
            <a:r>
              <a:rPr lang="en-US" altLang="ko-KR" noProof="1"/>
              <a:t>集成了现金、银行卡、微信、支付宝支付于一体，打通了支付通道；</a:t>
            </a:r>
            <a:r>
              <a:rPr lang="zh-CN" altLang="en-US" noProof="1"/>
              <a:t>外接</a:t>
            </a:r>
            <a:r>
              <a:rPr lang="en-US" altLang="zh-CN" noProof="1"/>
              <a:t>POS-MIS</a:t>
            </a:r>
            <a:r>
              <a:rPr lang="zh-CN" altLang="en-US" noProof="1"/>
              <a:t>系统支持</a:t>
            </a:r>
            <a:r>
              <a:rPr lang="en-US" altLang="ko-KR" noProof="1"/>
              <a:t>磁条卡、IC卡、非接卡(NFC)刷卡</a:t>
            </a:r>
          </a:p>
          <a:p>
            <a:pPr lvl="1"/>
            <a:r>
              <a:rPr lang="en-US" altLang="ko-KR" noProof="1"/>
              <a:t>支持会员卡积分</a:t>
            </a:r>
            <a:r>
              <a:rPr lang="zh-CN" altLang="en-US" noProof="1"/>
              <a:t>、团购券核销</a:t>
            </a:r>
            <a:endParaRPr lang="en-US" altLang="ko-KR" noProof="1"/>
          </a:p>
          <a:p>
            <a:pPr lvl="1"/>
            <a:r>
              <a:rPr lang="en-US" altLang="ko-KR" noProof="1"/>
              <a:t>集成了条码扫描功能，支持条码、二维码扫描</a:t>
            </a:r>
          </a:p>
          <a:p>
            <a:pPr lvl="1"/>
            <a:r>
              <a:rPr lang="en-US" altLang="ko-KR" noProof="1"/>
              <a:t>智能POS打印机为热敏打印机，可以打印二维码</a:t>
            </a:r>
          </a:p>
          <a:p>
            <a:pPr lvl="1"/>
            <a:r>
              <a:rPr lang="en-US" altLang="ko-KR" noProof="1"/>
              <a:t>体积小，占用空间少，商铺更容易接受</a:t>
            </a:r>
            <a:endParaRPr lang="zh-CN" altLang="en-US" noProof="1"/>
          </a:p>
          <a:p>
            <a:pPr lvl="1"/>
            <a:r>
              <a:rPr lang="en-US" altLang="ko-KR" noProof="1"/>
              <a:t>轻便，易维护，并且支持无线联网</a:t>
            </a:r>
            <a:endParaRPr lang="zh-CN" altLang="en-US" noProof="1"/>
          </a:p>
          <a:p>
            <a:pPr lvl="1"/>
            <a:r>
              <a:rPr lang="en-US" altLang="ko-KR" noProof="1"/>
              <a:t>成本低</a:t>
            </a:r>
          </a:p>
          <a:p>
            <a:pPr lvl="1"/>
            <a:r>
              <a:rPr lang="en-US" altLang="ko-KR" noProof="1">
                <a:sym typeface="+mn-ea"/>
              </a:rPr>
              <a:t>基于HTML5开发，支持Windows、Android、IOS等主流操作系统</a:t>
            </a:r>
            <a:endParaRPr lang="zh-CN" altLang="en-US" noProof="1">
              <a:sym typeface="+mn-ea"/>
            </a:endParaRPr>
          </a:p>
        </p:txBody>
      </p:sp>
      <p:sp>
        <p:nvSpPr>
          <p:cNvPr id="12" name="矩形 11"/>
          <p:cNvSpPr/>
          <p:nvPr/>
        </p:nvSpPr>
        <p:spPr>
          <a:xfrm>
            <a:off x="919760" y="1450770"/>
            <a:ext cx="2023465" cy="400105"/>
          </a:xfrm>
          <a:prstGeom prst="rect">
            <a:avLst/>
          </a:prstGeom>
        </p:spPr>
        <p:txBody>
          <a:bodyPr wrap="square" lIns="121917" tIns="60958" rIns="121917" bIns="60958">
            <a:spAutoFit/>
          </a:bodyPr>
          <a:lstStyle/>
          <a:p>
            <a:pPr lvl="0"/>
            <a:r>
              <a:rPr lang="en-US" altLang="zh-CN" b="1" dirty="0" smtClean="0">
                <a:solidFill>
                  <a:srgbClr val="333333"/>
                </a:solidFill>
                <a:latin typeface="微软雅黑" panose="020B0503020204020204" pitchFamily="34" charset="-122"/>
                <a:ea typeface="微软雅黑" panose="020B0503020204020204" pitchFamily="34" charset="-122"/>
                <a:sym typeface="宋体" panose="02010600030101010101" pitchFamily="2" charset="-122"/>
              </a:rPr>
              <a:t>POS</a:t>
            </a:r>
            <a:r>
              <a:rPr lang="zh-CN" altLang="en-US" b="1" dirty="0" smtClean="0">
                <a:solidFill>
                  <a:srgbClr val="333333"/>
                </a:solidFill>
                <a:latin typeface="微软雅黑" panose="020B0503020204020204" pitchFamily="34" charset="-122"/>
                <a:ea typeface="微软雅黑" panose="020B0503020204020204" pitchFamily="34" charset="-122"/>
                <a:sym typeface="宋体" panose="02010600030101010101" pitchFamily="2" charset="-122"/>
              </a:rPr>
              <a:t>系统特点</a:t>
            </a:r>
            <a:endParaRPr lang="zh-CN" altLang="en-US" b="1" dirty="0">
              <a:solidFill>
                <a:srgbClr val="333333"/>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1656069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11"/>
          <p:cNvGrpSpPr/>
          <p:nvPr/>
        </p:nvGrpSpPr>
        <p:grpSpPr>
          <a:xfrm>
            <a:off x="679004" y="481918"/>
            <a:ext cx="2994914" cy="570393"/>
            <a:chOff x="1370052" y="1035073"/>
            <a:chExt cx="2994914" cy="570393"/>
          </a:xfrm>
        </p:grpSpPr>
        <p:grpSp>
          <p:nvGrpSpPr>
            <p:cNvPr id="26" name="组合 21"/>
            <p:cNvGrpSpPr/>
            <p:nvPr/>
          </p:nvGrpSpPr>
          <p:grpSpPr>
            <a:xfrm>
              <a:off x="1370052" y="1035073"/>
              <a:ext cx="315400" cy="570393"/>
              <a:chOff x="1370052" y="1035073"/>
              <a:chExt cx="315400" cy="570393"/>
            </a:xfrm>
          </p:grpSpPr>
          <p:sp>
            <p:nvSpPr>
              <p:cNvPr id="28"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矩形 26"/>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灯片编号占位符 29"/>
          <p:cNvSpPr>
            <a:spLocks noGrp="1"/>
          </p:cNvSpPr>
          <p:nvPr>
            <p:ph type="sldNum" sz="quarter" idx="12"/>
          </p:nvPr>
        </p:nvSpPr>
        <p:spPr/>
        <p:txBody>
          <a:bodyPr/>
          <a:lstStyle/>
          <a:p>
            <a:fld id="{49F4BA8F-7B64-4198-9505-0CB5D4D3B366}" type="slidenum">
              <a:rPr lang="zh-CN" altLang="en-US" smtClean="0"/>
              <a:pPr/>
              <a:t>27</a:t>
            </a:fld>
            <a:endParaRPr lang="zh-CN" altLang="en-US" dirty="0"/>
          </a:p>
        </p:txBody>
      </p:sp>
      <p:sp>
        <p:nvSpPr>
          <p:cNvPr id="31" name="TextBox 30"/>
          <p:cNvSpPr txBox="1"/>
          <p:nvPr/>
        </p:nvSpPr>
        <p:spPr>
          <a:xfrm>
            <a:off x="1295574" y="1409386"/>
            <a:ext cx="1415772" cy="461665"/>
          </a:xfrm>
          <a:prstGeom prst="rect">
            <a:avLst/>
          </a:prstGeom>
          <a:noFill/>
        </p:spPr>
        <p:txBody>
          <a:bodyPr wrap="none" rtlCol="0">
            <a:spAutoFit/>
          </a:bodyPr>
          <a:lstStyle/>
          <a:p>
            <a:r>
              <a:rPr lang="zh-CN" altLang="en-US" sz="2400" b="1" dirty="0">
                <a:latin typeface="微软雅黑" panose="020B0503020204020204" pitchFamily="34" charset="-122"/>
                <a:ea typeface="微软雅黑" panose="020B0503020204020204" pitchFamily="34" charset="-122"/>
              </a:rPr>
              <a:t>推荐</a:t>
            </a:r>
            <a:r>
              <a:rPr lang="zh-CN" altLang="en-US" sz="2400" b="1" dirty="0" smtClean="0">
                <a:latin typeface="微软雅黑" panose="020B0503020204020204" pitchFamily="34" charset="-122"/>
                <a:ea typeface="微软雅黑" panose="020B0503020204020204" pitchFamily="34" charset="-122"/>
              </a:rPr>
              <a:t>设备</a:t>
            </a:r>
            <a:endParaRPr lang="zh-CN" altLang="en-US" b="1" dirty="0">
              <a:latin typeface="+mj-ea"/>
              <a:ea typeface="+mj-ea"/>
            </a:endParaRPr>
          </a:p>
        </p:txBody>
      </p:sp>
      <p:pic>
        <p:nvPicPr>
          <p:cNvPr id="32" name="图片 31" descr="w280(1)"/>
          <p:cNvPicPr/>
          <p:nvPr/>
        </p:nvPicPr>
        <p:blipFill rotWithShape="1">
          <a:blip r:embed="rId3">
            <a:extLst>
              <a:ext uri="{28A0092B-C50C-407E-A947-70E740481C1C}">
                <a14:useLocalDpi xmlns:a14="http://schemas.microsoft.com/office/drawing/2010/main" val="0"/>
              </a:ext>
            </a:extLst>
          </a:blip>
          <a:srcRect l="1627" t="3818" b="14081"/>
          <a:stretch/>
        </p:blipFill>
        <p:spPr bwMode="auto">
          <a:xfrm>
            <a:off x="2155843" y="2567902"/>
            <a:ext cx="3634774" cy="2304256"/>
          </a:xfrm>
          <a:prstGeom prst="rect">
            <a:avLst/>
          </a:prstGeom>
          <a:noFill/>
          <a:ln>
            <a:noFill/>
          </a:ln>
          <a:extLst>
            <a:ext uri="{53640926-AAD7-44D8-BBD7-CCE9431645EC}">
              <a14:shadowObscured xmlns:a14="http://schemas.microsoft.com/office/drawing/2010/main"/>
            </a:ext>
          </a:extLst>
        </p:spPr>
      </p:pic>
      <p:pic>
        <p:nvPicPr>
          <p:cNvPr id="33" name="图片 32"/>
          <p:cNvPicPr/>
          <p:nvPr/>
        </p:nvPicPr>
        <p:blipFill>
          <a:blip r:embed="rId4" cstate="print">
            <a:extLst>
              <a:ext uri="{28A0092B-C50C-407E-A947-70E740481C1C}">
                <a14:useLocalDpi xmlns:a14="http://schemas.microsoft.com/office/drawing/2010/main" val="0"/>
              </a:ext>
            </a:extLst>
          </a:blip>
          <a:stretch>
            <a:fillRect/>
          </a:stretch>
        </p:blipFill>
        <p:spPr>
          <a:xfrm>
            <a:off x="7866159" y="4008171"/>
            <a:ext cx="3489440" cy="2515220"/>
          </a:xfrm>
          <a:prstGeom prst="rect">
            <a:avLst/>
          </a:prstGeom>
        </p:spPr>
      </p:pic>
      <p:pic>
        <p:nvPicPr>
          <p:cNvPr id="34" name="图片 33"/>
          <p:cNvPicPr/>
          <p:nvPr/>
        </p:nvPicPr>
        <p:blipFill>
          <a:blip r:embed="rId5"/>
          <a:stretch>
            <a:fillRect/>
          </a:stretch>
        </p:blipFill>
        <p:spPr>
          <a:xfrm>
            <a:off x="7032722" y="1409386"/>
            <a:ext cx="1666875" cy="2324100"/>
          </a:xfrm>
          <a:prstGeom prst="rect">
            <a:avLst/>
          </a:prstGeom>
        </p:spPr>
      </p:pic>
      <p:sp>
        <p:nvSpPr>
          <p:cNvPr id="35" name="TextBox 34"/>
          <p:cNvSpPr txBox="1"/>
          <p:nvPr/>
        </p:nvSpPr>
        <p:spPr>
          <a:xfrm>
            <a:off x="3033708" y="5111893"/>
            <a:ext cx="1154483" cy="307777"/>
          </a:xfrm>
          <a:prstGeom prst="rect">
            <a:avLst/>
          </a:prstGeom>
          <a:noFill/>
        </p:spPr>
        <p:txBody>
          <a:bodyPr wrap="none" rtlCol="0">
            <a:spAutoFit/>
          </a:bodyPr>
          <a:lstStyle>
            <a:defPPr>
              <a:defRPr lang="zh-CN"/>
            </a:defPPr>
            <a:lvl1pPr>
              <a:defRPr sz="1400">
                <a:latin typeface="微软雅黑" panose="020B0503020204020204" pitchFamily="34" charset="-122"/>
                <a:ea typeface="微软雅黑" panose="020B0503020204020204" pitchFamily="34" charset="-122"/>
              </a:defRPr>
            </a:lvl1pPr>
          </a:lstStyle>
          <a:p>
            <a:r>
              <a:rPr lang="zh-CN" altLang="zh-CN" dirty="0"/>
              <a:t>联迪</a:t>
            </a:r>
            <a:r>
              <a:rPr lang="en-US" altLang="zh-CN" dirty="0"/>
              <a:t>W280P</a:t>
            </a:r>
            <a:endParaRPr lang="zh-CN" altLang="en-US" dirty="0"/>
          </a:p>
        </p:txBody>
      </p:sp>
      <p:sp>
        <p:nvSpPr>
          <p:cNvPr id="36" name="TextBox 35"/>
          <p:cNvSpPr txBox="1"/>
          <p:nvPr/>
        </p:nvSpPr>
        <p:spPr>
          <a:xfrm>
            <a:off x="6742328" y="5861006"/>
            <a:ext cx="1349600" cy="307777"/>
          </a:xfrm>
          <a:prstGeom prst="rect">
            <a:avLst/>
          </a:prstGeom>
          <a:noFill/>
        </p:spPr>
        <p:txBody>
          <a:bodyPr wrap="none" rtlCol="0">
            <a:spAutoFit/>
          </a:bodyPr>
          <a:lstStyle/>
          <a:p>
            <a:r>
              <a:rPr lang="zh-CN" altLang="zh-CN" sz="1400" dirty="0">
                <a:latin typeface="微软雅黑" panose="020B0503020204020204" pitchFamily="34" charset="-122"/>
                <a:ea typeface="微软雅黑" panose="020B0503020204020204" pitchFamily="34" charset="-122"/>
              </a:rPr>
              <a:t>酷银 </a:t>
            </a:r>
            <a:r>
              <a:rPr lang="en-US" altLang="zh-CN" sz="1400" dirty="0">
                <a:latin typeface="微软雅黑" panose="020B0503020204020204" pitchFamily="34" charset="-122"/>
                <a:ea typeface="微软雅黑" panose="020B0503020204020204" pitchFamily="34" charset="-122"/>
              </a:rPr>
              <a:t>KOOL 10</a:t>
            </a:r>
            <a:endParaRPr lang="zh-CN" altLang="en-US" sz="1400" dirty="0">
              <a:latin typeface="微软雅黑" panose="020B0503020204020204" pitchFamily="34" charset="-122"/>
              <a:ea typeface="微软雅黑" panose="020B0503020204020204" pitchFamily="34" charset="-122"/>
            </a:endParaRPr>
          </a:p>
        </p:txBody>
      </p:sp>
      <p:sp>
        <p:nvSpPr>
          <p:cNvPr id="37" name="矩形 36"/>
          <p:cNvSpPr/>
          <p:nvPr/>
        </p:nvSpPr>
        <p:spPr>
          <a:xfrm>
            <a:off x="8800436" y="3062964"/>
            <a:ext cx="960519" cy="307777"/>
          </a:xfrm>
          <a:prstGeom prst="rect">
            <a:avLst/>
          </a:prstGeom>
          <a:noFill/>
        </p:spPr>
        <p:txBody>
          <a:bodyPr wrap="none" rtlCol="0">
            <a:spAutoFit/>
          </a:bodyPr>
          <a:lstStyle/>
          <a:p>
            <a:r>
              <a:rPr lang="zh-CN" altLang="zh-CN" sz="1400" dirty="0">
                <a:latin typeface="微软雅黑" panose="020B0503020204020204" pitchFamily="34" charset="-122"/>
                <a:ea typeface="微软雅黑" panose="020B0503020204020204" pitchFamily="34" charset="-122"/>
              </a:rPr>
              <a:t>联迪</a:t>
            </a:r>
            <a:r>
              <a:rPr lang="en-US" altLang="zh-CN" sz="1400" dirty="0">
                <a:latin typeface="微软雅黑" panose="020B0503020204020204" pitchFamily="34" charset="-122"/>
                <a:ea typeface="微软雅黑" panose="020B0503020204020204" pitchFamily="34" charset="-122"/>
              </a:rPr>
              <a:t>E350</a:t>
            </a:r>
            <a:endParaRPr lang="zh-CN" altLang="en-US" sz="1400" dirty="0">
              <a:latin typeface="微软雅黑" panose="020B0503020204020204" pitchFamily="34" charset="-122"/>
              <a:ea typeface="微软雅黑" panose="020B0503020204020204" pitchFamily="34" charset="-122"/>
            </a:endParaRPr>
          </a:p>
        </p:txBody>
      </p:sp>
      <p:sp>
        <p:nvSpPr>
          <p:cNvPr id="38"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POS</a:t>
            </a:r>
            <a:r>
              <a:rPr lang="zh-CN" altLang="en-US" sz="2400" b="1" dirty="0" smtClean="0">
                <a:latin typeface="微软雅黑" panose="020B0503020204020204" pitchFamily="34" charset="-122"/>
                <a:ea typeface="微软雅黑" panose="020B0503020204020204" pitchFamily="34" charset="-122"/>
              </a:rPr>
              <a:t>管理</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40421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22"/>
          <p:cNvGrpSpPr/>
          <p:nvPr/>
        </p:nvGrpSpPr>
        <p:grpSpPr>
          <a:xfrm>
            <a:off x="2303244" y="1262445"/>
            <a:ext cx="8940783" cy="4538048"/>
            <a:chOff x="395536" y="1328064"/>
            <a:chExt cx="8352928" cy="4765232"/>
          </a:xfrm>
        </p:grpSpPr>
        <p:sp>
          <p:nvSpPr>
            <p:cNvPr id="24" name="矩形 23"/>
            <p:cNvSpPr/>
            <p:nvPr/>
          </p:nvSpPr>
          <p:spPr>
            <a:xfrm>
              <a:off x="395536" y="1328064"/>
              <a:ext cx="8352928" cy="917777"/>
            </a:xfrm>
            <a:prstGeom prst="rect">
              <a:avLst/>
            </a:prstGeom>
          </p:spPr>
          <p:txBody>
            <a:bodyPr wrap="square">
              <a:spAutoFit/>
            </a:bodyPr>
            <a:lstStyle/>
            <a:p>
              <a:pPr marL="380990" indent="-380990">
                <a:lnSpc>
                  <a:spcPct val="130000"/>
                </a:lnSpc>
                <a:spcAft>
                  <a:spcPct val="20000"/>
                </a:spcAft>
                <a:buClr>
                  <a:srgbClr val="006666"/>
                </a:buClr>
                <a:buSzPct val="70000"/>
                <a:buFont typeface="Wingdings" pitchFamily="2" charset="2"/>
                <a:buChar char="n"/>
              </a:pPr>
              <a:r>
                <a:rPr lang="zh-CN" altLang="en-US" sz="1900" dirty="0">
                  <a:solidFill>
                    <a:srgbClr val="000000"/>
                  </a:solidFill>
                  <a:latin typeface="微软雅黑" pitchFamily="34" charset="-122"/>
                  <a:ea typeface="微软雅黑" pitchFamily="34" charset="-122"/>
                </a:rPr>
                <a:t>无限增加其他第三方支付方式（一次搞定，无需再开发）</a:t>
              </a:r>
              <a:endParaRPr lang="en-US" altLang="zh-CN" sz="1900" dirty="0">
                <a:solidFill>
                  <a:srgbClr val="000000"/>
                </a:solidFill>
                <a:latin typeface="微软雅黑" pitchFamily="34" charset="-122"/>
                <a:ea typeface="微软雅黑" pitchFamily="34" charset="-122"/>
              </a:endParaRPr>
            </a:p>
            <a:p>
              <a:pPr marL="380990" indent="-380990">
                <a:lnSpc>
                  <a:spcPct val="130000"/>
                </a:lnSpc>
                <a:spcAft>
                  <a:spcPct val="20000"/>
                </a:spcAft>
                <a:buClr>
                  <a:srgbClr val="006666"/>
                </a:buClr>
                <a:buSzPct val="70000"/>
                <a:buFont typeface="Wingdings" pitchFamily="2" charset="2"/>
                <a:buChar char="n"/>
              </a:pPr>
              <a:r>
                <a:rPr lang="zh-CN" altLang="en-US" sz="1900" dirty="0">
                  <a:solidFill>
                    <a:srgbClr val="000000"/>
                  </a:solidFill>
                  <a:latin typeface="微软雅黑" pitchFamily="34" charset="-122"/>
                  <a:ea typeface="微软雅黑" pitchFamily="34" charset="-122"/>
                </a:rPr>
                <a:t>提供多种技术对接方案，开发难度低</a:t>
              </a:r>
              <a:endParaRPr lang="en-US" altLang="zh-CN" sz="1900" dirty="0">
                <a:solidFill>
                  <a:srgbClr val="000000"/>
                </a:solidFill>
                <a:latin typeface="微软雅黑" pitchFamily="34" charset="-122"/>
                <a:ea typeface="微软雅黑" pitchFamily="34" charset="-122"/>
              </a:endParaRPr>
            </a:p>
          </p:txBody>
        </p:sp>
        <p:pic>
          <p:nvPicPr>
            <p:cNvPr id="25" name="Picture 2" descr="C:\Users\liuchao\Desktop\财付通.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1088" y="3993052"/>
              <a:ext cx="1729839" cy="603785"/>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4" descr="C:\Users\liuchao\Desktop\快钱.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74456" y="3970402"/>
              <a:ext cx="1572712" cy="991205"/>
            </a:xfrm>
            <a:prstGeom prst="rect">
              <a:avLst/>
            </a:prstGeom>
            <a:noFill/>
            <a:extLst>
              <a:ext uri="{909E8E84-426E-40DD-AFC4-6F175D3DCCD1}">
                <a14:hiddenFill xmlns:a14="http://schemas.microsoft.com/office/drawing/2010/main">
                  <a:solidFill>
                    <a:srgbClr val="FFFFFF"/>
                  </a:solidFill>
                </a14:hiddenFill>
              </a:ext>
            </a:extLst>
          </p:spPr>
        </p:pic>
        <p:pic>
          <p:nvPicPr>
            <p:cNvPr id="27" name="图片 26" descr="2015651022.png"/>
            <p:cNvPicPr>
              <a:picLocks noChangeAspect="1"/>
            </p:cNvPicPr>
            <p:nvPr/>
          </p:nvPicPr>
          <p:blipFill>
            <a:blip r:embed="rId5"/>
            <a:stretch>
              <a:fillRect/>
            </a:stretch>
          </p:blipFill>
          <p:spPr>
            <a:xfrm>
              <a:off x="6838800" y="2628079"/>
              <a:ext cx="914400" cy="914400"/>
            </a:xfrm>
            <a:prstGeom prst="rect">
              <a:avLst/>
            </a:prstGeom>
          </p:spPr>
        </p:pic>
        <p:pic>
          <p:nvPicPr>
            <p:cNvPr id="28" name="图片 27" descr="aec379310a55b3191c6549f645a98226cefc1791.jpg"/>
            <p:cNvPicPr>
              <a:picLocks noChangeAspect="1"/>
            </p:cNvPicPr>
            <p:nvPr/>
          </p:nvPicPr>
          <p:blipFill>
            <a:blip r:embed="rId6"/>
            <a:stretch>
              <a:fillRect/>
            </a:stretch>
          </p:blipFill>
          <p:spPr>
            <a:xfrm>
              <a:off x="4972998" y="2357493"/>
              <a:ext cx="1428750" cy="1428750"/>
            </a:xfrm>
            <a:prstGeom prst="rect">
              <a:avLst/>
            </a:prstGeom>
          </p:spPr>
        </p:pic>
        <p:pic>
          <p:nvPicPr>
            <p:cNvPr id="29" name="图片 28" descr="4c086e061d950a7b1084753208d162d9f3d3c996.jpg"/>
            <p:cNvPicPr>
              <a:picLocks noChangeAspect="1"/>
            </p:cNvPicPr>
            <p:nvPr/>
          </p:nvPicPr>
          <p:blipFill>
            <a:blip r:embed="rId7"/>
            <a:stretch>
              <a:fillRect/>
            </a:stretch>
          </p:blipFill>
          <p:spPr>
            <a:xfrm>
              <a:off x="2110914" y="3750870"/>
              <a:ext cx="1168116" cy="1168116"/>
            </a:xfrm>
            <a:prstGeom prst="rect">
              <a:avLst/>
            </a:prstGeom>
          </p:spPr>
        </p:pic>
        <p:pic>
          <p:nvPicPr>
            <p:cNvPr id="30" name="图片 29" descr="u=2553839441,451472385&amp;fm=58.jpg"/>
            <p:cNvPicPr>
              <a:picLocks noChangeAspect="1"/>
            </p:cNvPicPr>
            <p:nvPr/>
          </p:nvPicPr>
          <p:blipFill>
            <a:blip r:embed="rId8"/>
            <a:stretch>
              <a:fillRect/>
            </a:stretch>
          </p:blipFill>
          <p:spPr>
            <a:xfrm>
              <a:off x="584569" y="2599943"/>
              <a:ext cx="1009649" cy="1009649"/>
            </a:xfrm>
            <a:prstGeom prst="rect">
              <a:avLst/>
            </a:prstGeom>
          </p:spPr>
        </p:pic>
        <p:pic>
          <p:nvPicPr>
            <p:cNvPr id="31" name="图片 30" descr="9ccf38eaa6ecf21958c572d27f406a73.jpg"/>
            <p:cNvPicPr>
              <a:picLocks noChangeAspect="1"/>
            </p:cNvPicPr>
            <p:nvPr/>
          </p:nvPicPr>
          <p:blipFill>
            <a:blip r:embed="rId9"/>
            <a:stretch>
              <a:fillRect/>
            </a:stretch>
          </p:blipFill>
          <p:spPr>
            <a:xfrm>
              <a:off x="1895295" y="2442999"/>
              <a:ext cx="1481592" cy="1343026"/>
            </a:xfrm>
            <a:prstGeom prst="rect">
              <a:avLst/>
            </a:prstGeom>
          </p:spPr>
        </p:pic>
        <p:pic>
          <p:nvPicPr>
            <p:cNvPr id="32" name="Picture 6" descr="C:\Users\liuchao\Desktop\u=164850373,2424395694&amp;fm=58&amp;s=C98657328D205C011CCF61540200D0F2.jp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838800" y="3911151"/>
              <a:ext cx="1549624" cy="968515"/>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7" descr="C:\Users\liuchao\Desktop\ad57ab1935cdabd151a7cdd7800d5f92_121_121.jp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112437" y="5045989"/>
              <a:ext cx="1047307" cy="1047307"/>
            </a:xfrm>
            <a:prstGeom prst="rect">
              <a:avLst/>
            </a:prstGeom>
            <a:noFill/>
            <a:extLst>
              <a:ext uri="{909E8E84-426E-40DD-AFC4-6F175D3DCCD1}">
                <a14:hiddenFill xmlns:a14="http://schemas.microsoft.com/office/drawing/2010/main">
                  <a:solidFill>
                    <a:srgbClr val="FFFFFF"/>
                  </a:solidFill>
                </a14:hiddenFill>
              </a:ext>
            </a:extLst>
          </p:spPr>
        </p:pic>
        <p:pic>
          <p:nvPicPr>
            <p:cNvPr id="34" name="图片 33"/>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3387088" y="5224429"/>
              <a:ext cx="806898" cy="806898"/>
            </a:xfrm>
            <a:prstGeom prst="rect">
              <a:avLst/>
            </a:prstGeom>
          </p:spPr>
        </p:pic>
        <p:pic>
          <p:nvPicPr>
            <p:cNvPr id="35" name="图片 34"/>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972998" y="4116226"/>
              <a:ext cx="1539282" cy="558367"/>
            </a:xfrm>
            <a:prstGeom prst="rect">
              <a:avLst/>
            </a:prstGeom>
          </p:spPr>
        </p:pic>
        <p:pic>
          <p:nvPicPr>
            <p:cNvPr id="36" name="Picture 4" descr="http://2.pic.pc6.com/up/2015-7/20157239554.png"/>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3347616" y="2348880"/>
              <a:ext cx="1371600" cy="1371601"/>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6" descr="http://g.hiphotos.baidu.com/baike/w%3D268%3Bg%3D0/sign=fae4fa6706e9390156028a3843d733da/1f178a82b9014a90703e04faae773912b31bee71.jpg"/>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556084" y="5004561"/>
              <a:ext cx="1078009" cy="1078009"/>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Box 2"/>
          <p:cNvSpPr txBox="1"/>
          <p:nvPr/>
        </p:nvSpPr>
        <p:spPr>
          <a:xfrm>
            <a:off x="1127587" y="1809323"/>
            <a:ext cx="615547" cy="4124202"/>
          </a:xfrm>
          <a:prstGeom prst="rect">
            <a:avLst/>
          </a:prstGeom>
          <a:noFill/>
        </p:spPr>
        <p:txBody>
          <a:bodyPr vert="eaVert" wrap="none" lIns="121917" tIns="60958" rIns="121917" bIns="60958" rtlCol="0">
            <a:spAutoFit/>
          </a:bodyPr>
          <a:lstStyle/>
          <a:p>
            <a:pPr>
              <a:defRPr/>
            </a:pPr>
            <a:r>
              <a:rPr lang="zh-CN" altLang="en-US" sz="2400" dirty="0">
                <a:latin typeface="微软雅黑" pitchFamily="34" charset="-122"/>
                <a:ea typeface="微软雅黑" pitchFamily="34" charset="-122"/>
              </a:rPr>
              <a:t>鼎付通：线上支付全解决方案</a:t>
            </a:r>
          </a:p>
        </p:txBody>
      </p:sp>
      <p:grpSp>
        <p:nvGrpSpPr>
          <p:cNvPr id="39" name="组合 11"/>
          <p:cNvGrpSpPr/>
          <p:nvPr/>
        </p:nvGrpSpPr>
        <p:grpSpPr>
          <a:xfrm>
            <a:off x="798750" y="481918"/>
            <a:ext cx="2994914" cy="570393"/>
            <a:chOff x="1370052" y="1035073"/>
            <a:chExt cx="2994914" cy="570393"/>
          </a:xfrm>
        </p:grpSpPr>
        <p:grpSp>
          <p:nvGrpSpPr>
            <p:cNvPr id="41" name="组合 21"/>
            <p:cNvGrpSpPr/>
            <p:nvPr/>
          </p:nvGrpSpPr>
          <p:grpSpPr>
            <a:xfrm>
              <a:off x="1370052" y="1035073"/>
              <a:ext cx="315400" cy="570393"/>
              <a:chOff x="1370052" y="1035073"/>
              <a:chExt cx="315400" cy="570393"/>
            </a:xfrm>
          </p:grpSpPr>
          <p:sp>
            <p:nvSpPr>
              <p:cNvPr id="43"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矩形 41"/>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5" name="灯片编号占位符 44"/>
          <p:cNvSpPr>
            <a:spLocks noGrp="1"/>
          </p:cNvSpPr>
          <p:nvPr>
            <p:ph type="sldNum" sz="quarter" idx="12"/>
          </p:nvPr>
        </p:nvSpPr>
        <p:spPr/>
        <p:txBody>
          <a:bodyPr/>
          <a:lstStyle/>
          <a:p>
            <a:fld id="{49F4BA8F-7B64-4198-9505-0CB5D4D3B366}" type="slidenum">
              <a:rPr lang="zh-CN" altLang="en-US" smtClean="0"/>
              <a:pPr/>
              <a:t>28</a:t>
            </a:fld>
            <a:endParaRPr lang="zh-CN" altLang="en-US" dirty="0"/>
          </a:p>
        </p:txBody>
      </p:sp>
      <p:sp>
        <p:nvSpPr>
          <p:cNvPr id="46"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POS</a:t>
            </a:r>
            <a:r>
              <a:rPr lang="zh-CN" altLang="en-US" sz="2400" b="1" dirty="0" smtClean="0">
                <a:latin typeface="微软雅黑" panose="020B0503020204020204" pitchFamily="34" charset="-122"/>
                <a:ea typeface="微软雅黑" panose="020B0503020204020204" pitchFamily="34" charset="-122"/>
              </a:rPr>
              <a:t>管理</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4392978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11"/>
          <p:cNvGrpSpPr/>
          <p:nvPr/>
        </p:nvGrpSpPr>
        <p:grpSpPr>
          <a:xfrm>
            <a:off x="798750" y="481918"/>
            <a:ext cx="2994914" cy="570393"/>
            <a:chOff x="1370052" y="1035073"/>
            <a:chExt cx="2994914" cy="570393"/>
          </a:xfrm>
        </p:grpSpPr>
        <p:grpSp>
          <p:nvGrpSpPr>
            <p:cNvPr id="41" name="组合 21"/>
            <p:cNvGrpSpPr/>
            <p:nvPr/>
          </p:nvGrpSpPr>
          <p:grpSpPr>
            <a:xfrm>
              <a:off x="1370052" y="1035073"/>
              <a:ext cx="315400" cy="570393"/>
              <a:chOff x="1370052" y="1035073"/>
              <a:chExt cx="315400" cy="570393"/>
            </a:xfrm>
          </p:grpSpPr>
          <p:sp>
            <p:nvSpPr>
              <p:cNvPr id="43"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矩形 41"/>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5" name="灯片编号占位符 44"/>
          <p:cNvSpPr>
            <a:spLocks noGrp="1"/>
          </p:cNvSpPr>
          <p:nvPr>
            <p:ph type="sldNum" sz="quarter" idx="12"/>
          </p:nvPr>
        </p:nvSpPr>
        <p:spPr/>
        <p:txBody>
          <a:bodyPr/>
          <a:lstStyle/>
          <a:p>
            <a:fld id="{49F4BA8F-7B64-4198-9505-0CB5D4D3B366}" type="slidenum">
              <a:rPr lang="zh-CN" altLang="en-US" smtClean="0"/>
              <a:pPr/>
              <a:t>29</a:t>
            </a:fld>
            <a:endParaRPr lang="zh-CN" altLang="en-US" dirty="0"/>
          </a:p>
        </p:txBody>
      </p:sp>
      <p:grpSp>
        <p:nvGrpSpPr>
          <p:cNvPr id="2" name="组合 1"/>
          <p:cNvGrpSpPr/>
          <p:nvPr/>
        </p:nvGrpSpPr>
        <p:grpSpPr>
          <a:xfrm>
            <a:off x="988391" y="1426440"/>
            <a:ext cx="10409648" cy="4853088"/>
            <a:chOff x="670615" y="1604683"/>
            <a:chExt cx="11218026" cy="5301697"/>
          </a:xfrm>
        </p:grpSpPr>
        <p:pic>
          <p:nvPicPr>
            <p:cNvPr id="46" name="Picture 2"/>
            <p:cNvPicPr>
              <a:picLocks noChangeAspect="1" noChangeArrowheads="1"/>
            </p:cNvPicPr>
            <p:nvPr/>
          </p:nvPicPr>
          <p:blipFill>
            <a:blip r:embed="rId3" cstate="print"/>
            <a:srcRect/>
            <a:stretch>
              <a:fillRect/>
            </a:stretch>
          </p:blipFill>
          <p:spPr bwMode="auto">
            <a:xfrm>
              <a:off x="1743423" y="1604683"/>
              <a:ext cx="610562" cy="602633"/>
            </a:xfrm>
            <a:prstGeom prst="rect">
              <a:avLst/>
            </a:prstGeom>
            <a:noFill/>
            <a:ln w="9525">
              <a:noFill/>
              <a:miter lim="800000"/>
              <a:headEnd/>
              <a:tailEnd/>
            </a:ln>
            <a:effectLst/>
          </p:spPr>
        </p:pic>
        <p:pic>
          <p:nvPicPr>
            <p:cNvPr id="47" name="Picture 3"/>
            <p:cNvPicPr>
              <a:picLocks noChangeAspect="1" noChangeArrowheads="1"/>
            </p:cNvPicPr>
            <p:nvPr/>
          </p:nvPicPr>
          <p:blipFill>
            <a:blip r:embed="rId4" cstate="print"/>
            <a:srcRect/>
            <a:stretch>
              <a:fillRect/>
            </a:stretch>
          </p:blipFill>
          <p:spPr bwMode="auto">
            <a:xfrm>
              <a:off x="3122109" y="1671588"/>
              <a:ext cx="801394" cy="774682"/>
            </a:xfrm>
            <a:prstGeom prst="rect">
              <a:avLst/>
            </a:prstGeom>
            <a:noFill/>
            <a:ln w="9525">
              <a:noFill/>
              <a:miter lim="800000"/>
              <a:headEnd/>
              <a:tailEnd/>
            </a:ln>
            <a:effectLst/>
          </p:spPr>
        </p:pic>
        <p:pic>
          <p:nvPicPr>
            <p:cNvPr id="48" name="Picture 4"/>
            <p:cNvPicPr>
              <a:picLocks noChangeAspect="1" noChangeArrowheads="1"/>
            </p:cNvPicPr>
            <p:nvPr/>
          </p:nvPicPr>
          <p:blipFill>
            <a:blip r:embed="rId5" cstate="print"/>
            <a:srcRect/>
            <a:stretch>
              <a:fillRect/>
            </a:stretch>
          </p:blipFill>
          <p:spPr bwMode="auto">
            <a:xfrm>
              <a:off x="670615" y="2498486"/>
              <a:ext cx="811306" cy="805362"/>
            </a:xfrm>
            <a:prstGeom prst="rect">
              <a:avLst/>
            </a:prstGeom>
            <a:noFill/>
            <a:ln w="9525">
              <a:noFill/>
              <a:miter lim="800000"/>
              <a:headEnd/>
              <a:tailEnd/>
            </a:ln>
            <a:effectLst/>
          </p:spPr>
        </p:pic>
        <p:pic>
          <p:nvPicPr>
            <p:cNvPr id="49" name="Picture 5"/>
            <p:cNvPicPr>
              <a:picLocks noChangeAspect="1" noChangeArrowheads="1"/>
            </p:cNvPicPr>
            <p:nvPr/>
          </p:nvPicPr>
          <p:blipFill>
            <a:blip r:embed="rId6"/>
            <a:srcRect/>
            <a:stretch>
              <a:fillRect/>
            </a:stretch>
          </p:blipFill>
          <p:spPr bwMode="auto">
            <a:xfrm>
              <a:off x="759348" y="3722778"/>
              <a:ext cx="1375539" cy="415385"/>
            </a:xfrm>
            <a:prstGeom prst="rect">
              <a:avLst/>
            </a:prstGeom>
            <a:noFill/>
            <a:ln w="9525">
              <a:noFill/>
              <a:miter lim="800000"/>
              <a:headEnd/>
              <a:tailEnd/>
            </a:ln>
            <a:effectLst/>
          </p:spPr>
        </p:pic>
        <p:pic>
          <p:nvPicPr>
            <p:cNvPr id="50" name="Picture 6"/>
            <p:cNvPicPr>
              <a:picLocks noChangeAspect="1" noChangeArrowheads="1"/>
            </p:cNvPicPr>
            <p:nvPr/>
          </p:nvPicPr>
          <p:blipFill>
            <a:blip r:embed="rId7" cstate="print"/>
            <a:srcRect/>
            <a:stretch>
              <a:fillRect/>
            </a:stretch>
          </p:blipFill>
          <p:spPr bwMode="auto">
            <a:xfrm>
              <a:off x="5031124" y="2384737"/>
              <a:ext cx="1610723" cy="399904"/>
            </a:xfrm>
            <a:prstGeom prst="rect">
              <a:avLst/>
            </a:prstGeom>
            <a:noFill/>
            <a:ln w="9525">
              <a:noFill/>
              <a:miter lim="800000"/>
              <a:headEnd/>
              <a:tailEnd/>
            </a:ln>
            <a:effectLst/>
          </p:spPr>
        </p:pic>
        <p:pic>
          <p:nvPicPr>
            <p:cNvPr id="51" name="Picture 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894896" y="2660282"/>
              <a:ext cx="1475977" cy="4817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2" name="Picture 3"/>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338618" y="3680297"/>
              <a:ext cx="819718" cy="4749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3" name="Picture 9"/>
            <p:cNvPicPr>
              <a:picLocks noChangeAspect="1" noChangeArrowheads="1"/>
            </p:cNvPicPr>
            <p:nvPr/>
          </p:nvPicPr>
          <p:blipFill>
            <a:blip r:embed="rId10" cstate="print"/>
            <a:srcRect/>
            <a:stretch>
              <a:fillRect/>
            </a:stretch>
          </p:blipFill>
          <p:spPr bwMode="auto">
            <a:xfrm>
              <a:off x="3908352" y="3894361"/>
              <a:ext cx="1064374" cy="521706"/>
            </a:xfrm>
            <a:prstGeom prst="rect">
              <a:avLst/>
            </a:prstGeom>
            <a:noFill/>
            <a:ln w="9525">
              <a:noFill/>
              <a:miter lim="800000"/>
              <a:headEnd/>
              <a:tailEnd/>
            </a:ln>
            <a:effectLst/>
          </p:spPr>
        </p:pic>
        <p:pic>
          <p:nvPicPr>
            <p:cNvPr id="54" name="Picture 11"/>
            <p:cNvPicPr>
              <a:picLocks noChangeAspect="1" noChangeArrowheads="1"/>
            </p:cNvPicPr>
            <p:nvPr/>
          </p:nvPicPr>
          <p:blipFill>
            <a:blip r:embed="rId11" cstate="print"/>
            <a:srcRect/>
            <a:stretch>
              <a:fillRect/>
            </a:stretch>
          </p:blipFill>
          <p:spPr bwMode="auto">
            <a:xfrm>
              <a:off x="2508806" y="3667602"/>
              <a:ext cx="930731" cy="632784"/>
            </a:xfrm>
            <a:prstGeom prst="rect">
              <a:avLst/>
            </a:prstGeom>
            <a:noFill/>
            <a:ln w="9525">
              <a:noFill/>
              <a:miter lim="800000"/>
              <a:headEnd/>
              <a:tailEnd/>
            </a:ln>
            <a:effectLst/>
          </p:spPr>
        </p:pic>
        <p:pic>
          <p:nvPicPr>
            <p:cNvPr id="55" name="Picture 5"/>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4921933" y="4499189"/>
              <a:ext cx="1470623" cy="53246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6" name="Picture 8"/>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4110601" y="1937964"/>
              <a:ext cx="851656" cy="23065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7" name="Picture 9"/>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4085658" y="4991607"/>
              <a:ext cx="752620" cy="37142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8" name="Picture 10"/>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3683583" y="2880302"/>
              <a:ext cx="1807346" cy="3984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9" name="图片 58"/>
            <p:cNvPicPr>
              <a:picLocks noChangeAspect="1"/>
            </p:cNvPicPr>
            <p:nvPr/>
          </p:nvPicPr>
          <p:blipFill>
            <a:blip r:embed="rId16"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022350" y="4416067"/>
              <a:ext cx="849537" cy="849537"/>
            </a:xfrm>
            <a:prstGeom prst="rect">
              <a:avLst/>
            </a:prstGeom>
          </p:spPr>
        </p:pic>
        <p:pic>
          <p:nvPicPr>
            <p:cNvPr id="60" name="图片 59"/>
            <p:cNvPicPr>
              <a:picLocks noChangeAspect="1"/>
            </p:cNvPicPr>
            <p:nvPr/>
          </p:nvPicPr>
          <p:blipFill>
            <a:blip r:embed="rId17"/>
            <a:stretch>
              <a:fillRect/>
            </a:stretch>
          </p:blipFill>
          <p:spPr>
            <a:xfrm>
              <a:off x="1861994" y="5016038"/>
              <a:ext cx="2140009" cy="1890342"/>
            </a:xfrm>
            <a:prstGeom prst="rect">
              <a:avLst/>
            </a:prstGeom>
          </p:spPr>
        </p:pic>
        <p:sp>
          <p:nvSpPr>
            <p:cNvPr id="61" name="文本框 26"/>
            <p:cNvSpPr txBox="1"/>
            <p:nvPr/>
          </p:nvSpPr>
          <p:spPr>
            <a:xfrm>
              <a:off x="7033009" y="4056563"/>
              <a:ext cx="4855632" cy="7845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kumimoji="0" lang="zh-CN" altLang="en-US" sz="2000" b="0" i="0" u="none" strike="noStrike" cap="none" spc="0" normalizeH="0" baseline="0" dirty="0">
                  <a:ln>
                    <a:noFill/>
                  </a:ln>
                  <a:solidFill>
                    <a:srgbClr val="404040"/>
                  </a:solidFill>
                  <a:effectLst/>
                  <a:uFillTx/>
                  <a:latin typeface="微软雅黑" panose="020B0503020204020204" pitchFamily="34" charset="-122"/>
                  <a:ea typeface="微软雅黑" panose="020B0503020204020204" pitchFamily="34" charset="-122"/>
                  <a:cs typeface="Gill Sans Light"/>
                  <a:sym typeface="Gill Sans Light"/>
                </a:rPr>
                <a:t>帮助</a:t>
              </a:r>
              <a:r>
                <a:rPr kumimoji="0" lang="zh-CN" altLang="en-US" sz="2000" b="0" i="0" u="none" strike="noStrike" cap="none" spc="0" normalizeH="0" baseline="0" dirty="0" smtClean="0">
                  <a:ln>
                    <a:noFill/>
                  </a:ln>
                  <a:solidFill>
                    <a:srgbClr val="FF0000"/>
                  </a:solidFill>
                  <a:effectLst/>
                  <a:uFillTx/>
                  <a:latin typeface="微软雅黑" panose="020B0503020204020204" pitchFamily="34" charset="-122"/>
                  <a:ea typeface="微软雅黑" panose="020B0503020204020204" pitchFamily="34" charset="-122"/>
                  <a:cs typeface="Gill Sans Light"/>
                  <a:sym typeface="Gill Sans Light"/>
                </a:rPr>
                <a:t>商</a:t>
              </a:r>
              <a:r>
                <a:rPr lang="zh-CN" altLang="en-US" sz="2000" dirty="0" smtClean="0">
                  <a:solidFill>
                    <a:srgbClr val="FF0000"/>
                  </a:solidFill>
                  <a:latin typeface="微软雅黑" panose="020B0503020204020204" pitchFamily="34" charset="-122"/>
                  <a:ea typeface="微软雅黑" panose="020B0503020204020204" pitchFamily="34" charset="-122"/>
                  <a:cs typeface="Gill Sans Light"/>
                  <a:sym typeface="Gill Sans Light"/>
                </a:rPr>
                <a:t>户自有</a:t>
              </a:r>
              <a:r>
                <a:rPr lang="en-US" altLang="zh-CN" sz="2000" dirty="0" smtClean="0">
                  <a:solidFill>
                    <a:srgbClr val="FF0000"/>
                  </a:solidFill>
                  <a:latin typeface="微软雅黑" panose="020B0503020204020204" pitchFamily="34" charset="-122"/>
                  <a:ea typeface="微软雅黑" panose="020B0503020204020204" pitchFamily="34" charset="-122"/>
                  <a:cs typeface="Gill Sans Light"/>
                  <a:sym typeface="Gill Sans Light"/>
                </a:rPr>
                <a:t>POS</a:t>
              </a:r>
              <a:r>
                <a:rPr lang="zh-CN" altLang="en-US" sz="2000" dirty="0" smtClean="0">
                  <a:solidFill>
                    <a:srgbClr val="FF0000"/>
                  </a:solidFill>
                  <a:latin typeface="微软雅黑" panose="020B0503020204020204" pitchFamily="34" charset="-122"/>
                  <a:ea typeface="微软雅黑" panose="020B0503020204020204" pitchFamily="34" charset="-122"/>
                  <a:cs typeface="Gill Sans Light"/>
                  <a:sym typeface="Gill Sans Light"/>
                </a:rPr>
                <a:t>系统</a:t>
              </a:r>
              <a:r>
                <a:rPr kumimoji="0" lang="zh-CN" altLang="en-US" sz="2000" b="0" i="0" u="none" strike="noStrike" cap="none" spc="0" normalizeH="0" baseline="0" dirty="0" smtClean="0">
                  <a:ln>
                    <a:noFill/>
                  </a:ln>
                  <a:solidFill>
                    <a:srgbClr val="404040"/>
                  </a:solidFill>
                  <a:effectLst/>
                  <a:uFillTx/>
                  <a:latin typeface="微软雅黑" panose="020B0503020204020204" pitchFamily="34" charset="-122"/>
                  <a:ea typeface="微软雅黑" panose="020B0503020204020204" pitchFamily="34" charset="-122"/>
                  <a:cs typeface="Gill Sans Light"/>
                  <a:sym typeface="Gill Sans Light"/>
                </a:rPr>
                <a:t>实现主流第三</a:t>
              </a:r>
              <a:r>
                <a:rPr kumimoji="0" lang="zh-CN" altLang="en-US" sz="2000" b="0" i="0" u="none" strike="noStrike" cap="none" spc="0" normalizeH="0" baseline="0" dirty="0">
                  <a:ln>
                    <a:noFill/>
                  </a:ln>
                  <a:solidFill>
                    <a:srgbClr val="404040"/>
                  </a:solidFill>
                  <a:effectLst/>
                  <a:uFillTx/>
                  <a:latin typeface="微软雅黑" panose="020B0503020204020204" pitchFamily="34" charset="-122"/>
                  <a:ea typeface="微软雅黑" panose="020B0503020204020204" pitchFamily="34" charset="-122"/>
                  <a:cs typeface="Gill Sans Light"/>
                  <a:sym typeface="Gill Sans Light"/>
                </a:rPr>
                <a:t>方移动支付</a:t>
              </a:r>
              <a:r>
                <a:rPr kumimoji="0" lang="zh-CN" altLang="en-US" sz="2000" b="0" i="0" u="none" strike="noStrike" cap="none" spc="0" normalizeH="0" baseline="0" dirty="0" smtClean="0">
                  <a:ln>
                    <a:noFill/>
                  </a:ln>
                  <a:solidFill>
                    <a:srgbClr val="404040"/>
                  </a:solidFill>
                  <a:effectLst/>
                  <a:uFillTx/>
                  <a:latin typeface="微软雅黑" panose="020B0503020204020204" pitchFamily="34" charset="-122"/>
                  <a:ea typeface="微软雅黑" panose="020B0503020204020204" pitchFamily="34" charset="-122"/>
                  <a:cs typeface="Gill Sans Light"/>
                  <a:sym typeface="Gill Sans Light"/>
                </a:rPr>
                <a:t>方式</a:t>
              </a:r>
              <a:r>
                <a:rPr kumimoji="0" lang="en-US" altLang="zh-CN" sz="2000" b="0" i="0" u="none" strike="noStrike" cap="none" spc="0" normalizeH="0" baseline="0" dirty="0" smtClean="0">
                  <a:ln>
                    <a:noFill/>
                  </a:ln>
                  <a:solidFill>
                    <a:srgbClr val="404040"/>
                  </a:solidFill>
                  <a:effectLst/>
                  <a:uFillTx/>
                  <a:latin typeface="微软雅黑" panose="020B0503020204020204" pitchFamily="34" charset="-122"/>
                  <a:ea typeface="微软雅黑" panose="020B0503020204020204" pitchFamily="34" charset="-122"/>
                  <a:cs typeface="Gill Sans Light"/>
                  <a:sym typeface="Gill Sans Light"/>
                </a:rPr>
                <a:t>----</a:t>
              </a:r>
              <a:r>
                <a:rPr lang="en-US" altLang="zh-CN" sz="2000" dirty="0" smtClean="0">
                  <a:solidFill>
                    <a:srgbClr val="404040"/>
                  </a:solidFill>
                  <a:latin typeface="微软雅黑" panose="020B0503020204020204" pitchFamily="34" charset="-122"/>
                  <a:ea typeface="微软雅黑" panose="020B0503020204020204" pitchFamily="34" charset="-122"/>
                </a:rPr>
                <a:t> </a:t>
              </a:r>
              <a:r>
                <a:rPr lang="zh-CN" altLang="en-US" sz="2000" dirty="0" smtClean="0">
                  <a:solidFill>
                    <a:srgbClr val="404040"/>
                  </a:solidFill>
                  <a:latin typeface="微软雅黑" panose="020B0503020204020204" pitchFamily="34" charset="-122"/>
                  <a:ea typeface="微软雅黑" panose="020B0503020204020204" pitchFamily="34" charset="-122"/>
                </a:rPr>
                <a:t>收款</a:t>
              </a:r>
              <a:r>
                <a:rPr lang="zh-CN" altLang="en-US" sz="2000" dirty="0">
                  <a:solidFill>
                    <a:srgbClr val="404040"/>
                  </a:solidFill>
                  <a:latin typeface="微软雅黑" panose="020B0503020204020204" pitchFamily="34" charset="-122"/>
                  <a:ea typeface="微软雅黑" panose="020B0503020204020204" pitchFamily="34" charset="-122"/>
                </a:rPr>
                <a:t>，不再是难题</a:t>
              </a:r>
              <a:endParaRPr kumimoji="0" lang="zh-CN" altLang="en-US" sz="2000" b="0" i="0" u="none" strike="noStrike" cap="none" spc="0" normalizeH="0" baseline="0" dirty="0">
                <a:ln>
                  <a:noFill/>
                </a:ln>
                <a:solidFill>
                  <a:srgbClr val="404040"/>
                </a:solidFill>
                <a:effectLst/>
                <a:uFillTx/>
                <a:latin typeface="微软雅黑" panose="020B0503020204020204" pitchFamily="34" charset="-122"/>
                <a:ea typeface="微软雅黑" panose="020B0503020204020204" pitchFamily="34" charset="-122"/>
                <a:cs typeface="Gill Sans Light"/>
                <a:sym typeface="Gill Sans Light"/>
              </a:endParaRPr>
            </a:p>
          </p:txBody>
        </p:sp>
      </p:grpSp>
      <p:sp>
        <p:nvSpPr>
          <p:cNvPr id="6" name="矩形 5"/>
          <p:cNvSpPr/>
          <p:nvPr/>
        </p:nvSpPr>
        <p:spPr>
          <a:xfrm>
            <a:off x="7811013" y="1670939"/>
            <a:ext cx="3121367" cy="923330"/>
          </a:xfrm>
          <a:prstGeom prst="rect">
            <a:avLst/>
          </a:prstGeom>
          <a:noFill/>
        </p:spPr>
        <p:txBody>
          <a:bodyPr wrap="none" lIns="91440" tIns="45720" rIns="91440" bIns="45720">
            <a:spAutoFit/>
          </a:bodyPr>
          <a:lstStyle/>
          <a:p>
            <a:pPr algn="ctr"/>
            <a:r>
              <a:rPr lang="zh-CN" altLang="en-US" sz="5400" b="1" cap="none"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latin typeface="微软雅黑" panose="020B0503020204020204" pitchFamily="34" charset="-122"/>
                <a:ea typeface="微软雅黑" panose="020B0503020204020204" pitchFamily="34" charset="-122"/>
              </a:rPr>
              <a:t>千帆支付</a:t>
            </a:r>
            <a:endParaRPr lang="zh-CN" altLang="en-US" sz="5400" b="1"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latin typeface="微软雅黑" panose="020B0503020204020204" pitchFamily="34" charset="-122"/>
              <a:ea typeface="微软雅黑" panose="020B0503020204020204" pitchFamily="34" charset="-122"/>
            </a:endParaRPr>
          </a:p>
        </p:txBody>
      </p:sp>
      <p:sp>
        <p:nvSpPr>
          <p:cNvPr id="35"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POS</a:t>
            </a:r>
            <a:r>
              <a:rPr lang="zh-CN" altLang="en-US" sz="2400" b="1" dirty="0" smtClean="0">
                <a:latin typeface="微软雅黑" panose="020B0503020204020204" pitchFamily="34" charset="-122"/>
                <a:ea typeface="微软雅黑" panose="020B0503020204020204" pitchFamily="34" charset="-122"/>
              </a:rPr>
              <a:t>管理</a:t>
            </a:r>
            <a:endParaRPr lang="zh-CN" altLang="en-US" sz="2400" b="1" dirty="0">
              <a:latin typeface="微软雅黑" panose="020B0503020204020204" pitchFamily="34" charset="-122"/>
              <a:ea typeface="微软雅黑" panose="020B0503020204020204" pitchFamily="34" charset="-122"/>
            </a:endParaRPr>
          </a:p>
        </p:txBody>
      </p:sp>
      <p:pic>
        <p:nvPicPr>
          <p:cNvPr id="36" name="Picture 5" descr="C:\Users\weiwei\Desktop\Arrow%20back.png">
            <a:hlinkClick r:id="rId18" action="ppaction://hlinksldjump"/>
          </p:cNvPr>
          <p:cNvPicPr>
            <a:picLocks noChangeAspect="1" noChangeArrowheads="1"/>
          </p:cNvPicPr>
          <p:nvPr/>
        </p:nvPicPr>
        <p:blipFill>
          <a:blip r:embed="rId19" cstate="print">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739030" y="6279528"/>
            <a:ext cx="386699" cy="334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24347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700776" y="219935"/>
            <a:ext cx="10128032" cy="832376"/>
            <a:chOff x="918496" y="219935"/>
            <a:chExt cx="10128032" cy="832376"/>
          </a:xfrm>
        </p:grpSpPr>
        <p:grpSp>
          <p:nvGrpSpPr>
            <p:cNvPr id="10" name="组合 11"/>
            <p:cNvGrpSpPr/>
            <p:nvPr/>
          </p:nvGrpSpPr>
          <p:grpSpPr>
            <a:xfrm>
              <a:off x="918496" y="481918"/>
              <a:ext cx="2994914" cy="570393"/>
              <a:chOff x="1370052" y="1035073"/>
              <a:chExt cx="2994914" cy="570393"/>
            </a:xfrm>
          </p:grpSpPr>
          <p:grpSp>
            <p:nvGrpSpPr>
              <p:cNvPr id="12" name="组合 21"/>
              <p:cNvGrpSpPr/>
              <p:nvPr/>
            </p:nvGrpSpPr>
            <p:grpSpPr>
              <a:xfrm>
                <a:off x="1370052" y="1035073"/>
                <a:ext cx="315400" cy="570393"/>
                <a:chOff x="1370052" y="1035073"/>
                <a:chExt cx="315400" cy="570393"/>
              </a:xfrm>
            </p:grpSpPr>
            <p:sp>
              <p:nvSpPr>
                <p:cNvPr id="14"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标题 1"/>
            <p:cNvSpPr txBox="1">
              <a:spLocks/>
            </p:cNvSpPr>
            <p:nvPr/>
          </p:nvSpPr>
          <p:spPr>
            <a:xfrm>
              <a:off x="1319739" y="219935"/>
              <a:ext cx="9726789" cy="776288"/>
            </a:xfrm>
            <a:prstGeom prst="rect">
              <a:avLst/>
            </a:prstGeom>
          </p:spPr>
          <p:txBody>
            <a:bodyPr vert="horz" lIns="91440" tIns="45720" rIns="91440" bIns="45720" rtlCol="0" anchor="ctr">
              <a:normAutofit/>
            </a:bodyPr>
            <a:lstStyle/>
            <a:p>
              <a:r>
                <a:rPr lang="zh-CN" altLang="en-US" sz="2400" b="1" dirty="0">
                  <a:latin typeface="微软雅黑" panose="020B0503020204020204" pitchFamily="34" charset="-122"/>
                  <a:ea typeface="微软雅黑" panose="020B0503020204020204" pitchFamily="34" charset="-122"/>
                </a:rPr>
                <a:t>商业</a:t>
              </a:r>
              <a:r>
                <a:rPr lang="zh-CN" altLang="en-US" sz="2400" b="1" dirty="0" smtClean="0">
                  <a:latin typeface="微软雅黑" panose="020B0503020204020204" pitchFamily="34" charset="-122"/>
                  <a:ea typeface="微软雅黑" panose="020B0503020204020204" pitchFamily="34" charset="-122"/>
                </a:rPr>
                <a:t>地产集团化</a:t>
              </a:r>
              <a:r>
                <a:rPr lang="zh-CN" altLang="en-US" sz="2400" b="1" dirty="0">
                  <a:latin typeface="微软雅黑" panose="020B0503020204020204" pitchFamily="34" charset="-122"/>
                  <a:ea typeface="微软雅黑" panose="020B0503020204020204" pitchFamily="34" charset="-122"/>
                </a:rPr>
                <a:t>管</a:t>
              </a:r>
              <a:r>
                <a:rPr lang="zh-CN" altLang="en-US" sz="2400" b="1" dirty="0" smtClean="0">
                  <a:latin typeface="微软雅黑" panose="020B0503020204020204" pitchFamily="34" charset="-122"/>
                  <a:ea typeface="微软雅黑" panose="020B0503020204020204" pitchFamily="34" charset="-122"/>
                </a:rPr>
                <a:t>控诉求</a:t>
              </a:r>
              <a:endParaRPr lang="zh-CN" altLang="en-US" sz="2400" b="1" dirty="0">
                <a:latin typeface="微软雅黑" panose="020B0503020204020204" pitchFamily="34" charset="-122"/>
                <a:ea typeface="微软雅黑" panose="020B0503020204020204" pitchFamily="34" charset="-122"/>
              </a:endParaRPr>
            </a:p>
          </p:txBody>
        </p:sp>
      </p:grpSp>
      <p:sp>
        <p:nvSpPr>
          <p:cNvPr id="16" name="灯片编号占位符 15"/>
          <p:cNvSpPr>
            <a:spLocks noGrp="1"/>
          </p:cNvSpPr>
          <p:nvPr>
            <p:ph type="sldNum" sz="quarter" idx="12"/>
          </p:nvPr>
        </p:nvSpPr>
        <p:spPr/>
        <p:txBody>
          <a:bodyPr/>
          <a:lstStyle/>
          <a:p>
            <a:fld id="{49F4BA8F-7B64-4198-9505-0CB5D4D3B366}" type="slidenum">
              <a:rPr lang="zh-CN" altLang="en-US" smtClean="0"/>
              <a:pPr/>
              <a:t>3</a:t>
            </a:fld>
            <a:endParaRPr lang="zh-CN" altLang="en-US" dirty="0"/>
          </a:p>
        </p:txBody>
      </p:sp>
      <p:sp>
        <p:nvSpPr>
          <p:cNvPr id="2" name="TextBox 1"/>
          <p:cNvSpPr txBox="1"/>
          <p:nvPr/>
        </p:nvSpPr>
        <p:spPr>
          <a:xfrm>
            <a:off x="1339787" y="1625600"/>
            <a:ext cx="9251251" cy="3785652"/>
          </a:xfrm>
          <a:prstGeom prst="rect">
            <a:avLst/>
          </a:prstGeom>
          <a:noFill/>
        </p:spPr>
        <p:txBody>
          <a:bodyPr wrap="none" rtlCol="0">
            <a:spAutoFit/>
          </a:bodyPr>
          <a:lstStyle/>
          <a:p>
            <a:pPr marL="342900" indent="-342900">
              <a:lnSpc>
                <a:spcPct val="200000"/>
              </a:lnSpc>
              <a:spcBef>
                <a:spcPts val="600"/>
              </a:spcBef>
              <a:spcAft>
                <a:spcPts val="600"/>
              </a:spcAft>
              <a:buFont typeface="Wingdings" panose="05000000000000000000" pitchFamily="2" charset="2"/>
              <a:buChar char="n"/>
            </a:pPr>
            <a:r>
              <a:rPr lang="zh-CN" altLang="en-US" sz="2000" dirty="0" smtClean="0">
                <a:latin typeface="微软雅黑" panose="020B0503020204020204" pitchFamily="34" charset="-122"/>
                <a:ea typeface="微软雅黑" panose="020B0503020204020204" pitchFamily="34" charset="-122"/>
              </a:rPr>
              <a:t>随着企业发展，门店越来越多，需要集团化管理，以提高管理效率和管理能力</a:t>
            </a:r>
            <a:endParaRPr lang="en-US" altLang="zh-CN" sz="2000" dirty="0" smtClean="0">
              <a:latin typeface="微软雅黑" panose="020B0503020204020204" pitchFamily="34" charset="-122"/>
              <a:ea typeface="微软雅黑" panose="020B0503020204020204" pitchFamily="34" charset="-122"/>
            </a:endParaRPr>
          </a:p>
          <a:p>
            <a:pPr marL="342900" indent="-342900">
              <a:lnSpc>
                <a:spcPct val="200000"/>
              </a:lnSpc>
              <a:spcBef>
                <a:spcPts val="600"/>
              </a:spcBef>
              <a:spcAft>
                <a:spcPts val="600"/>
              </a:spcAft>
              <a:buFont typeface="Wingdings" panose="05000000000000000000" pitchFamily="2" charset="2"/>
              <a:buChar char="n"/>
            </a:pPr>
            <a:r>
              <a:rPr lang="zh-CN" altLang="en-US" sz="2000" dirty="0" smtClean="0">
                <a:latin typeface="微软雅黑" panose="020B0503020204020204" pitchFamily="34" charset="-122"/>
                <a:ea typeface="微软雅黑" panose="020B0503020204020204" pitchFamily="34" charset="-122"/>
              </a:rPr>
              <a:t>招商管理是企业管理的重要环节，需要更加细化</a:t>
            </a:r>
            <a:endParaRPr lang="en-US" altLang="zh-CN" sz="2000" dirty="0" smtClean="0">
              <a:latin typeface="微软雅黑" panose="020B0503020204020204" pitchFamily="34" charset="-122"/>
              <a:ea typeface="微软雅黑" panose="020B0503020204020204" pitchFamily="34" charset="-122"/>
            </a:endParaRPr>
          </a:p>
          <a:p>
            <a:pPr marL="342900" indent="-342900">
              <a:lnSpc>
                <a:spcPct val="200000"/>
              </a:lnSpc>
              <a:spcBef>
                <a:spcPts val="600"/>
              </a:spcBef>
              <a:spcAft>
                <a:spcPts val="600"/>
              </a:spcAft>
              <a:buFont typeface="Wingdings" panose="05000000000000000000" pitchFamily="2" charset="2"/>
              <a:buChar char="n"/>
            </a:pPr>
            <a:r>
              <a:rPr lang="zh-CN" altLang="en-US" sz="2000" dirty="0" smtClean="0">
                <a:latin typeface="微软雅黑" panose="020B0503020204020204" pitchFamily="34" charset="-122"/>
                <a:ea typeface="微软雅黑" panose="020B0503020204020204" pitchFamily="34" charset="-122"/>
              </a:rPr>
              <a:t>为及时全面了解掌握集团运营状况，需要有强有力的数据分析</a:t>
            </a:r>
            <a:endParaRPr lang="en-US" altLang="zh-CN" sz="2000" dirty="0" smtClean="0">
              <a:latin typeface="微软雅黑" panose="020B0503020204020204" pitchFamily="34" charset="-122"/>
              <a:ea typeface="微软雅黑" panose="020B0503020204020204" pitchFamily="34" charset="-122"/>
            </a:endParaRPr>
          </a:p>
          <a:p>
            <a:pPr marL="342900" indent="-342900">
              <a:lnSpc>
                <a:spcPct val="200000"/>
              </a:lnSpc>
              <a:spcBef>
                <a:spcPts val="600"/>
              </a:spcBef>
              <a:spcAft>
                <a:spcPts val="600"/>
              </a:spcAft>
              <a:buFont typeface="Wingdings" panose="05000000000000000000" pitchFamily="2" charset="2"/>
              <a:buChar char="n"/>
            </a:pPr>
            <a:r>
              <a:rPr lang="zh-CN" altLang="en-US" sz="2000" dirty="0" smtClean="0">
                <a:latin typeface="微软雅黑" panose="020B0503020204020204" pitchFamily="34" charset="-122"/>
                <a:ea typeface="微软雅黑" panose="020B0503020204020204" pitchFamily="34" charset="-122"/>
              </a:rPr>
              <a:t>企业高速扩张的过程中，需要快速、低成本部署管理系统</a:t>
            </a:r>
            <a:endParaRPr lang="en-US" altLang="zh-CN" sz="2000" dirty="0" smtClean="0">
              <a:latin typeface="微软雅黑" panose="020B0503020204020204" pitchFamily="34" charset="-122"/>
              <a:ea typeface="微软雅黑" panose="020B0503020204020204" pitchFamily="34" charset="-122"/>
            </a:endParaRPr>
          </a:p>
          <a:p>
            <a:pPr algn="ctr">
              <a:lnSpc>
                <a:spcPct val="200000"/>
              </a:lnSpc>
              <a:spcBef>
                <a:spcPts val="600"/>
              </a:spcBef>
              <a:spcAft>
                <a:spcPts val="600"/>
              </a:spcAft>
            </a:pPr>
            <a:r>
              <a:rPr lang="en-US" altLang="zh-CN" sz="2000" dirty="0" smtClean="0">
                <a:latin typeface="微软雅黑" panose="020B0503020204020204" pitchFamily="34" charset="-122"/>
                <a:ea typeface="微软雅黑" panose="020B0503020204020204" pitchFamily="34" charset="-122"/>
              </a:rPr>
              <a:t>……</a:t>
            </a:r>
          </a:p>
        </p:txBody>
      </p:sp>
    </p:spTree>
    <p:extLst>
      <p:ext uri="{BB962C8B-B14F-4D97-AF65-F5344CB8AC3E}">
        <p14:creationId xmlns:p14="http://schemas.microsoft.com/office/powerpoint/2010/main" val="115353115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3"/>
          <p:cNvGrpSpPr/>
          <p:nvPr/>
        </p:nvGrpSpPr>
        <p:grpSpPr>
          <a:xfrm>
            <a:off x="815413" y="1771650"/>
            <a:ext cx="6238953" cy="3768332"/>
            <a:chOff x="1609158" y="1421511"/>
            <a:chExt cx="5997444" cy="2916191"/>
          </a:xfrm>
        </p:grpSpPr>
        <p:sp>
          <p:nvSpPr>
            <p:cNvPr id="15" name="TextBox 14"/>
            <p:cNvSpPr txBox="1"/>
            <p:nvPr/>
          </p:nvSpPr>
          <p:spPr>
            <a:xfrm>
              <a:off x="3983211" y="2237598"/>
              <a:ext cx="996438" cy="253401"/>
            </a:xfrm>
            <a:prstGeom prst="rect">
              <a:avLst/>
            </a:prstGeom>
            <a:noFill/>
            <a:ln>
              <a:solidFill>
                <a:schemeClr val="bg1"/>
              </a:solidFill>
            </a:ln>
          </p:spPr>
          <p:txBody>
            <a:bodyPr wrap="square" rtlCol="0">
              <a:spAutoFit/>
            </a:bodyPr>
            <a:lstStyle>
              <a:defPPr>
                <a:defRPr lang="zh-CN"/>
              </a:defPPr>
              <a:lvl1pPr>
                <a:defRPr sz="1200">
                  <a:solidFill>
                    <a:srgbClr val="B11A43"/>
                  </a:solidFill>
                  <a:latin typeface="方正姚体" panose="02010601030101010101" pitchFamily="2" charset="-122"/>
                  <a:ea typeface="方正姚体" panose="02010601030101010101" pitchFamily="2" charset="-122"/>
                </a:defRPr>
              </a:lvl1pPr>
            </a:lstStyle>
            <a:p>
              <a:r>
                <a:rPr lang="zh-CN" altLang="en-US" sz="1400" dirty="0">
                  <a:solidFill>
                    <a:srgbClr val="AD4F45"/>
                  </a:solidFill>
                  <a:latin typeface="微软雅黑" pitchFamily="34" charset="-122"/>
                  <a:ea typeface="微软雅黑" pitchFamily="34" charset="-122"/>
                </a:rPr>
                <a:t>海鼎系统</a:t>
              </a:r>
            </a:p>
          </p:txBody>
        </p:sp>
        <p:sp>
          <p:nvSpPr>
            <p:cNvPr id="16" name="上箭头 15"/>
            <p:cNvSpPr/>
            <p:nvPr/>
          </p:nvSpPr>
          <p:spPr>
            <a:xfrm>
              <a:off x="4390998" y="2533880"/>
              <a:ext cx="327177" cy="831297"/>
            </a:xfrm>
            <a:prstGeom prst="upArrow">
              <a:avLst/>
            </a:prstGeom>
            <a:solidFill>
              <a:srgbClr val="57C6B7"/>
            </a:solidFill>
            <a:ln>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477FB2"/>
                </a:solidFill>
                <a:latin typeface="微软雅黑" pitchFamily="34" charset="-122"/>
                <a:ea typeface="微软雅黑" pitchFamily="34" charset="-122"/>
              </a:endParaRPr>
            </a:p>
          </p:txBody>
        </p:sp>
        <p:sp>
          <p:nvSpPr>
            <p:cNvPr id="17" name="上箭头 16"/>
            <p:cNvSpPr/>
            <p:nvPr/>
          </p:nvSpPr>
          <p:spPr>
            <a:xfrm rot="5400000">
              <a:off x="3081650" y="3297721"/>
              <a:ext cx="284646" cy="955506"/>
            </a:xfrm>
            <a:prstGeom prst="upArrow">
              <a:avLst/>
            </a:prstGeom>
            <a:solidFill>
              <a:srgbClr val="57C6B7"/>
            </a:solidFill>
            <a:ln>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8" name="上箭头 17"/>
            <p:cNvSpPr/>
            <p:nvPr/>
          </p:nvSpPr>
          <p:spPr>
            <a:xfrm rot="5400000">
              <a:off x="5520823" y="3130451"/>
              <a:ext cx="284646" cy="1249840"/>
            </a:xfrm>
            <a:prstGeom prst="upArrow">
              <a:avLst/>
            </a:prstGeom>
            <a:solidFill>
              <a:srgbClr val="57C6B7"/>
            </a:solidFill>
            <a:ln>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9" name="TextBox 18"/>
            <p:cNvSpPr txBox="1"/>
            <p:nvPr/>
          </p:nvSpPr>
          <p:spPr>
            <a:xfrm>
              <a:off x="1609158" y="4084301"/>
              <a:ext cx="1040450" cy="253401"/>
            </a:xfrm>
            <a:prstGeom prst="rect">
              <a:avLst/>
            </a:prstGeom>
            <a:noFill/>
          </p:spPr>
          <p:txBody>
            <a:bodyPr wrap="none" rtlCol="0">
              <a:spAutoFit/>
            </a:bodyPr>
            <a:lstStyle>
              <a:defPPr>
                <a:defRPr lang="zh-CN"/>
              </a:defPPr>
              <a:lvl1pPr>
                <a:defRPr sz="1400">
                  <a:solidFill>
                    <a:srgbClr val="B11A43"/>
                  </a:solidFill>
                  <a:latin typeface="方正姚体" panose="02010601030101010101" pitchFamily="2" charset="-122"/>
                  <a:ea typeface="方正姚体" panose="02010601030101010101" pitchFamily="2" charset="-122"/>
                </a:defRPr>
              </a:lvl1pPr>
            </a:lstStyle>
            <a:p>
              <a:r>
                <a:rPr lang="zh-CN" altLang="en-US" dirty="0">
                  <a:solidFill>
                    <a:srgbClr val="AD4F45"/>
                  </a:solidFill>
                  <a:latin typeface="微软雅黑" pitchFamily="34" charset="-122"/>
                  <a:ea typeface="微软雅黑" pitchFamily="34" charset="-122"/>
                </a:rPr>
                <a:t>商户收银机</a:t>
              </a:r>
            </a:p>
          </p:txBody>
        </p:sp>
        <p:sp>
          <p:nvSpPr>
            <p:cNvPr id="20" name="TextBox 19"/>
            <p:cNvSpPr txBox="1"/>
            <p:nvPr/>
          </p:nvSpPr>
          <p:spPr>
            <a:xfrm>
              <a:off x="3827059" y="4083498"/>
              <a:ext cx="1040450" cy="253401"/>
            </a:xfrm>
            <a:prstGeom prst="rect">
              <a:avLst/>
            </a:prstGeom>
            <a:noFill/>
          </p:spPr>
          <p:txBody>
            <a:bodyPr wrap="none" rtlCol="0">
              <a:spAutoFit/>
            </a:bodyPr>
            <a:lstStyle>
              <a:defPPr>
                <a:defRPr lang="zh-CN"/>
              </a:defPPr>
              <a:lvl1pPr>
                <a:defRPr sz="1200">
                  <a:solidFill>
                    <a:srgbClr val="B11A43"/>
                  </a:solidFill>
                  <a:latin typeface="方正姚体" panose="02010601030101010101" pitchFamily="2" charset="-122"/>
                  <a:ea typeface="方正姚体" panose="02010601030101010101" pitchFamily="2" charset="-122"/>
                </a:defRPr>
              </a:lvl1pPr>
            </a:lstStyle>
            <a:p>
              <a:r>
                <a:rPr lang="zh-CN" altLang="en-US" sz="1400" dirty="0">
                  <a:solidFill>
                    <a:srgbClr val="AD4F45"/>
                  </a:solidFill>
                  <a:latin typeface="微软雅黑" pitchFamily="34" charset="-122"/>
                  <a:ea typeface="微软雅黑" pitchFamily="34" charset="-122"/>
                </a:rPr>
                <a:t>海鼎数据通</a:t>
              </a:r>
            </a:p>
          </p:txBody>
        </p:sp>
        <p:sp>
          <p:nvSpPr>
            <p:cNvPr id="21" name="TextBox 20"/>
            <p:cNvSpPr txBox="1"/>
            <p:nvPr/>
          </p:nvSpPr>
          <p:spPr>
            <a:xfrm>
              <a:off x="6220979" y="4084301"/>
              <a:ext cx="1385623" cy="253401"/>
            </a:xfrm>
            <a:prstGeom prst="rect">
              <a:avLst/>
            </a:prstGeom>
            <a:noFill/>
          </p:spPr>
          <p:txBody>
            <a:bodyPr wrap="none" rtlCol="0">
              <a:spAutoFit/>
            </a:bodyPr>
            <a:lstStyle>
              <a:defPPr>
                <a:defRPr lang="zh-CN"/>
              </a:defPPr>
              <a:lvl1pPr>
                <a:defRPr sz="1200">
                  <a:solidFill>
                    <a:srgbClr val="B11A43"/>
                  </a:solidFill>
                  <a:latin typeface="方正姚体" panose="02010601030101010101" pitchFamily="2" charset="-122"/>
                  <a:ea typeface="方正姚体" panose="02010601030101010101" pitchFamily="2" charset="-122"/>
                </a:defRPr>
              </a:lvl1pPr>
            </a:lstStyle>
            <a:p>
              <a:r>
                <a:rPr lang="zh-CN" altLang="en-US" sz="1400" dirty="0">
                  <a:solidFill>
                    <a:srgbClr val="AD4F45"/>
                  </a:solidFill>
                  <a:latin typeface="微软雅黑" pitchFamily="34" charset="-122"/>
                  <a:ea typeface="微软雅黑" pitchFamily="34" charset="-122"/>
                </a:rPr>
                <a:t>商户小票打印机</a:t>
              </a:r>
            </a:p>
          </p:txBody>
        </p:sp>
        <p:sp>
          <p:nvSpPr>
            <p:cNvPr id="22" name="TextBox 21"/>
            <p:cNvSpPr txBox="1"/>
            <p:nvPr/>
          </p:nvSpPr>
          <p:spPr>
            <a:xfrm>
              <a:off x="2757078" y="3430256"/>
              <a:ext cx="867863" cy="253401"/>
            </a:xfrm>
            <a:prstGeom prst="rect">
              <a:avLst/>
            </a:prstGeom>
            <a:noFill/>
          </p:spPr>
          <p:txBody>
            <a:bodyPr wrap="none" rtlCol="0">
              <a:spAutoFit/>
            </a:bodyPr>
            <a:lstStyle/>
            <a:p>
              <a:r>
                <a:rPr lang="zh-CN" altLang="en-US" sz="1400" dirty="0" smtClean="0">
                  <a:latin typeface="微软雅黑" pitchFamily="34" charset="-122"/>
                  <a:ea typeface="微软雅黑" pitchFamily="34" charset="-122"/>
                </a:rPr>
                <a:t>打印指令</a:t>
              </a:r>
              <a:endParaRPr lang="zh-CN" altLang="en-US" sz="1400" dirty="0">
                <a:latin typeface="微软雅黑" pitchFamily="34" charset="-122"/>
                <a:ea typeface="微软雅黑" pitchFamily="34" charset="-122"/>
              </a:endParaRPr>
            </a:p>
          </p:txBody>
        </p:sp>
        <p:sp>
          <p:nvSpPr>
            <p:cNvPr id="23" name="TextBox 22"/>
            <p:cNvSpPr txBox="1"/>
            <p:nvPr/>
          </p:nvSpPr>
          <p:spPr>
            <a:xfrm>
              <a:off x="4959760" y="3419740"/>
              <a:ext cx="1340936" cy="253401"/>
            </a:xfrm>
            <a:prstGeom prst="rect">
              <a:avLst/>
            </a:prstGeom>
            <a:noFill/>
          </p:spPr>
          <p:txBody>
            <a:bodyPr wrap="none" rtlCol="0">
              <a:spAutoFit/>
            </a:bodyPr>
            <a:lstStyle>
              <a:defPPr>
                <a:defRPr lang="zh-CN"/>
              </a:defPPr>
              <a:lvl1pPr>
                <a:defRPr sz="1200">
                  <a:latin typeface="方正姚体" panose="02010601030101010101" pitchFamily="2" charset="-122"/>
                  <a:ea typeface="方正姚体" panose="02010601030101010101" pitchFamily="2" charset="-122"/>
                </a:defRPr>
              </a:lvl1pPr>
            </a:lstStyle>
            <a:p>
              <a:r>
                <a:rPr lang="zh-CN" altLang="en-US" sz="1400" dirty="0">
                  <a:latin typeface="微软雅黑" pitchFamily="34" charset="-122"/>
                  <a:ea typeface="微软雅黑" pitchFamily="34" charset="-122"/>
                </a:rPr>
                <a:t>打印</a:t>
              </a:r>
              <a:r>
                <a:rPr lang="en-US" altLang="zh-CN" sz="1400" dirty="0">
                  <a:latin typeface="微软雅黑" pitchFamily="34" charset="-122"/>
                  <a:ea typeface="微软雅黑" pitchFamily="34" charset="-122"/>
                </a:rPr>
                <a:t>+</a:t>
              </a:r>
              <a:r>
                <a:rPr lang="zh-CN" altLang="en-US" sz="1400" dirty="0">
                  <a:latin typeface="微软雅黑" pitchFamily="34" charset="-122"/>
                  <a:ea typeface="微软雅黑" pitchFamily="34" charset="-122"/>
                </a:rPr>
                <a:t>加打指令</a:t>
              </a:r>
            </a:p>
          </p:txBody>
        </p:sp>
        <p:sp>
          <p:nvSpPr>
            <p:cNvPr id="24" name="上箭头 23"/>
            <p:cNvSpPr/>
            <p:nvPr/>
          </p:nvSpPr>
          <p:spPr>
            <a:xfrm rot="10800000">
              <a:off x="3995842" y="2558160"/>
              <a:ext cx="327177" cy="831297"/>
            </a:xfrm>
            <a:prstGeom prst="upArrow">
              <a:avLst/>
            </a:prstGeom>
            <a:solidFill>
              <a:srgbClr val="57C6B7"/>
            </a:solidFill>
            <a:ln>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25" name="TextBox 24"/>
            <p:cNvSpPr txBox="1"/>
            <p:nvPr/>
          </p:nvSpPr>
          <p:spPr>
            <a:xfrm>
              <a:off x="3753677" y="2498377"/>
              <a:ext cx="273654" cy="785541"/>
            </a:xfrm>
            <a:prstGeom prst="rect">
              <a:avLst/>
            </a:prstGeom>
            <a:noFill/>
          </p:spPr>
          <p:txBody>
            <a:bodyPr wrap="square" rtlCol="0">
              <a:spAutoFit/>
            </a:bodyPr>
            <a:lstStyle>
              <a:defPPr>
                <a:defRPr lang="zh-CN"/>
              </a:defPPr>
              <a:lvl1pPr>
                <a:defRPr sz="1200">
                  <a:latin typeface="方正姚体" panose="02010601030101010101" pitchFamily="2" charset="-122"/>
                  <a:ea typeface="方正姚体" panose="02010601030101010101" pitchFamily="2" charset="-122"/>
                </a:defRPr>
              </a:lvl1pPr>
            </a:lstStyle>
            <a:p>
              <a:r>
                <a:rPr lang="zh-CN" altLang="en-US" sz="1400" dirty="0">
                  <a:latin typeface="微软雅黑" pitchFamily="34" charset="-122"/>
                  <a:ea typeface="微软雅黑" pitchFamily="34" charset="-122"/>
                </a:rPr>
                <a:t>加打指令</a:t>
              </a:r>
            </a:p>
          </p:txBody>
        </p:sp>
        <p:sp>
          <p:nvSpPr>
            <p:cNvPr id="26" name="TextBox 25"/>
            <p:cNvSpPr txBox="1"/>
            <p:nvPr/>
          </p:nvSpPr>
          <p:spPr>
            <a:xfrm>
              <a:off x="4678887" y="2507484"/>
              <a:ext cx="188661" cy="785541"/>
            </a:xfrm>
            <a:prstGeom prst="rect">
              <a:avLst/>
            </a:prstGeom>
            <a:noFill/>
          </p:spPr>
          <p:txBody>
            <a:bodyPr wrap="square" rtlCol="0">
              <a:spAutoFit/>
            </a:bodyPr>
            <a:lstStyle>
              <a:defPPr>
                <a:defRPr lang="zh-CN"/>
              </a:defPPr>
              <a:lvl1pPr>
                <a:defRPr sz="1200">
                  <a:latin typeface="方正姚体" panose="02010601030101010101" pitchFamily="2" charset="-122"/>
                  <a:ea typeface="方正姚体" panose="02010601030101010101" pitchFamily="2" charset="-122"/>
                </a:defRPr>
              </a:lvl1pPr>
            </a:lstStyle>
            <a:p>
              <a:r>
                <a:rPr lang="zh-CN" altLang="en-US" sz="1400" dirty="0">
                  <a:latin typeface="微软雅黑" pitchFamily="34" charset="-122"/>
                  <a:ea typeface="微软雅黑" pitchFamily="34" charset="-122"/>
                </a:rPr>
                <a:t>数据传输</a:t>
              </a:r>
            </a:p>
          </p:txBody>
        </p:sp>
        <p:pic>
          <p:nvPicPr>
            <p:cNvPr id="27"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27264" y="1421511"/>
              <a:ext cx="727467" cy="8619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44208" y="3350876"/>
              <a:ext cx="895350" cy="733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9"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50703" y="3480673"/>
              <a:ext cx="877031" cy="5896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30" name="Picture 5" descr="C:\Users\weiwei\Desktop\图片1.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25408" y="1771650"/>
            <a:ext cx="3635061" cy="3513639"/>
          </a:xfrm>
          <a:prstGeom prst="rect">
            <a:avLst/>
          </a:prstGeom>
          <a:noFill/>
          <a:extLst>
            <a:ext uri="{909E8E84-426E-40DD-AFC4-6F175D3DCCD1}">
              <a14:hiddenFill xmlns:a14="http://schemas.microsoft.com/office/drawing/2010/main">
                <a:solidFill>
                  <a:srgbClr val="FFFFFF"/>
                </a:solidFill>
              </a14:hiddenFill>
            </a:ext>
          </a:extLst>
        </p:spPr>
      </p:pic>
      <p:sp>
        <p:nvSpPr>
          <p:cNvPr id="31" name="椭圆 17"/>
          <p:cNvSpPr>
            <a:spLocks noChangeAspect="1"/>
          </p:cNvSpPr>
          <p:nvPr/>
        </p:nvSpPr>
        <p:spPr>
          <a:xfrm>
            <a:off x="2192479" y="5010249"/>
            <a:ext cx="324943" cy="307915"/>
          </a:xfrm>
          <a:prstGeom prst="ellipse">
            <a:avLst/>
          </a:prstGeom>
          <a:solidFill>
            <a:srgbClr val="57C6B7"/>
          </a:solidFill>
          <a:ln w="9525">
            <a:noFill/>
          </a:ln>
        </p:spPr>
        <p:txBody>
          <a:bodyPr lIns="121917" tIns="60958" rIns="121917" bIns="60958" anchor="ctr"/>
          <a:lstStyle/>
          <a:p>
            <a:pPr lvl="0" algn="ctr" eaLnBrk="1" hangingPunct="1"/>
            <a:r>
              <a:rPr lang="en-US" altLang="x-none" sz="2100" dirty="0">
                <a:solidFill>
                  <a:srgbClr val="FFFFFF"/>
                </a:solidFill>
                <a:latin typeface="+mn-ea"/>
              </a:rPr>
              <a:t>1</a:t>
            </a:r>
            <a:endParaRPr lang="zh-CN" altLang="en-US" sz="2100" dirty="0">
              <a:solidFill>
                <a:srgbClr val="FFFFFF"/>
              </a:solidFill>
              <a:latin typeface="+mn-ea"/>
            </a:endParaRPr>
          </a:p>
        </p:txBody>
      </p:sp>
      <p:sp>
        <p:nvSpPr>
          <p:cNvPr id="32" name="椭圆 17"/>
          <p:cNvSpPr>
            <a:spLocks noChangeAspect="1"/>
          </p:cNvSpPr>
          <p:nvPr/>
        </p:nvSpPr>
        <p:spPr>
          <a:xfrm>
            <a:off x="4345458" y="3704664"/>
            <a:ext cx="339431" cy="291604"/>
          </a:xfrm>
          <a:prstGeom prst="ellipse">
            <a:avLst/>
          </a:prstGeom>
          <a:solidFill>
            <a:srgbClr val="57C6B7"/>
          </a:solidFill>
          <a:ln w="9525">
            <a:noFill/>
          </a:ln>
        </p:spPr>
        <p:txBody>
          <a:bodyPr lIns="121917" tIns="60958" rIns="121917" bIns="60958" anchor="ctr"/>
          <a:lstStyle/>
          <a:p>
            <a:pPr lvl="0" algn="ctr" eaLnBrk="1" hangingPunct="1"/>
            <a:r>
              <a:rPr lang="en-US" altLang="x-none" sz="2100" dirty="0" smtClean="0">
                <a:solidFill>
                  <a:srgbClr val="FFFFFF"/>
                </a:solidFill>
                <a:latin typeface="+mn-ea"/>
              </a:rPr>
              <a:t>2</a:t>
            </a:r>
            <a:endParaRPr lang="zh-CN" altLang="en-US" sz="2100" dirty="0">
              <a:solidFill>
                <a:srgbClr val="FFFFFF"/>
              </a:solidFill>
              <a:latin typeface="+mn-ea"/>
            </a:endParaRPr>
          </a:p>
        </p:txBody>
      </p:sp>
      <p:sp>
        <p:nvSpPr>
          <p:cNvPr id="33" name="椭圆 17"/>
          <p:cNvSpPr>
            <a:spLocks noChangeAspect="1"/>
          </p:cNvSpPr>
          <p:nvPr/>
        </p:nvSpPr>
        <p:spPr>
          <a:xfrm>
            <a:off x="2730582" y="3704663"/>
            <a:ext cx="339995" cy="307915"/>
          </a:xfrm>
          <a:prstGeom prst="ellipse">
            <a:avLst/>
          </a:prstGeom>
          <a:solidFill>
            <a:srgbClr val="57C6B7"/>
          </a:solidFill>
          <a:ln w="9525">
            <a:noFill/>
          </a:ln>
        </p:spPr>
        <p:txBody>
          <a:bodyPr lIns="121917" tIns="60958" rIns="121917" bIns="60958" anchor="ctr"/>
          <a:lstStyle/>
          <a:p>
            <a:pPr lvl="0" algn="ctr" eaLnBrk="1" hangingPunct="1"/>
            <a:r>
              <a:rPr lang="en-US" altLang="x-none" sz="2100" dirty="0" smtClean="0">
                <a:solidFill>
                  <a:srgbClr val="FFFFFF"/>
                </a:solidFill>
                <a:latin typeface="+mn-ea"/>
              </a:rPr>
              <a:t>3</a:t>
            </a:r>
            <a:endParaRPr lang="zh-CN" altLang="en-US" sz="2100" dirty="0">
              <a:solidFill>
                <a:srgbClr val="FFFFFF"/>
              </a:solidFill>
              <a:latin typeface="+mn-ea"/>
            </a:endParaRPr>
          </a:p>
        </p:txBody>
      </p:sp>
      <p:sp>
        <p:nvSpPr>
          <p:cNvPr id="34" name="椭圆 17"/>
          <p:cNvSpPr>
            <a:spLocks noChangeAspect="1"/>
          </p:cNvSpPr>
          <p:nvPr/>
        </p:nvSpPr>
        <p:spPr>
          <a:xfrm>
            <a:off x="4814898" y="5011737"/>
            <a:ext cx="310258" cy="307915"/>
          </a:xfrm>
          <a:prstGeom prst="ellipse">
            <a:avLst/>
          </a:prstGeom>
          <a:solidFill>
            <a:srgbClr val="57C6B7"/>
          </a:solidFill>
          <a:ln w="9525">
            <a:noFill/>
          </a:ln>
        </p:spPr>
        <p:txBody>
          <a:bodyPr lIns="121917" tIns="60958" rIns="121917" bIns="60958" anchor="ctr"/>
          <a:lstStyle/>
          <a:p>
            <a:pPr lvl="0" algn="ctr" eaLnBrk="1" hangingPunct="1"/>
            <a:r>
              <a:rPr lang="en-US" altLang="x-none" sz="2100" dirty="0" smtClean="0">
                <a:solidFill>
                  <a:srgbClr val="FFFFFF"/>
                </a:solidFill>
                <a:latin typeface="+mn-ea"/>
              </a:rPr>
              <a:t>4</a:t>
            </a:r>
            <a:endParaRPr lang="zh-CN" altLang="en-US" sz="2100" dirty="0">
              <a:solidFill>
                <a:srgbClr val="FFFFFF"/>
              </a:solidFill>
              <a:latin typeface="+mn-ea"/>
            </a:endParaRPr>
          </a:p>
        </p:txBody>
      </p:sp>
      <p:pic>
        <p:nvPicPr>
          <p:cNvPr id="35" name="Picture 3" descr="C:\Users\weiwei\Desktop\无标题.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30163" y="4376931"/>
            <a:ext cx="1089976" cy="873688"/>
          </a:xfrm>
          <a:prstGeom prst="rect">
            <a:avLst/>
          </a:prstGeom>
          <a:noFill/>
          <a:extLst>
            <a:ext uri="{909E8E84-426E-40DD-AFC4-6F175D3DCCD1}">
              <a14:hiddenFill xmlns:a14="http://schemas.microsoft.com/office/drawing/2010/main">
                <a:solidFill>
                  <a:srgbClr val="FFFFFF"/>
                </a:solidFill>
              </a14:hiddenFill>
            </a:ext>
          </a:extLst>
        </p:spPr>
      </p:pic>
      <p:sp>
        <p:nvSpPr>
          <p:cNvPr id="36" name="TextBox 35"/>
          <p:cNvSpPr txBox="1"/>
          <p:nvPr/>
        </p:nvSpPr>
        <p:spPr>
          <a:xfrm>
            <a:off x="7455096" y="5433920"/>
            <a:ext cx="3734350" cy="369328"/>
          </a:xfrm>
          <a:prstGeom prst="rect">
            <a:avLst/>
          </a:prstGeom>
          <a:noFill/>
        </p:spPr>
        <p:txBody>
          <a:bodyPr wrap="none" lIns="121917" tIns="60958" rIns="121917" bIns="60958" rtlCol="0">
            <a:spAutoFit/>
          </a:bodyPr>
          <a:lstStyle/>
          <a:p>
            <a:r>
              <a:rPr lang="zh-CN" altLang="en-US" sz="1600" dirty="0" smtClean="0">
                <a:latin typeface="微软雅黑" panose="020B0503020204020204" pitchFamily="34" charset="-122"/>
                <a:ea typeface="微软雅黑" panose="020B0503020204020204" pitchFamily="34" charset="-122"/>
              </a:rPr>
              <a:t>对商户</a:t>
            </a:r>
            <a:r>
              <a:rPr lang="en-US" altLang="zh-CN" sz="1600" dirty="0" smtClean="0">
                <a:latin typeface="微软雅黑" panose="020B0503020204020204" pitchFamily="34" charset="-122"/>
                <a:ea typeface="微软雅黑" panose="020B0503020204020204" pitchFamily="34" charset="-122"/>
              </a:rPr>
              <a:t>POS</a:t>
            </a:r>
            <a:r>
              <a:rPr lang="zh-CN" altLang="en-US" sz="1600" dirty="0" smtClean="0">
                <a:latin typeface="微软雅黑" pitchFamily="34" charset="-122"/>
                <a:ea typeface="微软雅黑" pitchFamily="34" charset="-122"/>
              </a:rPr>
              <a:t>系统使用及打印无任何影响</a:t>
            </a:r>
            <a:endParaRPr lang="zh-CN" altLang="en-US" sz="1600" dirty="0">
              <a:latin typeface="微软雅黑" panose="020B0503020204020204" pitchFamily="34" charset="-122"/>
              <a:ea typeface="微软雅黑" panose="020B0503020204020204" pitchFamily="34" charset="-122"/>
            </a:endParaRPr>
          </a:p>
        </p:txBody>
      </p:sp>
      <p:grpSp>
        <p:nvGrpSpPr>
          <p:cNvPr id="38" name="组合 11"/>
          <p:cNvGrpSpPr/>
          <p:nvPr/>
        </p:nvGrpSpPr>
        <p:grpSpPr>
          <a:xfrm>
            <a:off x="711662" y="481918"/>
            <a:ext cx="2994914" cy="570393"/>
            <a:chOff x="1370052" y="1035073"/>
            <a:chExt cx="2994914" cy="570393"/>
          </a:xfrm>
        </p:grpSpPr>
        <p:grpSp>
          <p:nvGrpSpPr>
            <p:cNvPr id="40" name="组合 21"/>
            <p:cNvGrpSpPr/>
            <p:nvPr/>
          </p:nvGrpSpPr>
          <p:grpSpPr>
            <a:xfrm>
              <a:off x="1370052" y="1035073"/>
              <a:ext cx="315400" cy="570393"/>
              <a:chOff x="1370052" y="1035073"/>
              <a:chExt cx="315400" cy="570393"/>
            </a:xfrm>
          </p:grpSpPr>
          <p:sp>
            <p:nvSpPr>
              <p:cNvPr id="42"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矩形 40"/>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灯片编号占位符 43"/>
          <p:cNvSpPr>
            <a:spLocks noGrp="1"/>
          </p:cNvSpPr>
          <p:nvPr>
            <p:ph type="sldNum" sz="quarter" idx="12"/>
          </p:nvPr>
        </p:nvSpPr>
        <p:spPr/>
        <p:txBody>
          <a:bodyPr/>
          <a:lstStyle/>
          <a:p>
            <a:fld id="{49F4BA8F-7B64-4198-9505-0CB5D4D3B366}" type="slidenum">
              <a:rPr lang="zh-CN" altLang="en-US" smtClean="0"/>
              <a:pPr/>
              <a:t>30</a:t>
            </a:fld>
            <a:endParaRPr lang="zh-CN" altLang="en-US" dirty="0"/>
          </a:p>
        </p:txBody>
      </p:sp>
      <p:sp>
        <p:nvSpPr>
          <p:cNvPr id="45"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海鼎数据采集</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数据通</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7839029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453820" y="4220853"/>
            <a:ext cx="236920" cy="533480"/>
          </a:xfrm>
          <a:prstGeom prst="rect">
            <a:avLst/>
          </a:prstGeom>
          <a:noFill/>
        </p:spPr>
        <p:txBody>
          <a:bodyPr wrap="square" lIns="121917" tIns="60958" rIns="121917" bIns="60958" rtlCol="0">
            <a:spAutoFit/>
          </a:bodyPr>
          <a:lstStyle/>
          <a:p>
            <a:r>
              <a:rPr lang="zh-CN" altLang="en-US" sz="1300" dirty="0" smtClean="0">
                <a:solidFill>
                  <a:srgbClr val="AD4F45"/>
                </a:solidFill>
                <a:latin typeface="微软雅黑" pitchFamily="34" charset="-122"/>
                <a:ea typeface="微软雅黑" pitchFamily="34" charset="-122"/>
              </a:rPr>
              <a:t>加打</a:t>
            </a:r>
            <a:endParaRPr lang="zh-CN" altLang="en-US" sz="1300" dirty="0">
              <a:solidFill>
                <a:srgbClr val="AD4F45"/>
              </a:solidFill>
              <a:latin typeface="微软雅黑" pitchFamily="34" charset="-122"/>
              <a:ea typeface="微软雅黑" pitchFamily="34" charset="-122"/>
            </a:endParaRPr>
          </a:p>
        </p:txBody>
      </p:sp>
      <p:sp>
        <p:nvSpPr>
          <p:cNvPr id="38" name="TextBox 37"/>
          <p:cNvSpPr txBox="1"/>
          <p:nvPr/>
        </p:nvSpPr>
        <p:spPr>
          <a:xfrm>
            <a:off x="3358625" y="3292124"/>
            <a:ext cx="1092601" cy="1061825"/>
          </a:xfrm>
          <a:prstGeom prst="rect">
            <a:avLst/>
          </a:prstGeom>
          <a:noFill/>
        </p:spPr>
        <p:txBody>
          <a:bodyPr wrap="none" lIns="121917" tIns="60958" rIns="121917" bIns="60958" rtlCol="0">
            <a:spAutoFit/>
          </a:bodyPr>
          <a:lstStyle/>
          <a:p>
            <a:pPr lvl="0">
              <a:buClr>
                <a:srgbClr val="00B050"/>
              </a:buClr>
              <a:defRPr/>
            </a:pPr>
            <a:r>
              <a:rPr lang="zh-CN" altLang="en-US" sz="1300" dirty="0">
                <a:solidFill>
                  <a:srgbClr val="AD4F45"/>
                </a:solidFill>
                <a:latin typeface="微软雅黑" pitchFamily="34" charset="-122"/>
                <a:ea typeface="微软雅黑" pitchFamily="34" charset="-122"/>
              </a:rPr>
              <a:t>商户</a:t>
            </a:r>
            <a:r>
              <a:rPr lang="zh-CN" altLang="en-US" sz="1300" dirty="0" smtClean="0">
                <a:solidFill>
                  <a:srgbClr val="AD4F45"/>
                </a:solidFill>
                <a:latin typeface="微软雅黑" pitchFamily="34" charset="-122"/>
                <a:ea typeface="微软雅黑" pitchFamily="34" charset="-122"/>
              </a:rPr>
              <a:t>信息</a:t>
            </a:r>
            <a:endParaRPr lang="en-US" altLang="zh-CN" sz="1300" kern="0" dirty="0" smtClean="0">
              <a:solidFill>
                <a:srgbClr val="AD4F45"/>
              </a:solidFill>
              <a:latin typeface="华文细黑" panose="02010600040101010101" pitchFamily="2" charset="-122"/>
              <a:ea typeface="华文细黑" panose="02010600040101010101" pitchFamily="2" charset="-122"/>
              <a:cs typeface="Arial" pitchFamily="34" charset="0"/>
            </a:endParaRPr>
          </a:p>
          <a:p>
            <a:pPr marL="228594" indent="-228594">
              <a:buClr>
                <a:srgbClr val="00B050"/>
              </a:buClr>
              <a:buFont typeface="Wingdings" panose="05000000000000000000" pitchFamily="2" charset="2"/>
              <a:buChar char="ü"/>
              <a:defRPr/>
            </a:pPr>
            <a:r>
              <a:rPr lang="zh-CN" altLang="en-US" sz="1200" kern="0" dirty="0" smtClean="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rPr>
              <a:t>商户</a:t>
            </a:r>
            <a:r>
              <a:rPr lang="zh-CN" altLang="en-US"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rPr>
              <a:t>名称</a:t>
            </a:r>
            <a:endParaRPr lang="en-US" altLang="zh-CN"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endParaRPr>
          </a:p>
          <a:p>
            <a:pPr marL="228594" indent="-228594">
              <a:buClr>
                <a:srgbClr val="00B050"/>
              </a:buClr>
              <a:buFont typeface="Wingdings" panose="05000000000000000000" pitchFamily="2" charset="2"/>
              <a:buChar char="ü"/>
              <a:defRPr/>
            </a:pPr>
            <a:r>
              <a:rPr lang="zh-CN" altLang="en-US"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rPr>
              <a:t>商户地址</a:t>
            </a:r>
            <a:endParaRPr lang="en-US" altLang="zh-CN"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endParaRPr>
          </a:p>
          <a:p>
            <a:pPr marL="228594" indent="-228594">
              <a:buClr>
                <a:srgbClr val="00B050"/>
              </a:buClr>
              <a:buFont typeface="Wingdings" panose="05000000000000000000" pitchFamily="2" charset="2"/>
              <a:buChar char="ü"/>
              <a:defRPr/>
            </a:pPr>
            <a:r>
              <a:rPr lang="zh-CN" altLang="en-US"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rPr>
              <a:t>商户电话</a:t>
            </a:r>
            <a:endParaRPr lang="en-US" altLang="zh-CN"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endParaRPr>
          </a:p>
          <a:p>
            <a:pPr>
              <a:buClr>
                <a:srgbClr val="00B050"/>
              </a:buClr>
              <a:defRPr/>
            </a:pPr>
            <a:r>
              <a:rPr lang="en-US" altLang="zh-CN"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rPr>
              <a:t>…… </a:t>
            </a:r>
          </a:p>
        </p:txBody>
      </p:sp>
      <p:sp>
        <p:nvSpPr>
          <p:cNvPr id="39" name="TextBox 38"/>
          <p:cNvSpPr txBox="1"/>
          <p:nvPr/>
        </p:nvSpPr>
        <p:spPr>
          <a:xfrm>
            <a:off x="3311691" y="4506693"/>
            <a:ext cx="1092601" cy="1231102"/>
          </a:xfrm>
          <a:prstGeom prst="rect">
            <a:avLst/>
          </a:prstGeom>
          <a:noFill/>
        </p:spPr>
        <p:txBody>
          <a:bodyPr wrap="none" lIns="121917" tIns="60958" rIns="121917" bIns="60958" rtlCol="0">
            <a:spAutoFit/>
          </a:bodyPr>
          <a:lstStyle/>
          <a:p>
            <a:r>
              <a:rPr lang="zh-CN" altLang="en-US" sz="1200" dirty="0" smtClean="0">
                <a:solidFill>
                  <a:srgbClr val="AD4F45"/>
                </a:solidFill>
                <a:latin typeface="微软雅黑" pitchFamily="34" charset="-122"/>
                <a:ea typeface="微软雅黑" pitchFamily="34" charset="-122"/>
              </a:rPr>
              <a:t>商品信息</a:t>
            </a:r>
            <a:endParaRPr lang="en-US" altLang="zh-CN" sz="1200" dirty="0" smtClean="0">
              <a:solidFill>
                <a:srgbClr val="AD4F45"/>
              </a:solidFill>
              <a:latin typeface="微软雅黑" pitchFamily="34" charset="-122"/>
              <a:ea typeface="微软雅黑" pitchFamily="34" charset="-122"/>
            </a:endParaRPr>
          </a:p>
          <a:p>
            <a:pPr marL="228594" indent="-228594">
              <a:buClr>
                <a:srgbClr val="00B050"/>
              </a:buClr>
              <a:buFont typeface="Wingdings" panose="05000000000000000000" pitchFamily="2" charset="2"/>
              <a:buChar char="ü"/>
              <a:defRPr/>
            </a:pPr>
            <a:r>
              <a:rPr lang="zh-CN" altLang="en-US"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rPr>
              <a:t>商品名称</a:t>
            </a:r>
            <a:endParaRPr lang="en-US" altLang="zh-CN"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endParaRPr>
          </a:p>
          <a:p>
            <a:pPr marL="228594" indent="-228594">
              <a:buClr>
                <a:srgbClr val="00B050"/>
              </a:buClr>
              <a:buFont typeface="Wingdings" panose="05000000000000000000" pitchFamily="2" charset="2"/>
              <a:buChar char="ü"/>
              <a:defRPr/>
            </a:pPr>
            <a:r>
              <a:rPr lang="zh-CN" altLang="en-US"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rPr>
              <a:t>单价</a:t>
            </a:r>
            <a:endParaRPr lang="en-US" altLang="zh-CN"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endParaRPr>
          </a:p>
          <a:p>
            <a:pPr marL="228594" indent="-228594">
              <a:buClr>
                <a:srgbClr val="00B050"/>
              </a:buClr>
              <a:buFont typeface="Wingdings" panose="05000000000000000000" pitchFamily="2" charset="2"/>
              <a:buChar char="ü"/>
              <a:defRPr/>
            </a:pPr>
            <a:r>
              <a:rPr lang="zh-CN" altLang="en-US"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rPr>
              <a:t>规格</a:t>
            </a:r>
            <a:endParaRPr lang="en-US" altLang="zh-CN"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endParaRPr>
          </a:p>
          <a:p>
            <a:pPr marL="228594" indent="-228594">
              <a:buClr>
                <a:srgbClr val="00B050"/>
              </a:buClr>
              <a:buFont typeface="Wingdings" panose="05000000000000000000" pitchFamily="2" charset="2"/>
              <a:buChar char="ü"/>
              <a:defRPr/>
            </a:pPr>
            <a:r>
              <a:rPr lang="zh-CN" altLang="en-US"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rPr>
              <a:t>包装</a:t>
            </a:r>
            <a:endParaRPr lang="en-US" altLang="zh-CN"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endParaRPr>
          </a:p>
          <a:p>
            <a:pPr>
              <a:buClr>
                <a:srgbClr val="00B050"/>
              </a:buClr>
              <a:defRPr/>
            </a:pPr>
            <a:r>
              <a:rPr lang="en-US" altLang="zh-CN"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rPr>
              <a:t>…… </a:t>
            </a:r>
          </a:p>
        </p:txBody>
      </p:sp>
      <p:sp>
        <p:nvSpPr>
          <p:cNvPr id="40" name="TextBox 39"/>
          <p:cNvSpPr txBox="1"/>
          <p:nvPr/>
        </p:nvSpPr>
        <p:spPr>
          <a:xfrm>
            <a:off x="7920203" y="4469638"/>
            <a:ext cx="1092601" cy="1415768"/>
          </a:xfrm>
          <a:prstGeom prst="rect">
            <a:avLst/>
          </a:prstGeom>
          <a:noFill/>
        </p:spPr>
        <p:txBody>
          <a:bodyPr wrap="none" lIns="121917" tIns="60958" rIns="121917" bIns="60958" rtlCol="0">
            <a:spAutoFit/>
          </a:bodyPr>
          <a:lstStyle/>
          <a:p>
            <a:r>
              <a:rPr lang="zh-CN" altLang="en-US" sz="1200" dirty="0">
                <a:solidFill>
                  <a:srgbClr val="AD4F45"/>
                </a:solidFill>
                <a:latin typeface="微软雅黑" pitchFamily="34" charset="-122"/>
                <a:ea typeface="微软雅黑" pitchFamily="34" charset="-122"/>
              </a:rPr>
              <a:t>交易</a:t>
            </a:r>
            <a:r>
              <a:rPr lang="zh-CN" altLang="en-US" sz="1200" dirty="0" smtClean="0">
                <a:solidFill>
                  <a:srgbClr val="AD4F45"/>
                </a:solidFill>
                <a:latin typeface="微软雅黑" pitchFamily="34" charset="-122"/>
                <a:ea typeface="微软雅黑" pitchFamily="34" charset="-122"/>
              </a:rPr>
              <a:t>信息</a:t>
            </a:r>
            <a:endParaRPr lang="en-US" altLang="zh-CN" sz="1200" dirty="0" smtClean="0">
              <a:solidFill>
                <a:srgbClr val="AD4F45"/>
              </a:solidFill>
              <a:latin typeface="微软雅黑" pitchFamily="34" charset="-122"/>
              <a:ea typeface="微软雅黑" pitchFamily="34" charset="-122"/>
            </a:endParaRPr>
          </a:p>
          <a:p>
            <a:pPr marL="228594" indent="-228594">
              <a:buClr>
                <a:srgbClr val="00B050"/>
              </a:buClr>
              <a:buFont typeface="Wingdings" panose="05000000000000000000" pitchFamily="2" charset="2"/>
              <a:buChar char="ü"/>
              <a:defRPr/>
            </a:pPr>
            <a:r>
              <a:rPr lang="zh-CN" altLang="en-US"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rPr>
              <a:t>交易时间</a:t>
            </a:r>
            <a:endParaRPr lang="en-US" altLang="zh-CN"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endParaRPr>
          </a:p>
          <a:p>
            <a:pPr marL="228594" indent="-228594">
              <a:buClr>
                <a:srgbClr val="00B050"/>
              </a:buClr>
              <a:buFont typeface="Wingdings" panose="05000000000000000000" pitchFamily="2" charset="2"/>
              <a:buChar char="ü"/>
              <a:defRPr/>
            </a:pPr>
            <a:r>
              <a:rPr lang="zh-CN" altLang="en-US"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rPr>
              <a:t>销售数量</a:t>
            </a:r>
            <a:endParaRPr lang="en-US" altLang="zh-CN"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endParaRPr>
          </a:p>
          <a:p>
            <a:pPr marL="228594" indent="-228594">
              <a:buClr>
                <a:srgbClr val="00B050"/>
              </a:buClr>
              <a:buFont typeface="Wingdings" panose="05000000000000000000" pitchFamily="2" charset="2"/>
              <a:buChar char="ü"/>
              <a:defRPr/>
            </a:pPr>
            <a:r>
              <a:rPr lang="zh-CN" altLang="en-US"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rPr>
              <a:t>销售金额</a:t>
            </a:r>
            <a:endParaRPr lang="en-US" altLang="zh-CN"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endParaRPr>
          </a:p>
          <a:p>
            <a:pPr marL="228594" indent="-228594">
              <a:buClr>
                <a:srgbClr val="00B050"/>
              </a:buClr>
              <a:buFont typeface="Wingdings" panose="05000000000000000000" pitchFamily="2" charset="2"/>
              <a:buChar char="ü"/>
              <a:defRPr/>
            </a:pPr>
            <a:r>
              <a:rPr lang="zh-CN" altLang="en-US" sz="1200" kern="0" dirty="0" smtClean="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rPr>
              <a:t>折扣</a:t>
            </a:r>
            <a:endParaRPr lang="en-US" altLang="zh-CN" sz="1200" kern="0" dirty="0" smtClean="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endParaRPr>
          </a:p>
          <a:p>
            <a:pPr marL="228594" indent="-228594">
              <a:buClr>
                <a:srgbClr val="00B050"/>
              </a:buClr>
              <a:buFont typeface="Wingdings" panose="05000000000000000000" pitchFamily="2" charset="2"/>
              <a:buChar char="ü"/>
              <a:defRPr/>
            </a:pPr>
            <a:r>
              <a:rPr lang="zh-CN" altLang="en-US" sz="1200" kern="0" dirty="0" smtClean="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rPr>
              <a:t>付款</a:t>
            </a:r>
            <a:r>
              <a:rPr lang="zh-CN" altLang="en-US"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rPr>
              <a:t>方式</a:t>
            </a:r>
            <a:endParaRPr lang="en-US" altLang="zh-CN"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endParaRPr>
          </a:p>
          <a:p>
            <a:pPr>
              <a:buClr>
                <a:srgbClr val="00B050"/>
              </a:buClr>
              <a:defRPr/>
            </a:pPr>
            <a:r>
              <a:rPr lang="en-US" altLang="zh-CN" sz="1200" kern="0" dirty="0" smtClean="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rPr>
              <a:t>…… </a:t>
            </a:r>
            <a:endParaRPr lang="en-US" altLang="zh-CN"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endParaRPr>
          </a:p>
        </p:txBody>
      </p:sp>
      <p:sp>
        <p:nvSpPr>
          <p:cNvPr id="41" name="Freeform 3"/>
          <p:cNvSpPr>
            <a:spLocks noEditPoints="1"/>
          </p:cNvSpPr>
          <p:nvPr/>
        </p:nvSpPr>
        <p:spPr bwMode="auto">
          <a:xfrm>
            <a:off x="5534505" y="3207727"/>
            <a:ext cx="853475" cy="874025"/>
          </a:xfrm>
          <a:custGeom>
            <a:avLst/>
            <a:gdLst/>
            <a:ahLst/>
            <a:cxnLst>
              <a:cxn ang="0">
                <a:pos x="137" y="344"/>
              </a:cxn>
              <a:cxn ang="0">
                <a:pos x="146" y="379"/>
              </a:cxn>
              <a:cxn ang="0">
                <a:pos x="157" y="404"/>
              </a:cxn>
              <a:cxn ang="0">
                <a:pos x="177" y="432"/>
              </a:cxn>
              <a:cxn ang="0">
                <a:pos x="202" y="457"/>
              </a:cxn>
              <a:cxn ang="0">
                <a:pos x="231" y="477"/>
              </a:cxn>
              <a:cxn ang="0">
                <a:pos x="272" y="493"/>
              </a:cxn>
              <a:cxn ang="0">
                <a:pos x="308" y="498"/>
              </a:cxn>
              <a:cxn ang="0">
                <a:pos x="346" y="496"/>
              </a:cxn>
              <a:cxn ang="0">
                <a:pos x="381" y="487"/>
              </a:cxn>
              <a:cxn ang="0">
                <a:pos x="405" y="477"/>
              </a:cxn>
              <a:cxn ang="0">
                <a:pos x="434" y="457"/>
              </a:cxn>
              <a:cxn ang="0">
                <a:pos x="460" y="432"/>
              </a:cxn>
              <a:cxn ang="0">
                <a:pos x="479" y="404"/>
              </a:cxn>
              <a:cxn ang="0">
                <a:pos x="495" y="362"/>
              </a:cxn>
              <a:cxn ang="0">
                <a:pos x="501" y="325"/>
              </a:cxn>
              <a:cxn ang="0">
                <a:pos x="499" y="288"/>
              </a:cxn>
              <a:cxn ang="0">
                <a:pos x="490" y="254"/>
              </a:cxn>
              <a:cxn ang="0">
                <a:pos x="479" y="230"/>
              </a:cxn>
              <a:cxn ang="0">
                <a:pos x="460" y="201"/>
              </a:cxn>
              <a:cxn ang="0">
                <a:pos x="434" y="176"/>
              </a:cxn>
              <a:cxn ang="0">
                <a:pos x="405" y="157"/>
              </a:cxn>
              <a:cxn ang="0">
                <a:pos x="364" y="139"/>
              </a:cxn>
              <a:cxn ang="0">
                <a:pos x="328" y="134"/>
              </a:cxn>
              <a:cxn ang="0">
                <a:pos x="290" y="136"/>
              </a:cxn>
              <a:cxn ang="0">
                <a:pos x="255" y="145"/>
              </a:cxn>
              <a:cxn ang="0">
                <a:pos x="231" y="157"/>
              </a:cxn>
              <a:cxn ang="0">
                <a:pos x="202" y="176"/>
              </a:cxn>
              <a:cxn ang="0">
                <a:pos x="177" y="201"/>
              </a:cxn>
              <a:cxn ang="0">
                <a:pos x="157" y="230"/>
              </a:cxn>
              <a:cxn ang="0">
                <a:pos x="141" y="271"/>
              </a:cxn>
              <a:cxn ang="0">
                <a:pos x="135" y="307"/>
              </a:cxn>
              <a:cxn ang="0">
                <a:pos x="429" y="551"/>
              </a:cxn>
              <a:cxn ang="0">
                <a:pos x="382" y="628"/>
              </a:cxn>
              <a:cxn ang="0">
                <a:pos x="299" y="575"/>
              </a:cxn>
              <a:cxn ang="0">
                <a:pos x="219" y="618"/>
              </a:cxn>
              <a:cxn ang="0">
                <a:pos x="184" y="536"/>
              </a:cxn>
              <a:cxn ang="0">
                <a:pos x="146" y="507"/>
              </a:cxn>
              <a:cxn ang="0">
                <a:pos x="94" y="440"/>
              </a:cxn>
              <a:cxn ang="0">
                <a:pos x="75" y="395"/>
              </a:cxn>
              <a:cxn ang="0">
                <a:pos x="64" y="311"/>
              </a:cxn>
              <a:cxn ang="0">
                <a:pos x="70" y="262"/>
              </a:cxn>
              <a:cxn ang="0">
                <a:pos x="102" y="184"/>
              </a:cxn>
              <a:cxn ang="0">
                <a:pos x="132" y="144"/>
              </a:cxn>
              <a:cxn ang="0">
                <a:pos x="200" y="93"/>
              </a:cxn>
              <a:cxn ang="0">
                <a:pos x="246" y="74"/>
              </a:cxn>
              <a:cxn ang="0">
                <a:pos x="296" y="0"/>
              </a:cxn>
              <a:cxn ang="0">
                <a:pos x="367" y="67"/>
              </a:cxn>
              <a:cxn ang="0">
                <a:pos x="444" y="25"/>
              </a:cxn>
              <a:cxn ang="0">
                <a:pos x="478" y="116"/>
              </a:cxn>
              <a:cxn ang="0">
                <a:pos x="574" y="126"/>
              </a:cxn>
              <a:cxn ang="0">
                <a:pos x="550" y="205"/>
              </a:cxn>
              <a:cxn ang="0">
                <a:pos x="567" y="245"/>
              </a:cxn>
              <a:cxn ang="0">
                <a:pos x="577" y="329"/>
              </a:cxn>
              <a:cxn ang="0">
                <a:pos x="571" y="377"/>
              </a:cxn>
              <a:cxn ang="0">
                <a:pos x="537" y="456"/>
              </a:cxn>
              <a:cxn ang="0">
                <a:pos x="509" y="493"/>
              </a:cxn>
              <a:cxn ang="0">
                <a:pos x="495" y="581"/>
              </a:cxn>
            </a:cxnLst>
            <a:rect l="0" t="0" r="r" b="b"/>
            <a:pathLst>
              <a:path w="636" h="633">
                <a:moveTo>
                  <a:pt x="135" y="316"/>
                </a:moveTo>
                <a:lnTo>
                  <a:pt x="135" y="325"/>
                </a:lnTo>
                <a:lnTo>
                  <a:pt x="136" y="335"/>
                </a:lnTo>
                <a:lnTo>
                  <a:pt x="137" y="344"/>
                </a:lnTo>
                <a:lnTo>
                  <a:pt x="139" y="354"/>
                </a:lnTo>
                <a:lnTo>
                  <a:pt x="141" y="362"/>
                </a:lnTo>
                <a:lnTo>
                  <a:pt x="143" y="371"/>
                </a:lnTo>
                <a:lnTo>
                  <a:pt x="146" y="379"/>
                </a:lnTo>
                <a:lnTo>
                  <a:pt x="149" y="388"/>
                </a:lnTo>
                <a:lnTo>
                  <a:pt x="151" y="392"/>
                </a:lnTo>
                <a:lnTo>
                  <a:pt x="153" y="396"/>
                </a:lnTo>
                <a:lnTo>
                  <a:pt x="157" y="404"/>
                </a:lnTo>
                <a:lnTo>
                  <a:pt x="161" y="411"/>
                </a:lnTo>
                <a:lnTo>
                  <a:pt x="166" y="419"/>
                </a:lnTo>
                <a:lnTo>
                  <a:pt x="171" y="426"/>
                </a:lnTo>
                <a:lnTo>
                  <a:pt x="177" y="432"/>
                </a:lnTo>
                <a:lnTo>
                  <a:pt x="182" y="439"/>
                </a:lnTo>
                <a:lnTo>
                  <a:pt x="189" y="445"/>
                </a:lnTo>
                <a:lnTo>
                  <a:pt x="196" y="451"/>
                </a:lnTo>
                <a:lnTo>
                  <a:pt x="202" y="457"/>
                </a:lnTo>
                <a:lnTo>
                  <a:pt x="209" y="462"/>
                </a:lnTo>
                <a:lnTo>
                  <a:pt x="216" y="468"/>
                </a:lnTo>
                <a:lnTo>
                  <a:pt x="223" y="472"/>
                </a:lnTo>
                <a:lnTo>
                  <a:pt x="231" y="477"/>
                </a:lnTo>
                <a:lnTo>
                  <a:pt x="247" y="484"/>
                </a:lnTo>
                <a:lnTo>
                  <a:pt x="255" y="487"/>
                </a:lnTo>
                <a:lnTo>
                  <a:pt x="264" y="490"/>
                </a:lnTo>
                <a:lnTo>
                  <a:pt x="272" y="493"/>
                </a:lnTo>
                <a:lnTo>
                  <a:pt x="281" y="495"/>
                </a:lnTo>
                <a:lnTo>
                  <a:pt x="290" y="496"/>
                </a:lnTo>
                <a:lnTo>
                  <a:pt x="299" y="498"/>
                </a:lnTo>
                <a:lnTo>
                  <a:pt x="308" y="498"/>
                </a:lnTo>
                <a:lnTo>
                  <a:pt x="319" y="499"/>
                </a:lnTo>
                <a:lnTo>
                  <a:pt x="328" y="498"/>
                </a:lnTo>
                <a:lnTo>
                  <a:pt x="337" y="498"/>
                </a:lnTo>
                <a:lnTo>
                  <a:pt x="346" y="496"/>
                </a:lnTo>
                <a:lnTo>
                  <a:pt x="355" y="495"/>
                </a:lnTo>
                <a:lnTo>
                  <a:pt x="364" y="493"/>
                </a:lnTo>
                <a:lnTo>
                  <a:pt x="372" y="490"/>
                </a:lnTo>
                <a:lnTo>
                  <a:pt x="381" y="487"/>
                </a:lnTo>
                <a:lnTo>
                  <a:pt x="389" y="484"/>
                </a:lnTo>
                <a:lnTo>
                  <a:pt x="393" y="482"/>
                </a:lnTo>
                <a:lnTo>
                  <a:pt x="397" y="481"/>
                </a:lnTo>
                <a:lnTo>
                  <a:pt x="405" y="477"/>
                </a:lnTo>
                <a:lnTo>
                  <a:pt x="413" y="472"/>
                </a:lnTo>
                <a:lnTo>
                  <a:pt x="420" y="468"/>
                </a:lnTo>
                <a:lnTo>
                  <a:pt x="427" y="462"/>
                </a:lnTo>
                <a:lnTo>
                  <a:pt x="434" y="457"/>
                </a:lnTo>
                <a:lnTo>
                  <a:pt x="442" y="451"/>
                </a:lnTo>
                <a:lnTo>
                  <a:pt x="448" y="445"/>
                </a:lnTo>
                <a:lnTo>
                  <a:pt x="454" y="439"/>
                </a:lnTo>
                <a:lnTo>
                  <a:pt x="460" y="432"/>
                </a:lnTo>
                <a:lnTo>
                  <a:pt x="465" y="426"/>
                </a:lnTo>
                <a:lnTo>
                  <a:pt x="470" y="419"/>
                </a:lnTo>
                <a:lnTo>
                  <a:pt x="475" y="411"/>
                </a:lnTo>
                <a:lnTo>
                  <a:pt x="479" y="404"/>
                </a:lnTo>
                <a:lnTo>
                  <a:pt x="487" y="388"/>
                </a:lnTo>
                <a:lnTo>
                  <a:pt x="490" y="379"/>
                </a:lnTo>
                <a:lnTo>
                  <a:pt x="493" y="371"/>
                </a:lnTo>
                <a:lnTo>
                  <a:pt x="495" y="362"/>
                </a:lnTo>
                <a:lnTo>
                  <a:pt x="497" y="354"/>
                </a:lnTo>
                <a:lnTo>
                  <a:pt x="499" y="344"/>
                </a:lnTo>
                <a:lnTo>
                  <a:pt x="500" y="335"/>
                </a:lnTo>
                <a:lnTo>
                  <a:pt x="501" y="325"/>
                </a:lnTo>
                <a:lnTo>
                  <a:pt x="501" y="316"/>
                </a:lnTo>
                <a:lnTo>
                  <a:pt x="501" y="307"/>
                </a:lnTo>
                <a:lnTo>
                  <a:pt x="500" y="298"/>
                </a:lnTo>
                <a:lnTo>
                  <a:pt x="499" y="288"/>
                </a:lnTo>
                <a:lnTo>
                  <a:pt x="497" y="279"/>
                </a:lnTo>
                <a:lnTo>
                  <a:pt x="495" y="271"/>
                </a:lnTo>
                <a:lnTo>
                  <a:pt x="493" y="262"/>
                </a:lnTo>
                <a:lnTo>
                  <a:pt x="490" y="254"/>
                </a:lnTo>
                <a:lnTo>
                  <a:pt x="487" y="245"/>
                </a:lnTo>
                <a:lnTo>
                  <a:pt x="485" y="241"/>
                </a:lnTo>
                <a:lnTo>
                  <a:pt x="483" y="237"/>
                </a:lnTo>
                <a:lnTo>
                  <a:pt x="479" y="230"/>
                </a:lnTo>
                <a:lnTo>
                  <a:pt x="475" y="222"/>
                </a:lnTo>
                <a:lnTo>
                  <a:pt x="470" y="215"/>
                </a:lnTo>
                <a:lnTo>
                  <a:pt x="465" y="207"/>
                </a:lnTo>
                <a:lnTo>
                  <a:pt x="460" y="201"/>
                </a:lnTo>
                <a:lnTo>
                  <a:pt x="454" y="194"/>
                </a:lnTo>
                <a:lnTo>
                  <a:pt x="448" y="188"/>
                </a:lnTo>
                <a:lnTo>
                  <a:pt x="442" y="182"/>
                </a:lnTo>
                <a:lnTo>
                  <a:pt x="434" y="176"/>
                </a:lnTo>
                <a:lnTo>
                  <a:pt x="427" y="171"/>
                </a:lnTo>
                <a:lnTo>
                  <a:pt x="420" y="166"/>
                </a:lnTo>
                <a:lnTo>
                  <a:pt x="413" y="161"/>
                </a:lnTo>
                <a:lnTo>
                  <a:pt x="405" y="157"/>
                </a:lnTo>
                <a:lnTo>
                  <a:pt x="389" y="148"/>
                </a:lnTo>
                <a:lnTo>
                  <a:pt x="381" y="145"/>
                </a:lnTo>
                <a:lnTo>
                  <a:pt x="372" y="142"/>
                </a:lnTo>
                <a:lnTo>
                  <a:pt x="364" y="139"/>
                </a:lnTo>
                <a:lnTo>
                  <a:pt x="355" y="137"/>
                </a:lnTo>
                <a:lnTo>
                  <a:pt x="346" y="136"/>
                </a:lnTo>
                <a:lnTo>
                  <a:pt x="337" y="135"/>
                </a:lnTo>
                <a:lnTo>
                  <a:pt x="328" y="134"/>
                </a:lnTo>
                <a:lnTo>
                  <a:pt x="319" y="134"/>
                </a:lnTo>
                <a:lnTo>
                  <a:pt x="308" y="134"/>
                </a:lnTo>
                <a:lnTo>
                  <a:pt x="299" y="135"/>
                </a:lnTo>
                <a:lnTo>
                  <a:pt x="290" y="136"/>
                </a:lnTo>
                <a:lnTo>
                  <a:pt x="281" y="137"/>
                </a:lnTo>
                <a:lnTo>
                  <a:pt x="272" y="139"/>
                </a:lnTo>
                <a:lnTo>
                  <a:pt x="264" y="142"/>
                </a:lnTo>
                <a:lnTo>
                  <a:pt x="255" y="145"/>
                </a:lnTo>
                <a:lnTo>
                  <a:pt x="247" y="148"/>
                </a:lnTo>
                <a:lnTo>
                  <a:pt x="243" y="150"/>
                </a:lnTo>
                <a:lnTo>
                  <a:pt x="239" y="153"/>
                </a:lnTo>
                <a:lnTo>
                  <a:pt x="231" y="157"/>
                </a:lnTo>
                <a:lnTo>
                  <a:pt x="223" y="161"/>
                </a:lnTo>
                <a:lnTo>
                  <a:pt x="216" y="166"/>
                </a:lnTo>
                <a:lnTo>
                  <a:pt x="209" y="171"/>
                </a:lnTo>
                <a:lnTo>
                  <a:pt x="202" y="176"/>
                </a:lnTo>
                <a:lnTo>
                  <a:pt x="196" y="182"/>
                </a:lnTo>
                <a:lnTo>
                  <a:pt x="189" y="188"/>
                </a:lnTo>
                <a:lnTo>
                  <a:pt x="182" y="194"/>
                </a:lnTo>
                <a:lnTo>
                  <a:pt x="177" y="201"/>
                </a:lnTo>
                <a:lnTo>
                  <a:pt x="171" y="207"/>
                </a:lnTo>
                <a:lnTo>
                  <a:pt x="166" y="215"/>
                </a:lnTo>
                <a:lnTo>
                  <a:pt x="161" y="222"/>
                </a:lnTo>
                <a:lnTo>
                  <a:pt x="157" y="230"/>
                </a:lnTo>
                <a:lnTo>
                  <a:pt x="149" y="245"/>
                </a:lnTo>
                <a:lnTo>
                  <a:pt x="146" y="254"/>
                </a:lnTo>
                <a:lnTo>
                  <a:pt x="143" y="262"/>
                </a:lnTo>
                <a:lnTo>
                  <a:pt x="141" y="271"/>
                </a:lnTo>
                <a:lnTo>
                  <a:pt x="139" y="279"/>
                </a:lnTo>
                <a:lnTo>
                  <a:pt x="137" y="288"/>
                </a:lnTo>
                <a:lnTo>
                  <a:pt x="136" y="298"/>
                </a:lnTo>
                <a:lnTo>
                  <a:pt x="135" y="307"/>
                </a:lnTo>
                <a:lnTo>
                  <a:pt x="135" y="316"/>
                </a:lnTo>
                <a:close/>
                <a:moveTo>
                  <a:pt x="495" y="581"/>
                </a:moveTo>
                <a:lnTo>
                  <a:pt x="441" y="545"/>
                </a:lnTo>
                <a:lnTo>
                  <a:pt x="429" y="551"/>
                </a:lnTo>
                <a:lnTo>
                  <a:pt x="419" y="556"/>
                </a:lnTo>
                <a:lnTo>
                  <a:pt x="408" y="560"/>
                </a:lnTo>
                <a:lnTo>
                  <a:pt x="396" y="564"/>
                </a:lnTo>
                <a:lnTo>
                  <a:pt x="382" y="628"/>
                </a:lnTo>
                <a:lnTo>
                  <a:pt x="362" y="631"/>
                </a:lnTo>
                <a:lnTo>
                  <a:pt x="342" y="633"/>
                </a:lnTo>
                <a:lnTo>
                  <a:pt x="311" y="575"/>
                </a:lnTo>
                <a:lnTo>
                  <a:pt x="299" y="575"/>
                </a:lnTo>
                <a:lnTo>
                  <a:pt x="287" y="573"/>
                </a:lnTo>
                <a:lnTo>
                  <a:pt x="275" y="572"/>
                </a:lnTo>
                <a:lnTo>
                  <a:pt x="263" y="569"/>
                </a:lnTo>
                <a:lnTo>
                  <a:pt x="219" y="618"/>
                </a:lnTo>
                <a:lnTo>
                  <a:pt x="209" y="615"/>
                </a:lnTo>
                <a:lnTo>
                  <a:pt x="200" y="612"/>
                </a:lnTo>
                <a:lnTo>
                  <a:pt x="181" y="604"/>
                </a:lnTo>
                <a:lnTo>
                  <a:pt x="184" y="536"/>
                </a:lnTo>
                <a:lnTo>
                  <a:pt x="174" y="530"/>
                </a:lnTo>
                <a:lnTo>
                  <a:pt x="164" y="522"/>
                </a:lnTo>
                <a:lnTo>
                  <a:pt x="155" y="515"/>
                </a:lnTo>
                <a:lnTo>
                  <a:pt x="146" y="507"/>
                </a:lnTo>
                <a:lnTo>
                  <a:pt x="80" y="527"/>
                </a:lnTo>
                <a:lnTo>
                  <a:pt x="68" y="513"/>
                </a:lnTo>
                <a:lnTo>
                  <a:pt x="56" y="498"/>
                </a:lnTo>
                <a:lnTo>
                  <a:pt x="94" y="440"/>
                </a:lnTo>
                <a:lnTo>
                  <a:pt x="89" y="429"/>
                </a:lnTo>
                <a:lnTo>
                  <a:pt x="84" y="418"/>
                </a:lnTo>
                <a:lnTo>
                  <a:pt x="79" y="407"/>
                </a:lnTo>
                <a:lnTo>
                  <a:pt x="75" y="395"/>
                </a:lnTo>
                <a:lnTo>
                  <a:pt x="5" y="380"/>
                </a:lnTo>
                <a:lnTo>
                  <a:pt x="2" y="362"/>
                </a:lnTo>
                <a:lnTo>
                  <a:pt x="0" y="343"/>
                </a:lnTo>
                <a:lnTo>
                  <a:pt x="64" y="311"/>
                </a:lnTo>
                <a:lnTo>
                  <a:pt x="65" y="298"/>
                </a:lnTo>
                <a:lnTo>
                  <a:pt x="66" y="286"/>
                </a:lnTo>
                <a:lnTo>
                  <a:pt x="68" y="274"/>
                </a:lnTo>
                <a:lnTo>
                  <a:pt x="70" y="262"/>
                </a:lnTo>
                <a:lnTo>
                  <a:pt x="16" y="213"/>
                </a:lnTo>
                <a:lnTo>
                  <a:pt x="23" y="197"/>
                </a:lnTo>
                <a:lnTo>
                  <a:pt x="30" y="181"/>
                </a:lnTo>
                <a:lnTo>
                  <a:pt x="102" y="184"/>
                </a:lnTo>
                <a:lnTo>
                  <a:pt x="109" y="174"/>
                </a:lnTo>
                <a:lnTo>
                  <a:pt x="116" y="164"/>
                </a:lnTo>
                <a:lnTo>
                  <a:pt x="124" y="154"/>
                </a:lnTo>
                <a:lnTo>
                  <a:pt x="132" y="144"/>
                </a:lnTo>
                <a:lnTo>
                  <a:pt x="111" y="75"/>
                </a:lnTo>
                <a:lnTo>
                  <a:pt x="124" y="64"/>
                </a:lnTo>
                <a:lnTo>
                  <a:pt x="138" y="54"/>
                </a:lnTo>
                <a:lnTo>
                  <a:pt x="200" y="93"/>
                </a:lnTo>
                <a:lnTo>
                  <a:pt x="211" y="87"/>
                </a:lnTo>
                <a:lnTo>
                  <a:pt x="222" y="82"/>
                </a:lnTo>
                <a:lnTo>
                  <a:pt x="234" y="78"/>
                </a:lnTo>
                <a:lnTo>
                  <a:pt x="246" y="74"/>
                </a:lnTo>
                <a:lnTo>
                  <a:pt x="261" y="4"/>
                </a:lnTo>
                <a:lnTo>
                  <a:pt x="270" y="3"/>
                </a:lnTo>
                <a:lnTo>
                  <a:pt x="279" y="1"/>
                </a:lnTo>
                <a:lnTo>
                  <a:pt x="296" y="0"/>
                </a:lnTo>
                <a:lnTo>
                  <a:pt x="330" y="63"/>
                </a:lnTo>
                <a:lnTo>
                  <a:pt x="343" y="64"/>
                </a:lnTo>
                <a:lnTo>
                  <a:pt x="355" y="65"/>
                </a:lnTo>
                <a:lnTo>
                  <a:pt x="367" y="67"/>
                </a:lnTo>
                <a:lnTo>
                  <a:pt x="379" y="69"/>
                </a:lnTo>
                <a:lnTo>
                  <a:pt x="426" y="18"/>
                </a:lnTo>
                <a:lnTo>
                  <a:pt x="435" y="21"/>
                </a:lnTo>
                <a:lnTo>
                  <a:pt x="444" y="25"/>
                </a:lnTo>
                <a:lnTo>
                  <a:pt x="461" y="32"/>
                </a:lnTo>
                <a:lnTo>
                  <a:pt x="458" y="102"/>
                </a:lnTo>
                <a:lnTo>
                  <a:pt x="468" y="109"/>
                </a:lnTo>
                <a:lnTo>
                  <a:pt x="478" y="116"/>
                </a:lnTo>
                <a:lnTo>
                  <a:pt x="487" y="124"/>
                </a:lnTo>
                <a:lnTo>
                  <a:pt x="496" y="132"/>
                </a:lnTo>
                <a:lnTo>
                  <a:pt x="561" y="111"/>
                </a:lnTo>
                <a:lnTo>
                  <a:pt x="574" y="126"/>
                </a:lnTo>
                <a:lnTo>
                  <a:pt x="579" y="134"/>
                </a:lnTo>
                <a:lnTo>
                  <a:pt x="585" y="142"/>
                </a:lnTo>
                <a:lnTo>
                  <a:pt x="547" y="200"/>
                </a:lnTo>
                <a:lnTo>
                  <a:pt x="550" y="205"/>
                </a:lnTo>
                <a:lnTo>
                  <a:pt x="553" y="211"/>
                </a:lnTo>
                <a:lnTo>
                  <a:pt x="558" y="222"/>
                </a:lnTo>
                <a:lnTo>
                  <a:pt x="562" y="233"/>
                </a:lnTo>
                <a:lnTo>
                  <a:pt x="567" y="245"/>
                </a:lnTo>
                <a:lnTo>
                  <a:pt x="631" y="259"/>
                </a:lnTo>
                <a:lnTo>
                  <a:pt x="634" y="278"/>
                </a:lnTo>
                <a:lnTo>
                  <a:pt x="636" y="298"/>
                </a:lnTo>
                <a:lnTo>
                  <a:pt x="577" y="329"/>
                </a:lnTo>
                <a:lnTo>
                  <a:pt x="577" y="341"/>
                </a:lnTo>
                <a:lnTo>
                  <a:pt x="575" y="354"/>
                </a:lnTo>
                <a:lnTo>
                  <a:pt x="574" y="365"/>
                </a:lnTo>
                <a:lnTo>
                  <a:pt x="571" y="377"/>
                </a:lnTo>
                <a:lnTo>
                  <a:pt x="619" y="421"/>
                </a:lnTo>
                <a:lnTo>
                  <a:pt x="612" y="440"/>
                </a:lnTo>
                <a:lnTo>
                  <a:pt x="603" y="458"/>
                </a:lnTo>
                <a:lnTo>
                  <a:pt x="537" y="456"/>
                </a:lnTo>
                <a:lnTo>
                  <a:pt x="531" y="465"/>
                </a:lnTo>
                <a:lnTo>
                  <a:pt x="524" y="475"/>
                </a:lnTo>
                <a:lnTo>
                  <a:pt x="516" y="484"/>
                </a:lnTo>
                <a:lnTo>
                  <a:pt x="509" y="493"/>
                </a:lnTo>
                <a:lnTo>
                  <a:pt x="528" y="555"/>
                </a:lnTo>
                <a:lnTo>
                  <a:pt x="512" y="569"/>
                </a:lnTo>
                <a:lnTo>
                  <a:pt x="504" y="575"/>
                </a:lnTo>
                <a:lnTo>
                  <a:pt x="495" y="581"/>
                </a:lnTo>
                <a:close/>
              </a:path>
            </a:pathLst>
          </a:custGeom>
          <a:solidFill>
            <a:srgbClr val="F4C673"/>
          </a:solidFill>
          <a:ln w="6350">
            <a:solidFill>
              <a:srgbClr val="57C6B7"/>
            </a:solidFill>
            <a:round/>
            <a:headEnd/>
            <a:tailEnd/>
          </a:ln>
          <a:effectLst/>
        </p:spPr>
        <p:txBody>
          <a:bodyPr lIns="121917" tIns="60958" rIns="121917" bIns="60958"/>
          <a:lstStyle>
            <a:defPPr>
              <a:defRPr lang="en-US"/>
            </a:defPPr>
            <a:lvl1pPr algn="l" rtl="0" eaLnBrk="0" fontAlgn="base" hangingPunct="0">
              <a:spcBef>
                <a:spcPct val="0"/>
              </a:spcBef>
              <a:spcAft>
                <a:spcPct val="0"/>
              </a:spcAft>
              <a:defRPr sz="1300" b="1" kern="1200">
                <a:solidFill>
                  <a:srgbClr val="000000"/>
                </a:solidFill>
                <a:latin typeface="Arial" charset="0"/>
                <a:ea typeface="宋体" charset="-122"/>
                <a:cs typeface="+mn-cs"/>
              </a:defRPr>
            </a:lvl1pPr>
            <a:lvl2pPr marL="457200" algn="l" rtl="0" eaLnBrk="0" fontAlgn="base" hangingPunct="0">
              <a:spcBef>
                <a:spcPct val="0"/>
              </a:spcBef>
              <a:spcAft>
                <a:spcPct val="0"/>
              </a:spcAft>
              <a:defRPr sz="1300" b="1" kern="1200">
                <a:solidFill>
                  <a:srgbClr val="000000"/>
                </a:solidFill>
                <a:latin typeface="Arial" charset="0"/>
                <a:ea typeface="宋体" charset="-122"/>
                <a:cs typeface="+mn-cs"/>
              </a:defRPr>
            </a:lvl2pPr>
            <a:lvl3pPr marL="914400" algn="l" rtl="0" eaLnBrk="0" fontAlgn="base" hangingPunct="0">
              <a:spcBef>
                <a:spcPct val="0"/>
              </a:spcBef>
              <a:spcAft>
                <a:spcPct val="0"/>
              </a:spcAft>
              <a:defRPr sz="1300" b="1" kern="1200">
                <a:solidFill>
                  <a:srgbClr val="000000"/>
                </a:solidFill>
                <a:latin typeface="Arial" charset="0"/>
                <a:ea typeface="宋体" charset="-122"/>
                <a:cs typeface="+mn-cs"/>
              </a:defRPr>
            </a:lvl3pPr>
            <a:lvl4pPr marL="1371600" algn="l" rtl="0" eaLnBrk="0" fontAlgn="base" hangingPunct="0">
              <a:spcBef>
                <a:spcPct val="0"/>
              </a:spcBef>
              <a:spcAft>
                <a:spcPct val="0"/>
              </a:spcAft>
              <a:defRPr sz="1300" b="1" kern="1200">
                <a:solidFill>
                  <a:srgbClr val="000000"/>
                </a:solidFill>
                <a:latin typeface="Arial" charset="0"/>
                <a:ea typeface="宋体" charset="-122"/>
                <a:cs typeface="+mn-cs"/>
              </a:defRPr>
            </a:lvl4pPr>
            <a:lvl5pPr marL="1828800" algn="l" rtl="0" eaLnBrk="0" fontAlgn="base" hangingPunct="0">
              <a:spcBef>
                <a:spcPct val="0"/>
              </a:spcBef>
              <a:spcAft>
                <a:spcPct val="0"/>
              </a:spcAft>
              <a:defRPr sz="1300" b="1" kern="1200">
                <a:solidFill>
                  <a:srgbClr val="000000"/>
                </a:solidFill>
                <a:latin typeface="Arial" charset="0"/>
                <a:ea typeface="宋体" charset="-122"/>
                <a:cs typeface="+mn-cs"/>
              </a:defRPr>
            </a:lvl5pPr>
            <a:lvl6pPr marL="2286000" algn="l" defTabSz="914400" rtl="0" eaLnBrk="1" latinLnBrk="0" hangingPunct="1">
              <a:defRPr sz="1300" b="1" kern="1200">
                <a:solidFill>
                  <a:srgbClr val="000000"/>
                </a:solidFill>
                <a:latin typeface="Arial" charset="0"/>
                <a:ea typeface="宋体" charset="-122"/>
                <a:cs typeface="+mn-cs"/>
              </a:defRPr>
            </a:lvl6pPr>
            <a:lvl7pPr marL="2743200" algn="l" defTabSz="914400" rtl="0" eaLnBrk="1" latinLnBrk="0" hangingPunct="1">
              <a:defRPr sz="1300" b="1" kern="1200">
                <a:solidFill>
                  <a:srgbClr val="000000"/>
                </a:solidFill>
                <a:latin typeface="Arial" charset="0"/>
                <a:ea typeface="宋体" charset="-122"/>
                <a:cs typeface="+mn-cs"/>
              </a:defRPr>
            </a:lvl7pPr>
            <a:lvl8pPr marL="3200400" algn="l" defTabSz="914400" rtl="0" eaLnBrk="1" latinLnBrk="0" hangingPunct="1">
              <a:defRPr sz="1300" b="1" kern="1200">
                <a:solidFill>
                  <a:srgbClr val="000000"/>
                </a:solidFill>
                <a:latin typeface="Arial" charset="0"/>
                <a:ea typeface="宋体" charset="-122"/>
                <a:cs typeface="+mn-cs"/>
              </a:defRPr>
            </a:lvl8pPr>
            <a:lvl9pPr marL="3657600" algn="l" defTabSz="914400" rtl="0" eaLnBrk="1" latinLnBrk="0" hangingPunct="1">
              <a:defRPr sz="1300" b="1" kern="1200">
                <a:solidFill>
                  <a:srgbClr val="000000"/>
                </a:solidFill>
                <a:latin typeface="Arial" charset="0"/>
                <a:ea typeface="宋体" charset="-122"/>
                <a:cs typeface="+mn-cs"/>
              </a:defRPr>
            </a:lvl9pPr>
          </a:lstStyle>
          <a:p>
            <a:endParaRPr lang="zh-CN" altLang="en-US"/>
          </a:p>
        </p:txBody>
      </p:sp>
      <p:cxnSp>
        <p:nvCxnSpPr>
          <p:cNvPr id="43" name="肘形连接符 42"/>
          <p:cNvCxnSpPr/>
          <p:nvPr/>
        </p:nvCxnSpPr>
        <p:spPr>
          <a:xfrm flipV="1">
            <a:off x="5212939" y="5187533"/>
            <a:ext cx="898893" cy="1"/>
          </a:xfrm>
          <a:prstGeom prst="bentConnector3">
            <a:avLst>
              <a:gd name="adj1" fmla="val 50000"/>
            </a:avLst>
          </a:prstGeom>
          <a:ln w="22225">
            <a:solidFill>
              <a:srgbClr val="57C6B7"/>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5654804" y="3504984"/>
            <a:ext cx="676024" cy="292384"/>
          </a:xfrm>
          <a:prstGeom prst="rect">
            <a:avLst/>
          </a:prstGeom>
          <a:noFill/>
        </p:spPr>
        <p:txBody>
          <a:bodyPr wrap="square" lIns="121917" tIns="60958" rIns="121917" bIns="60958" rtlCol="0">
            <a:spAutoFit/>
          </a:bodyPr>
          <a:lstStyle/>
          <a:p>
            <a:r>
              <a:rPr lang="zh-CN" altLang="en-US" sz="1050" dirty="0" smtClean="0">
                <a:solidFill>
                  <a:schemeClr val="accent2">
                    <a:lumMod val="75000"/>
                  </a:schemeClr>
                </a:solidFill>
                <a:latin typeface="微软雅黑" panose="020B0503020204020204" pitchFamily="34" charset="-122"/>
                <a:ea typeface="微软雅黑" panose="020B0503020204020204" pitchFamily="34" charset="-122"/>
              </a:rPr>
              <a:t>数据通</a:t>
            </a:r>
            <a:endParaRPr lang="zh-CN" altLang="en-US" sz="1050" dirty="0">
              <a:solidFill>
                <a:schemeClr val="accent2">
                  <a:lumMod val="75000"/>
                </a:schemeClr>
              </a:solidFill>
              <a:latin typeface="微软雅黑" panose="020B0503020204020204" pitchFamily="34" charset="-122"/>
              <a:ea typeface="微软雅黑" panose="020B0503020204020204" pitchFamily="34" charset="-122"/>
            </a:endParaRPr>
          </a:p>
        </p:txBody>
      </p:sp>
      <p:sp>
        <p:nvSpPr>
          <p:cNvPr id="46" name="圆角矩形 45"/>
          <p:cNvSpPr/>
          <p:nvPr/>
        </p:nvSpPr>
        <p:spPr>
          <a:xfrm>
            <a:off x="3331052" y="3167452"/>
            <a:ext cx="6016256" cy="2666360"/>
          </a:xfrm>
          <a:prstGeom prst="roundRect">
            <a:avLst/>
          </a:prstGeom>
          <a:noFill/>
          <a:ln w="9525">
            <a:solidFill>
              <a:schemeClr val="accent2">
                <a:lumMod val="60000"/>
                <a:lumOff val="4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rtlCol="0" anchor="ctr"/>
          <a:lstStyle/>
          <a:p>
            <a:pPr algn="ctr"/>
            <a:endParaRPr lang="zh-CN" altLang="en-US" dirty="0">
              <a:latin typeface="微软雅黑" pitchFamily="34" charset="-122"/>
              <a:ea typeface="微软雅黑" pitchFamily="34" charset="-122"/>
            </a:endParaRPr>
          </a:p>
        </p:txBody>
      </p:sp>
      <p:sp>
        <p:nvSpPr>
          <p:cNvPr id="47" name="右箭头 46"/>
          <p:cNvSpPr/>
          <p:nvPr/>
        </p:nvSpPr>
        <p:spPr>
          <a:xfrm>
            <a:off x="2742586" y="3860098"/>
            <a:ext cx="527973" cy="477168"/>
          </a:xfrm>
          <a:prstGeom prst="rightArrow">
            <a:avLst>
              <a:gd name="adj1" fmla="val 40059"/>
              <a:gd name="adj2" fmla="val 47515"/>
            </a:avLst>
          </a:prstGeom>
          <a:solidFill>
            <a:srgbClr val="57C6B7"/>
          </a:solidFill>
          <a:ln>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rtlCol="0" anchor="ctr"/>
          <a:lstStyle/>
          <a:p>
            <a:pPr algn="ctr"/>
            <a:endParaRPr lang="zh-CN" altLang="en-US"/>
          </a:p>
        </p:txBody>
      </p:sp>
      <p:sp>
        <p:nvSpPr>
          <p:cNvPr id="48" name="TextBox 47"/>
          <p:cNvSpPr txBox="1"/>
          <p:nvPr/>
        </p:nvSpPr>
        <p:spPr>
          <a:xfrm rot="10800000" flipV="1">
            <a:off x="9073930" y="3205535"/>
            <a:ext cx="2668379" cy="2323709"/>
          </a:xfrm>
          <a:prstGeom prst="rect">
            <a:avLst/>
          </a:prstGeom>
          <a:noFill/>
        </p:spPr>
        <p:txBody>
          <a:bodyPr wrap="square" lIns="121917" tIns="60958" rIns="121917" bIns="60958" rtlCol="0">
            <a:spAutoFit/>
          </a:bodyPr>
          <a:lstStyle/>
          <a:p>
            <a:pPr marL="380990" indent="-139697">
              <a:buFont typeface="Arial" panose="020B0604020202020204" pitchFamily="34" charset="0"/>
              <a:buChar char="•"/>
            </a:pPr>
            <a:r>
              <a:rPr lang="zh-CN" altLang="en-US" sz="1300" dirty="0">
                <a:solidFill>
                  <a:srgbClr val="AD4F45"/>
                </a:solidFill>
                <a:latin typeface="微软雅黑" pitchFamily="34" charset="-122"/>
                <a:ea typeface="微软雅黑" pitchFamily="34" charset="-122"/>
              </a:rPr>
              <a:t>通过</a:t>
            </a:r>
            <a:r>
              <a:rPr lang="zh-CN" altLang="en-US" sz="1300" dirty="0" smtClean="0">
                <a:solidFill>
                  <a:srgbClr val="AD4F45"/>
                </a:solidFill>
                <a:latin typeface="微软雅黑" pitchFamily="34" charset="-122"/>
                <a:ea typeface="微软雅黑" pitchFamily="34" charset="-122"/>
              </a:rPr>
              <a:t>数据通，</a:t>
            </a:r>
            <a:r>
              <a:rPr lang="zh-CN" altLang="en-US" sz="1300" dirty="0">
                <a:solidFill>
                  <a:srgbClr val="AD4F45"/>
                </a:solidFill>
                <a:latin typeface="微软雅黑" pitchFamily="34" charset="-122"/>
                <a:ea typeface="微软雅黑" pitchFamily="34" charset="-122"/>
              </a:rPr>
              <a:t>采集商户销售数据</a:t>
            </a:r>
            <a:r>
              <a:rPr lang="zh-CN" altLang="en-US" sz="1300" dirty="0" smtClean="0">
                <a:solidFill>
                  <a:srgbClr val="AD4F45"/>
                </a:solidFill>
                <a:latin typeface="微软雅黑" pitchFamily="34" charset="-122"/>
                <a:ea typeface="微软雅黑" pitchFamily="34" charset="-122"/>
              </a:rPr>
              <a:t>（交易信息、支付信息、会员信息），</a:t>
            </a:r>
            <a:r>
              <a:rPr lang="zh-CN" altLang="en-US" sz="1300" dirty="0">
                <a:solidFill>
                  <a:srgbClr val="AD4F45"/>
                </a:solidFill>
                <a:latin typeface="微软雅黑" pitchFamily="34" charset="-122"/>
                <a:ea typeface="微软雅黑" pitchFamily="34" charset="-122"/>
              </a:rPr>
              <a:t>实时掌</a:t>
            </a:r>
            <a:r>
              <a:rPr lang="zh-CN" altLang="en-US" sz="1300" dirty="0" smtClean="0">
                <a:solidFill>
                  <a:srgbClr val="AD4F45"/>
                </a:solidFill>
                <a:latin typeface="微软雅黑" pitchFamily="34" charset="-122"/>
                <a:ea typeface="微软雅黑" pitchFamily="34" charset="-122"/>
              </a:rPr>
              <a:t>控商户每笔交易；</a:t>
            </a:r>
            <a:endParaRPr lang="en-US" altLang="zh-CN" sz="1300" dirty="0" smtClean="0">
              <a:solidFill>
                <a:srgbClr val="AD4F45"/>
              </a:solidFill>
              <a:latin typeface="微软雅黑" pitchFamily="34" charset="-122"/>
              <a:ea typeface="微软雅黑" pitchFamily="34" charset="-122"/>
            </a:endParaRPr>
          </a:p>
          <a:p>
            <a:pPr marL="380990" indent="-139697">
              <a:buFont typeface="Arial" panose="020B0604020202020204" pitchFamily="34" charset="0"/>
              <a:buChar char="•"/>
            </a:pPr>
            <a:endParaRPr lang="en-US" altLang="zh-CN" sz="1300" dirty="0" smtClean="0">
              <a:solidFill>
                <a:srgbClr val="AD4F45"/>
              </a:solidFill>
              <a:latin typeface="微软雅黑" pitchFamily="34" charset="-122"/>
              <a:ea typeface="微软雅黑" pitchFamily="34" charset="-122"/>
            </a:endParaRPr>
          </a:p>
          <a:p>
            <a:pPr marL="380990" indent="-139697">
              <a:buFont typeface="Arial" panose="020B0604020202020204" pitchFamily="34" charset="0"/>
              <a:buChar char="•"/>
            </a:pPr>
            <a:r>
              <a:rPr lang="zh-CN" altLang="en-US" sz="1300" dirty="0">
                <a:solidFill>
                  <a:srgbClr val="AD4F45"/>
                </a:solidFill>
                <a:latin typeface="微软雅黑" pitchFamily="34" charset="-122"/>
                <a:ea typeface="微软雅黑" pitchFamily="34" charset="-122"/>
              </a:rPr>
              <a:t>生成电子交易记录，为后续会员积分、营销推送等奠定</a:t>
            </a:r>
            <a:r>
              <a:rPr lang="zh-CN" altLang="en-US" sz="1300" dirty="0" smtClean="0">
                <a:solidFill>
                  <a:srgbClr val="AD4F45"/>
                </a:solidFill>
                <a:latin typeface="微软雅黑" pitchFamily="34" charset="-122"/>
                <a:ea typeface="微软雅黑" pitchFamily="34" charset="-122"/>
              </a:rPr>
              <a:t>基础；</a:t>
            </a:r>
            <a:endParaRPr lang="en-US" altLang="zh-CN" sz="1300" dirty="0" smtClean="0">
              <a:solidFill>
                <a:srgbClr val="AD4F45"/>
              </a:solidFill>
              <a:latin typeface="微软雅黑" pitchFamily="34" charset="-122"/>
              <a:ea typeface="微软雅黑" pitchFamily="34" charset="-122"/>
            </a:endParaRPr>
          </a:p>
          <a:p>
            <a:pPr marL="380990" indent="-139697">
              <a:buFont typeface="Arial" panose="020B0604020202020204" pitchFamily="34" charset="0"/>
              <a:buChar char="•"/>
            </a:pPr>
            <a:endParaRPr lang="en-US" altLang="zh-CN" sz="1300" dirty="0" smtClean="0">
              <a:solidFill>
                <a:srgbClr val="AD4F45"/>
              </a:solidFill>
              <a:latin typeface="微软雅黑" pitchFamily="34" charset="-122"/>
              <a:ea typeface="微软雅黑" pitchFamily="34" charset="-122"/>
            </a:endParaRPr>
          </a:p>
          <a:p>
            <a:pPr marL="380990" indent="-139697">
              <a:buFont typeface="Arial" panose="020B0604020202020204" pitchFamily="34" charset="0"/>
              <a:buChar char="•"/>
            </a:pPr>
            <a:r>
              <a:rPr lang="zh-CN" altLang="en-US" sz="1300" dirty="0" smtClean="0">
                <a:solidFill>
                  <a:srgbClr val="AD4F45"/>
                </a:solidFill>
                <a:latin typeface="微软雅黑" pitchFamily="34" charset="-122"/>
                <a:ea typeface="微软雅黑" pitchFamily="34" charset="-122"/>
              </a:rPr>
              <a:t>加打信息可自定义，如停车券，优惠券，支持营销推广</a:t>
            </a:r>
            <a:endParaRPr lang="zh-CN" altLang="en-US" sz="1300" dirty="0">
              <a:solidFill>
                <a:srgbClr val="AD4F45"/>
              </a:solidFill>
              <a:latin typeface="微软雅黑" pitchFamily="34" charset="-122"/>
              <a:ea typeface="微软雅黑" pitchFamily="34" charset="-122"/>
            </a:endParaRPr>
          </a:p>
        </p:txBody>
      </p:sp>
      <p:grpSp>
        <p:nvGrpSpPr>
          <p:cNvPr id="14" name="组合 48"/>
          <p:cNvGrpSpPr/>
          <p:nvPr/>
        </p:nvGrpSpPr>
        <p:grpSpPr>
          <a:xfrm>
            <a:off x="6882086" y="999992"/>
            <a:ext cx="4812233" cy="1959233"/>
            <a:chOff x="952500" y="1452368"/>
            <a:chExt cx="10287001" cy="4198724"/>
          </a:xfrm>
        </p:grpSpPr>
        <p:sp>
          <p:nvSpPr>
            <p:cNvPr id="50" name="AutoShape 4"/>
            <p:cNvSpPr>
              <a:spLocks noChangeArrowheads="1"/>
            </p:cNvSpPr>
            <p:nvPr/>
          </p:nvSpPr>
          <p:spPr bwMode="gray">
            <a:xfrm rot="5400000">
              <a:off x="1474654" y="3033731"/>
              <a:ext cx="2286017" cy="2835058"/>
            </a:xfrm>
            <a:prstGeom prst="roundRect">
              <a:avLst>
                <a:gd name="adj" fmla="val 8626"/>
              </a:avLst>
            </a:prstGeom>
            <a:solidFill>
              <a:srgbClr val="F4C673"/>
            </a:solidFill>
            <a:ln>
              <a:noFill/>
              <a:headEnd/>
              <a:tailEnd/>
            </a:ln>
          </p:spPr>
          <p:style>
            <a:lnRef idx="1">
              <a:schemeClr val="accent4"/>
            </a:lnRef>
            <a:fillRef idx="2">
              <a:schemeClr val="accent4"/>
            </a:fillRef>
            <a:effectRef idx="1">
              <a:schemeClr val="accent4"/>
            </a:effectRef>
            <a:fontRef idx="minor">
              <a:schemeClr val="dk1"/>
            </a:fontRef>
          </p:style>
          <p:txBody>
            <a:bodyPr wrap="none" anchor="ctr"/>
            <a:lstStyle/>
            <a:p>
              <a:pPr algn="ctr">
                <a:defRPr/>
              </a:pPr>
              <a:endParaRPr lang="zh-CN" altLang="zh-CN">
                <a:solidFill>
                  <a:schemeClr val="tx1"/>
                </a:solidFill>
                <a:latin typeface="微软雅黑" pitchFamily="34" charset="-122"/>
                <a:ea typeface="微软雅黑" pitchFamily="34" charset="-122"/>
              </a:endParaRPr>
            </a:p>
          </p:txBody>
        </p:sp>
        <p:sp>
          <p:nvSpPr>
            <p:cNvPr id="51" name="AutoShape 28"/>
            <p:cNvSpPr>
              <a:spLocks noChangeArrowheads="1"/>
            </p:cNvSpPr>
            <p:nvPr/>
          </p:nvSpPr>
          <p:spPr bwMode="gray">
            <a:xfrm flipV="1">
              <a:off x="1221318" y="2458368"/>
              <a:ext cx="2641599" cy="760528"/>
            </a:xfrm>
            <a:prstGeom prst="triangle">
              <a:avLst>
                <a:gd name="adj" fmla="val 50000"/>
              </a:avLst>
            </a:prstGeom>
            <a:gradFill rotWithShape="1">
              <a:gsLst>
                <a:gs pos="0">
                  <a:srgbClr val="0070C0"/>
                </a:gs>
                <a:gs pos="100000">
                  <a:schemeClr val="accent2">
                    <a:gamma/>
                    <a:tint val="0"/>
                    <a:invGamma/>
                  </a:schemeClr>
                </a:gs>
              </a:gsLst>
              <a:lin ang="5400000" scaled="1"/>
            </a:gradFill>
            <a:ln w="9525">
              <a:noFill/>
              <a:miter lim="800000"/>
              <a:headEnd/>
              <a:tailEnd/>
            </a:ln>
            <a:effectLst/>
          </p:spPr>
          <p:txBody>
            <a:bodyPr wrap="none" anchor="ctr"/>
            <a:lstStyle/>
            <a:p>
              <a:pPr algn="ctr">
                <a:defRPr/>
              </a:pPr>
              <a:endParaRPr lang="zh-CN" altLang="zh-CN" dirty="0">
                <a:solidFill>
                  <a:srgbClr val="477FB2"/>
                </a:solidFill>
                <a:latin typeface="微软雅黑" pitchFamily="34" charset="-122"/>
                <a:ea typeface="微软雅黑" pitchFamily="34" charset="-122"/>
              </a:endParaRPr>
            </a:p>
          </p:txBody>
        </p:sp>
        <p:sp>
          <p:nvSpPr>
            <p:cNvPr id="52" name="AutoShape 29"/>
            <p:cNvSpPr>
              <a:spLocks noChangeArrowheads="1"/>
            </p:cNvSpPr>
            <p:nvPr/>
          </p:nvSpPr>
          <p:spPr bwMode="gray">
            <a:xfrm flipV="1">
              <a:off x="4766808" y="2435046"/>
              <a:ext cx="2641599" cy="785517"/>
            </a:xfrm>
            <a:prstGeom prst="triangle">
              <a:avLst>
                <a:gd name="adj" fmla="val 50000"/>
              </a:avLst>
            </a:prstGeom>
            <a:gradFill rotWithShape="1">
              <a:gsLst>
                <a:gs pos="0">
                  <a:srgbClr val="C00000"/>
                </a:gs>
                <a:gs pos="100000">
                  <a:schemeClr val="accent1">
                    <a:gamma/>
                    <a:tint val="0"/>
                    <a:invGamma/>
                  </a:schemeClr>
                </a:gs>
              </a:gsLst>
              <a:lin ang="5400000" scaled="1"/>
            </a:gradFill>
            <a:ln w="9525">
              <a:noFill/>
              <a:miter lim="800000"/>
              <a:headEnd/>
              <a:tailEnd/>
            </a:ln>
            <a:effectLst/>
          </p:spPr>
          <p:txBody>
            <a:bodyPr wrap="none" anchor="ctr"/>
            <a:lstStyle/>
            <a:p>
              <a:pPr algn="ctr">
                <a:defRPr/>
              </a:pPr>
              <a:endParaRPr lang="zh-CN" altLang="zh-CN" dirty="0">
                <a:solidFill>
                  <a:srgbClr val="AD4F45"/>
                </a:solidFill>
                <a:latin typeface="微软雅黑" pitchFamily="34" charset="-122"/>
                <a:ea typeface="微软雅黑" pitchFamily="34" charset="-122"/>
              </a:endParaRPr>
            </a:p>
          </p:txBody>
        </p:sp>
        <p:sp>
          <p:nvSpPr>
            <p:cNvPr id="53" name="AutoShape 30"/>
            <p:cNvSpPr>
              <a:spLocks noChangeArrowheads="1"/>
            </p:cNvSpPr>
            <p:nvPr/>
          </p:nvSpPr>
          <p:spPr bwMode="gray">
            <a:xfrm flipV="1">
              <a:off x="8317260" y="2337276"/>
              <a:ext cx="2641599" cy="895169"/>
            </a:xfrm>
            <a:prstGeom prst="triangle">
              <a:avLst>
                <a:gd name="adj" fmla="val 50000"/>
              </a:avLst>
            </a:prstGeom>
            <a:gradFill rotWithShape="1">
              <a:gsLst>
                <a:gs pos="0">
                  <a:srgbClr val="33CC33"/>
                </a:gs>
                <a:gs pos="100000">
                  <a:schemeClr val="hlink">
                    <a:gamma/>
                    <a:tint val="0"/>
                    <a:invGamma/>
                  </a:schemeClr>
                </a:gs>
              </a:gsLst>
              <a:lin ang="5400000" scaled="1"/>
            </a:gradFill>
            <a:ln w="9525">
              <a:noFill/>
              <a:miter lim="800000"/>
              <a:headEnd/>
              <a:tailEnd/>
            </a:ln>
            <a:effectLst/>
          </p:spPr>
          <p:txBody>
            <a:bodyPr wrap="none" anchor="ctr"/>
            <a:lstStyle/>
            <a:p>
              <a:pPr algn="ctr">
                <a:defRPr/>
              </a:pPr>
              <a:endParaRPr lang="zh-CN" altLang="zh-CN" dirty="0">
                <a:solidFill>
                  <a:srgbClr val="57C6B7"/>
                </a:solidFill>
                <a:latin typeface="微软雅黑" pitchFamily="34" charset="-122"/>
                <a:ea typeface="微软雅黑" pitchFamily="34" charset="-122"/>
              </a:endParaRPr>
            </a:p>
          </p:txBody>
        </p:sp>
        <p:sp>
          <p:nvSpPr>
            <p:cNvPr id="54" name="圆角矩形 53"/>
            <p:cNvSpPr/>
            <p:nvPr/>
          </p:nvSpPr>
          <p:spPr>
            <a:xfrm>
              <a:off x="4572000" y="1785939"/>
              <a:ext cx="3143251" cy="642937"/>
            </a:xfrm>
            <a:prstGeom prst="roundRect">
              <a:avLst/>
            </a:prstGeom>
            <a:solidFill>
              <a:srgbClr val="AD4F45"/>
            </a:solidFill>
            <a:ln>
              <a:noFill/>
            </a:ln>
            <a:effectLst/>
            <a:scene3d>
              <a:camera prst="orthographicFront">
                <a:rot lat="0" lon="0" rev="0"/>
              </a:camera>
              <a:lightRig rig="glow" dir="t">
                <a:rot lat="0" lon="0" rev="14100000"/>
              </a:lightRig>
            </a:scene3d>
            <a:sp3d prstMaterial="softEdge">
              <a:bevelT w="127000" prst="artDeco"/>
            </a:sp3d>
          </p:spPr>
          <p:style>
            <a:lnRef idx="3">
              <a:schemeClr val="lt1"/>
            </a:lnRef>
            <a:fillRef idx="1">
              <a:schemeClr val="accent1"/>
            </a:fillRef>
            <a:effectRef idx="1">
              <a:schemeClr val="accent1"/>
            </a:effectRef>
            <a:fontRef idx="minor">
              <a:schemeClr val="lt1"/>
            </a:fontRef>
          </p:style>
          <p:txBody>
            <a:bodyPr anchor="ctr"/>
            <a:lstStyle/>
            <a:p>
              <a:pPr algn="ctr">
                <a:defRPr/>
              </a:pPr>
              <a:endParaRPr lang="zh-CN" altLang="zh-CN">
                <a:solidFill>
                  <a:schemeClr val="tx1"/>
                </a:solidFill>
                <a:latin typeface="微软雅黑" pitchFamily="34" charset="-122"/>
                <a:ea typeface="微软雅黑" pitchFamily="34" charset="-122"/>
              </a:endParaRPr>
            </a:p>
          </p:txBody>
        </p:sp>
        <p:sp>
          <p:nvSpPr>
            <p:cNvPr id="55" name="圆角矩形 54"/>
            <p:cNvSpPr/>
            <p:nvPr/>
          </p:nvSpPr>
          <p:spPr>
            <a:xfrm>
              <a:off x="952500" y="1785939"/>
              <a:ext cx="3143251" cy="642937"/>
            </a:xfrm>
            <a:prstGeom prst="roundRect">
              <a:avLst/>
            </a:prstGeom>
            <a:solidFill>
              <a:srgbClr val="477FB2"/>
            </a:solidFill>
            <a:ln>
              <a:noFill/>
            </a:ln>
            <a:effectLst/>
            <a:scene3d>
              <a:camera prst="orthographicFront">
                <a:rot lat="0" lon="0" rev="0"/>
              </a:camera>
              <a:lightRig rig="glow" dir="t">
                <a:rot lat="0" lon="0" rev="14100000"/>
              </a:lightRig>
            </a:scene3d>
            <a:sp3d prstMaterial="softEdge">
              <a:bevelT w="127000" prst="artDeco"/>
            </a:sp3d>
          </p:spPr>
          <p:style>
            <a:lnRef idx="3">
              <a:schemeClr val="lt1"/>
            </a:lnRef>
            <a:fillRef idx="1">
              <a:schemeClr val="accent1"/>
            </a:fillRef>
            <a:effectRef idx="1">
              <a:schemeClr val="accent1"/>
            </a:effectRef>
            <a:fontRef idx="minor">
              <a:schemeClr val="lt1"/>
            </a:fontRef>
          </p:style>
          <p:txBody>
            <a:bodyPr anchor="ctr"/>
            <a:lstStyle/>
            <a:p>
              <a:pPr algn="ctr">
                <a:defRPr/>
              </a:pPr>
              <a:endParaRPr lang="zh-CN" altLang="zh-CN">
                <a:solidFill>
                  <a:schemeClr val="tx1"/>
                </a:solidFill>
                <a:latin typeface="微软雅黑" pitchFamily="34" charset="-122"/>
                <a:ea typeface="微软雅黑" pitchFamily="34" charset="-122"/>
              </a:endParaRPr>
            </a:p>
          </p:txBody>
        </p:sp>
        <p:sp>
          <p:nvSpPr>
            <p:cNvPr id="56" name="圆角矩形 55"/>
            <p:cNvSpPr/>
            <p:nvPr/>
          </p:nvSpPr>
          <p:spPr>
            <a:xfrm>
              <a:off x="8096252" y="1785939"/>
              <a:ext cx="3143249" cy="642937"/>
            </a:xfrm>
            <a:prstGeom prst="roundRect">
              <a:avLst/>
            </a:prstGeom>
            <a:solidFill>
              <a:srgbClr val="57C6B7"/>
            </a:solidFill>
            <a:ln>
              <a:noFill/>
            </a:ln>
            <a:effectLst/>
            <a:scene3d>
              <a:camera prst="orthographicFront">
                <a:rot lat="0" lon="0" rev="0"/>
              </a:camera>
              <a:lightRig rig="glow" dir="t">
                <a:rot lat="0" lon="0" rev="14100000"/>
              </a:lightRig>
            </a:scene3d>
            <a:sp3d prstMaterial="softEdge">
              <a:bevelT w="127000" prst="artDeco"/>
            </a:sp3d>
          </p:spPr>
          <p:style>
            <a:lnRef idx="3">
              <a:schemeClr val="lt1"/>
            </a:lnRef>
            <a:fillRef idx="1">
              <a:schemeClr val="accent1"/>
            </a:fillRef>
            <a:effectRef idx="1">
              <a:schemeClr val="accent1"/>
            </a:effectRef>
            <a:fontRef idx="minor">
              <a:schemeClr val="lt1"/>
            </a:fontRef>
          </p:style>
          <p:txBody>
            <a:bodyPr anchor="ctr"/>
            <a:lstStyle/>
            <a:p>
              <a:pPr algn="ctr">
                <a:defRPr/>
              </a:pPr>
              <a:endParaRPr lang="zh-CN" altLang="zh-CN">
                <a:solidFill>
                  <a:schemeClr val="tx1"/>
                </a:solidFill>
                <a:latin typeface="微软雅黑" pitchFamily="34" charset="-122"/>
                <a:ea typeface="微软雅黑" pitchFamily="34" charset="-122"/>
              </a:endParaRPr>
            </a:p>
          </p:txBody>
        </p:sp>
        <p:sp>
          <p:nvSpPr>
            <p:cNvPr id="57" name="Rectangle 148"/>
            <p:cNvSpPr>
              <a:spLocks noChangeArrowheads="1"/>
            </p:cNvSpPr>
            <p:nvPr/>
          </p:nvSpPr>
          <p:spPr bwMode="auto">
            <a:xfrm>
              <a:off x="4771770" y="1452368"/>
              <a:ext cx="2258884" cy="10162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700" b="1" dirty="0">
                  <a:solidFill>
                    <a:srgbClr val="FFFFFF"/>
                  </a:solidFill>
                  <a:latin typeface="微软雅黑" pitchFamily="34" charset="-122"/>
                  <a:ea typeface="微软雅黑" pitchFamily="34" charset="-122"/>
                </a:rPr>
                <a:t> </a:t>
              </a:r>
              <a:r>
                <a:rPr lang="zh-CN" altLang="en-US" sz="1500" b="1" dirty="0">
                  <a:solidFill>
                    <a:srgbClr val="FFFFFF"/>
                  </a:solidFill>
                  <a:latin typeface="微软雅黑" pitchFamily="34" charset="-122"/>
                  <a:ea typeface="微软雅黑" pitchFamily="34" charset="-122"/>
                </a:rPr>
                <a:t>会员分析</a:t>
              </a:r>
            </a:p>
          </p:txBody>
        </p:sp>
        <p:sp>
          <p:nvSpPr>
            <p:cNvPr id="58" name="Rectangle 148"/>
            <p:cNvSpPr>
              <a:spLocks noChangeArrowheads="1"/>
            </p:cNvSpPr>
            <p:nvPr/>
          </p:nvSpPr>
          <p:spPr bwMode="auto">
            <a:xfrm>
              <a:off x="8302664" y="1452368"/>
              <a:ext cx="2258884" cy="10162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700" b="1" dirty="0">
                  <a:solidFill>
                    <a:srgbClr val="FFFFFF"/>
                  </a:solidFill>
                  <a:latin typeface="微软雅黑" pitchFamily="34" charset="-122"/>
                  <a:ea typeface="微软雅黑" pitchFamily="34" charset="-122"/>
                </a:rPr>
                <a:t> </a:t>
              </a:r>
              <a:r>
                <a:rPr lang="zh-CN" altLang="en-US" sz="1500" b="1" dirty="0">
                  <a:solidFill>
                    <a:srgbClr val="FFFFFF"/>
                  </a:solidFill>
                  <a:latin typeface="微软雅黑" pitchFamily="34" charset="-122"/>
                  <a:ea typeface="微软雅黑" pitchFamily="34" charset="-122"/>
                </a:rPr>
                <a:t>营销分析</a:t>
              </a:r>
            </a:p>
          </p:txBody>
        </p:sp>
        <p:sp>
          <p:nvSpPr>
            <p:cNvPr id="59" name="Rectangle 148"/>
            <p:cNvSpPr>
              <a:spLocks noChangeArrowheads="1"/>
            </p:cNvSpPr>
            <p:nvPr/>
          </p:nvSpPr>
          <p:spPr bwMode="auto">
            <a:xfrm>
              <a:off x="1324509" y="1821896"/>
              <a:ext cx="2245177" cy="6466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1500" b="1" dirty="0">
                  <a:solidFill>
                    <a:srgbClr val="FFFFFF"/>
                  </a:solidFill>
                  <a:latin typeface="微软雅黑" pitchFamily="34" charset="-122"/>
                  <a:ea typeface="微软雅黑" pitchFamily="34" charset="-122"/>
                </a:rPr>
                <a:t> </a:t>
              </a:r>
              <a:r>
                <a:rPr lang="zh-CN" altLang="en-US" sz="1500" b="1" dirty="0" smtClean="0">
                  <a:solidFill>
                    <a:srgbClr val="FFFFFF"/>
                  </a:solidFill>
                  <a:latin typeface="微软雅黑" pitchFamily="34" charset="-122"/>
                  <a:ea typeface="微软雅黑" pitchFamily="34" charset="-122"/>
                </a:rPr>
                <a:t>销售分析</a:t>
              </a:r>
              <a:endParaRPr lang="zh-CN" altLang="en-US" sz="1500" dirty="0">
                <a:latin typeface="微软雅黑" pitchFamily="34" charset="-122"/>
                <a:ea typeface="微软雅黑" pitchFamily="34" charset="-122"/>
              </a:endParaRPr>
            </a:p>
          </p:txBody>
        </p:sp>
        <p:sp>
          <p:nvSpPr>
            <p:cNvPr id="60" name="AutoShape 4"/>
            <p:cNvSpPr>
              <a:spLocks noChangeArrowheads="1"/>
            </p:cNvSpPr>
            <p:nvPr/>
          </p:nvSpPr>
          <p:spPr bwMode="gray">
            <a:xfrm rot="5400000">
              <a:off x="5079353" y="3035186"/>
              <a:ext cx="2286016" cy="2835058"/>
            </a:xfrm>
            <a:prstGeom prst="roundRect">
              <a:avLst>
                <a:gd name="adj" fmla="val 8626"/>
              </a:avLst>
            </a:prstGeom>
            <a:solidFill>
              <a:srgbClr val="F4C673"/>
            </a:solidFill>
            <a:ln>
              <a:noFill/>
              <a:headEnd/>
              <a:tailEnd/>
            </a:ln>
          </p:spPr>
          <p:style>
            <a:lnRef idx="1">
              <a:schemeClr val="accent4"/>
            </a:lnRef>
            <a:fillRef idx="2">
              <a:schemeClr val="accent4"/>
            </a:fillRef>
            <a:effectRef idx="1">
              <a:schemeClr val="accent4"/>
            </a:effectRef>
            <a:fontRef idx="minor">
              <a:schemeClr val="dk1"/>
            </a:fontRef>
          </p:style>
          <p:txBody>
            <a:bodyPr wrap="none" anchor="ctr"/>
            <a:lstStyle/>
            <a:p>
              <a:pPr algn="ctr">
                <a:defRPr/>
              </a:pPr>
              <a:endParaRPr lang="zh-CN" altLang="zh-CN">
                <a:solidFill>
                  <a:schemeClr val="tx1"/>
                </a:solidFill>
                <a:latin typeface="微软雅黑" pitchFamily="34" charset="-122"/>
                <a:ea typeface="微软雅黑" pitchFamily="34" charset="-122"/>
              </a:endParaRPr>
            </a:p>
          </p:txBody>
        </p:sp>
        <p:sp>
          <p:nvSpPr>
            <p:cNvPr id="61" name="AutoShape 4"/>
            <p:cNvSpPr>
              <a:spLocks noChangeArrowheads="1"/>
            </p:cNvSpPr>
            <p:nvPr/>
          </p:nvSpPr>
          <p:spPr bwMode="gray">
            <a:xfrm rot="5400000">
              <a:off x="8462286" y="3039226"/>
              <a:ext cx="2286018" cy="2835058"/>
            </a:xfrm>
            <a:prstGeom prst="roundRect">
              <a:avLst>
                <a:gd name="adj" fmla="val 8626"/>
              </a:avLst>
            </a:prstGeom>
            <a:solidFill>
              <a:srgbClr val="F4C673"/>
            </a:solidFill>
            <a:ln>
              <a:noFill/>
              <a:headEnd/>
              <a:tailEnd/>
            </a:ln>
          </p:spPr>
          <p:style>
            <a:lnRef idx="1">
              <a:schemeClr val="accent4"/>
            </a:lnRef>
            <a:fillRef idx="2">
              <a:schemeClr val="accent4"/>
            </a:fillRef>
            <a:effectRef idx="1">
              <a:schemeClr val="accent4"/>
            </a:effectRef>
            <a:fontRef idx="minor">
              <a:schemeClr val="dk1"/>
            </a:fontRef>
          </p:style>
          <p:txBody>
            <a:bodyPr wrap="none" anchor="ctr"/>
            <a:lstStyle/>
            <a:p>
              <a:pPr algn="ctr">
                <a:defRPr/>
              </a:pPr>
              <a:endParaRPr lang="zh-CN" altLang="zh-CN">
                <a:solidFill>
                  <a:schemeClr val="tx1"/>
                </a:solidFill>
                <a:latin typeface="微软雅黑" pitchFamily="34" charset="-122"/>
                <a:ea typeface="微软雅黑" pitchFamily="34" charset="-122"/>
              </a:endParaRPr>
            </a:p>
          </p:txBody>
        </p:sp>
        <p:sp>
          <p:nvSpPr>
            <p:cNvPr id="62" name="矩形 61"/>
            <p:cNvSpPr/>
            <p:nvPr/>
          </p:nvSpPr>
          <p:spPr>
            <a:xfrm>
              <a:off x="1529750" y="3463701"/>
              <a:ext cx="2144184" cy="2186385"/>
            </a:xfrm>
            <a:prstGeom prst="rect">
              <a:avLst/>
            </a:prstGeom>
          </p:spPr>
          <p:txBody>
            <a:bodyPr>
              <a:spAutoFit/>
            </a:bodyPr>
            <a:lstStyle/>
            <a:p>
              <a:pPr marL="0" lvl="2" algn="ctr" defTabSz="1217054" eaLnBrk="0" hangingPunct="0">
                <a:buClr>
                  <a:srgbClr val="0070C0"/>
                </a:buClr>
                <a:buSzPct val="80000"/>
                <a:tabLst>
                  <a:tab pos="182029" algn="l"/>
                </a:tabLst>
                <a:defRPr/>
              </a:pPr>
              <a:r>
                <a:rPr lang="zh-CN" altLang="en-US" sz="1300" spc="67" dirty="0" smtClean="0">
                  <a:ln w="11430"/>
                  <a:latin typeface="微软雅黑" pitchFamily="34" charset="-122"/>
                  <a:ea typeface="微软雅黑" pitchFamily="34" charset="-122"/>
                </a:rPr>
                <a:t>销售报表</a:t>
              </a:r>
              <a:endParaRPr lang="en-US" altLang="zh-CN" sz="1300" spc="67" dirty="0" smtClean="0">
                <a:ln w="11430"/>
                <a:latin typeface="微软雅黑" pitchFamily="34" charset="-122"/>
                <a:ea typeface="微软雅黑" pitchFamily="34" charset="-122"/>
              </a:endParaRPr>
            </a:p>
            <a:p>
              <a:pPr marL="0" lvl="2" algn="ctr" defTabSz="1217054" eaLnBrk="0" hangingPunct="0">
                <a:buClr>
                  <a:srgbClr val="0070C0"/>
                </a:buClr>
                <a:buSzPct val="80000"/>
                <a:tabLst>
                  <a:tab pos="182029" algn="l"/>
                </a:tabLst>
                <a:defRPr/>
              </a:pPr>
              <a:r>
                <a:rPr lang="zh-CN" altLang="en-US" sz="1300" spc="67" dirty="0" smtClean="0">
                  <a:ln w="11430"/>
                  <a:latin typeface="微软雅黑" pitchFamily="34" charset="-122"/>
                  <a:ea typeface="微软雅黑" pitchFamily="34" charset="-122"/>
                </a:rPr>
                <a:t>品类报表</a:t>
              </a:r>
              <a:endParaRPr lang="en-US" altLang="zh-CN" sz="1300" spc="67" dirty="0" smtClean="0">
                <a:ln w="11430"/>
                <a:latin typeface="微软雅黑" pitchFamily="34" charset="-122"/>
                <a:ea typeface="微软雅黑" pitchFamily="34" charset="-122"/>
              </a:endParaRPr>
            </a:p>
            <a:p>
              <a:pPr marL="0" lvl="2" algn="ctr" defTabSz="1217054" eaLnBrk="0" hangingPunct="0">
                <a:buClr>
                  <a:srgbClr val="0070C0"/>
                </a:buClr>
                <a:buSzPct val="80000"/>
                <a:tabLst>
                  <a:tab pos="182029" algn="l"/>
                </a:tabLst>
                <a:defRPr/>
              </a:pPr>
              <a:r>
                <a:rPr lang="zh-CN" altLang="en-US" sz="1300" spc="67" dirty="0" smtClean="0">
                  <a:ln w="11430"/>
                  <a:latin typeface="微软雅黑" pitchFamily="34" charset="-122"/>
                  <a:ea typeface="微软雅黑" pitchFamily="34" charset="-122"/>
                </a:rPr>
                <a:t>业态分析</a:t>
              </a:r>
              <a:endParaRPr lang="en-US" altLang="zh-CN" sz="1300" spc="67" dirty="0" smtClean="0">
                <a:ln w="11430"/>
                <a:latin typeface="微软雅黑" pitchFamily="34" charset="-122"/>
                <a:ea typeface="微软雅黑" pitchFamily="34" charset="-122"/>
              </a:endParaRPr>
            </a:p>
            <a:p>
              <a:pPr marL="0" lvl="2" algn="ctr" defTabSz="1217054" eaLnBrk="0" hangingPunct="0">
                <a:buClr>
                  <a:srgbClr val="0070C0"/>
                </a:buClr>
                <a:buSzPct val="80000"/>
                <a:tabLst>
                  <a:tab pos="182029" algn="l"/>
                </a:tabLst>
                <a:defRPr/>
              </a:pPr>
              <a:r>
                <a:rPr lang="zh-CN" altLang="en-US" sz="1300" spc="67" dirty="0" smtClean="0">
                  <a:ln w="11430"/>
                  <a:latin typeface="微软雅黑" pitchFamily="34" charset="-122"/>
                  <a:ea typeface="微软雅黑" pitchFamily="34" charset="-122"/>
                </a:rPr>
                <a:t>时段销售</a:t>
              </a:r>
              <a:endParaRPr lang="en-US" altLang="zh-CN" sz="1300" spc="67" dirty="0" smtClean="0">
                <a:ln w="11430"/>
                <a:latin typeface="微软雅黑" pitchFamily="34" charset="-122"/>
                <a:ea typeface="微软雅黑" pitchFamily="34" charset="-122"/>
              </a:endParaRPr>
            </a:p>
            <a:p>
              <a:pPr marL="0" lvl="2" algn="ctr" defTabSz="1217054" eaLnBrk="0" hangingPunct="0">
                <a:buClr>
                  <a:srgbClr val="0070C0"/>
                </a:buClr>
                <a:buSzPct val="80000"/>
                <a:tabLst>
                  <a:tab pos="182029" algn="l"/>
                </a:tabLst>
                <a:defRPr/>
              </a:pPr>
              <a:r>
                <a:rPr lang="en-US" altLang="zh-CN" sz="1300" spc="67" dirty="0" smtClean="0">
                  <a:ln w="11430"/>
                  <a:latin typeface="微软雅黑" pitchFamily="34" charset="-122"/>
                  <a:ea typeface="微软雅黑" pitchFamily="34" charset="-122"/>
                </a:rPr>
                <a:t>……</a:t>
              </a:r>
              <a:endParaRPr lang="zh-CN" altLang="en-US" sz="1300" spc="67" dirty="0">
                <a:ln w="11430"/>
                <a:latin typeface="微软雅黑" pitchFamily="34" charset="-122"/>
                <a:ea typeface="微软雅黑" pitchFamily="34" charset="-122"/>
              </a:endParaRPr>
            </a:p>
          </p:txBody>
        </p:sp>
        <p:sp>
          <p:nvSpPr>
            <p:cNvPr id="63" name="矩形 62"/>
            <p:cNvSpPr/>
            <p:nvPr/>
          </p:nvSpPr>
          <p:spPr>
            <a:xfrm>
              <a:off x="1570569" y="4819651"/>
              <a:ext cx="2144184" cy="831441"/>
            </a:xfrm>
            <a:prstGeom prst="rect">
              <a:avLst/>
            </a:prstGeom>
          </p:spPr>
          <p:txBody>
            <a:bodyPr>
              <a:spAutoFit/>
            </a:bodyPr>
            <a:lstStyle/>
            <a:p>
              <a:pPr marL="0" lvl="2" algn="ctr" defTabSz="1217054" eaLnBrk="0" hangingPunct="0">
                <a:buClr>
                  <a:srgbClr val="0070C0"/>
                </a:buClr>
                <a:buSzPct val="80000"/>
                <a:tabLst>
                  <a:tab pos="182029" algn="l"/>
                </a:tabLst>
                <a:defRPr/>
              </a:pPr>
              <a:endParaRPr lang="zh-CN" altLang="en-US" sz="2100" spc="67" dirty="0">
                <a:ln w="11430"/>
                <a:latin typeface="微软雅黑" pitchFamily="34" charset="-122"/>
                <a:ea typeface="微软雅黑" pitchFamily="34" charset="-122"/>
              </a:endParaRPr>
            </a:p>
          </p:txBody>
        </p:sp>
      </p:grpSp>
      <p:sp>
        <p:nvSpPr>
          <p:cNvPr id="64" name="矩形 63"/>
          <p:cNvSpPr/>
          <p:nvPr/>
        </p:nvSpPr>
        <p:spPr>
          <a:xfrm>
            <a:off x="8784302" y="1866116"/>
            <a:ext cx="1003044" cy="1123380"/>
          </a:xfrm>
          <a:prstGeom prst="rect">
            <a:avLst/>
          </a:prstGeom>
        </p:spPr>
        <p:txBody>
          <a:bodyPr lIns="121917" tIns="60958" rIns="121917" bIns="60958">
            <a:spAutoFit/>
          </a:bodyPr>
          <a:lstStyle/>
          <a:p>
            <a:pPr marL="0" lvl="2" algn="ctr" defTabSz="1217054" eaLnBrk="0" hangingPunct="0">
              <a:buClr>
                <a:srgbClr val="0070C0"/>
              </a:buClr>
              <a:buSzPct val="80000"/>
              <a:tabLst>
                <a:tab pos="182029" algn="l"/>
              </a:tabLst>
              <a:defRPr/>
            </a:pPr>
            <a:r>
              <a:rPr lang="zh-CN" altLang="en-US" sz="1300" spc="67" dirty="0" smtClean="0">
                <a:ln w="11430"/>
                <a:latin typeface="黑体" pitchFamily="2" charset="-122"/>
                <a:ea typeface="黑体" pitchFamily="2" charset="-122"/>
              </a:rPr>
              <a:t>会员报表</a:t>
            </a:r>
            <a:endParaRPr lang="en-US" altLang="zh-CN" sz="1300" spc="67" dirty="0" smtClean="0">
              <a:ln w="11430"/>
              <a:latin typeface="黑体" pitchFamily="2" charset="-122"/>
              <a:ea typeface="黑体" pitchFamily="2" charset="-122"/>
            </a:endParaRPr>
          </a:p>
          <a:p>
            <a:pPr marL="0" lvl="2" algn="ctr" defTabSz="1217054" eaLnBrk="0" hangingPunct="0">
              <a:buClr>
                <a:srgbClr val="0070C0"/>
              </a:buClr>
              <a:buSzPct val="80000"/>
              <a:tabLst>
                <a:tab pos="182029" algn="l"/>
              </a:tabLst>
              <a:defRPr/>
            </a:pPr>
            <a:r>
              <a:rPr lang="zh-CN" altLang="en-US" sz="1300" spc="67" dirty="0" smtClean="0">
                <a:ln w="11430"/>
                <a:latin typeface="黑体" pitchFamily="2" charset="-122"/>
                <a:ea typeface="黑体" pitchFamily="2" charset="-122"/>
              </a:rPr>
              <a:t>积分管理</a:t>
            </a:r>
            <a:endParaRPr lang="en-US" altLang="zh-CN" sz="1300" spc="67" dirty="0" smtClean="0">
              <a:ln w="11430"/>
              <a:latin typeface="黑体" pitchFamily="2" charset="-122"/>
              <a:ea typeface="黑体" pitchFamily="2" charset="-122"/>
            </a:endParaRPr>
          </a:p>
          <a:p>
            <a:pPr marL="0" lvl="2" algn="ctr" defTabSz="1217054" eaLnBrk="0" hangingPunct="0">
              <a:buClr>
                <a:srgbClr val="0070C0"/>
              </a:buClr>
              <a:buSzPct val="80000"/>
              <a:tabLst>
                <a:tab pos="182029" algn="l"/>
              </a:tabLst>
              <a:defRPr/>
            </a:pPr>
            <a:r>
              <a:rPr lang="zh-CN" altLang="en-US" sz="1300" spc="67" dirty="0" smtClean="0">
                <a:ln w="11430"/>
                <a:latin typeface="黑体" pitchFamily="2" charset="-122"/>
                <a:ea typeface="黑体" pitchFamily="2" charset="-122"/>
              </a:rPr>
              <a:t>会员画像</a:t>
            </a:r>
            <a:r>
              <a:rPr lang="en-US" altLang="zh-CN" sz="1300" spc="67" dirty="0" smtClean="0">
                <a:ln w="11430"/>
                <a:latin typeface="黑体" pitchFamily="2" charset="-122"/>
                <a:ea typeface="黑体" pitchFamily="2" charset="-122"/>
              </a:rPr>
              <a:t>RFM</a:t>
            </a:r>
            <a:r>
              <a:rPr lang="zh-CN" altLang="en-US" sz="1300" spc="67" dirty="0" smtClean="0">
                <a:ln w="11430"/>
                <a:latin typeface="黑体" pitchFamily="2" charset="-122"/>
                <a:ea typeface="黑体" pitchFamily="2" charset="-122"/>
              </a:rPr>
              <a:t>模型</a:t>
            </a:r>
            <a:endParaRPr lang="en-US" altLang="zh-CN" sz="1300" spc="67" dirty="0" smtClean="0">
              <a:ln w="11430"/>
              <a:latin typeface="黑体" pitchFamily="2" charset="-122"/>
              <a:ea typeface="黑体" pitchFamily="2" charset="-122"/>
            </a:endParaRPr>
          </a:p>
          <a:p>
            <a:pPr marL="0" lvl="2" algn="ctr" defTabSz="1217054" eaLnBrk="0" hangingPunct="0">
              <a:buClr>
                <a:srgbClr val="0070C0"/>
              </a:buClr>
              <a:buSzPct val="80000"/>
              <a:tabLst>
                <a:tab pos="182029" algn="l"/>
              </a:tabLst>
              <a:defRPr/>
            </a:pPr>
            <a:r>
              <a:rPr lang="en-US" altLang="zh-CN" sz="1300" spc="67" dirty="0" smtClean="0">
                <a:ln w="11430"/>
                <a:latin typeface="黑体" pitchFamily="2" charset="-122"/>
                <a:ea typeface="黑体" pitchFamily="2" charset="-122"/>
              </a:rPr>
              <a:t>……</a:t>
            </a:r>
            <a:endParaRPr lang="zh-CN" altLang="en-US" sz="1300" spc="67" dirty="0">
              <a:ln w="11430"/>
              <a:latin typeface="黑体" pitchFamily="2" charset="-122"/>
              <a:ea typeface="黑体" pitchFamily="2" charset="-122"/>
            </a:endParaRPr>
          </a:p>
        </p:txBody>
      </p:sp>
      <p:sp>
        <p:nvSpPr>
          <p:cNvPr id="65" name="矩形 64"/>
          <p:cNvSpPr/>
          <p:nvPr/>
        </p:nvSpPr>
        <p:spPr>
          <a:xfrm>
            <a:off x="10403053" y="1840644"/>
            <a:ext cx="1003044" cy="723271"/>
          </a:xfrm>
          <a:prstGeom prst="rect">
            <a:avLst/>
          </a:prstGeom>
        </p:spPr>
        <p:txBody>
          <a:bodyPr lIns="121917" tIns="60958" rIns="121917" bIns="60958">
            <a:spAutoFit/>
          </a:bodyPr>
          <a:lstStyle/>
          <a:p>
            <a:pPr marL="0" lvl="2" algn="ctr" defTabSz="1217054" eaLnBrk="0" hangingPunct="0">
              <a:buClr>
                <a:srgbClr val="0070C0"/>
              </a:buClr>
              <a:buSzPct val="80000"/>
              <a:tabLst>
                <a:tab pos="182029" algn="l"/>
              </a:tabLst>
              <a:defRPr/>
            </a:pPr>
            <a:r>
              <a:rPr lang="zh-CN" altLang="en-US" sz="1300" spc="67" dirty="0" smtClean="0">
                <a:ln w="11430"/>
                <a:latin typeface="黑体" pitchFamily="2" charset="-122"/>
                <a:ea typeface="黑体" pitchFamily="2" charset="-122"/>
              </a:rPr>
              <a:t>营销效果券使用</a:t>
            </a:r>
            <a:endParaRPr lang="en-US" altLang="zh-CN" sz="1300" spc="67" dirty="0" smtClean="0">
              <a:ln w="11430"/>
              <a:latin typeface="黑体" pitchFamily="2" charset="-122"/>
              <a:ea typeface="黑体" pitchFamily="2" charset="-122"/>
            </a:endParaRPr>
          </a:p>
          <a:p>
            <a:pPr marL="0" lvl="2" algn="ctr" defTabSz="1217054" eaLnBrk="0" hangingPunct="0">
              <a:buClr>
                <a:srgbClr val="0070C0"/>
              </a:buClr>
              <a:buSzPct val="80000"/>
              <a:tabLst>
                <a:tab pos="182029" algn="l"/>
              </a:tabLst>
              <a:defRPr/>
            </a:pPr>
            <a:r>
              <a:rPr lang="en-US" altLang="zh-CN" sz="1300" spc="67" dirty="0" smtClean="0">
                <a:ln w="11430"/>
                <a:latin typeface="黑体" pitchFamily="2" charset="-122"/>
                <a:ea typeface="黑体" pitchFamily="2" charset="-122"/>
              </a:rPr>
              <a:t>……</a:t>
            </a:r>
            <a:endParaRPr lang="zh-CN" altLang="en-US" sz="1300" spc="67" dirty="0">
              <a:ln w="11430"/>
              <a:latin typeface="黑体" pitchFamily="2" charset="-122"/>
              <a:ea typeface="黑体" pitchFamily="2" charset="-122"/>
            </a:endParaRPr>
          </a:p>
        </p:txBody>
      </p:sp>
      <p:sp>
        <p:nvSpPr>
          <p:cNvPr id="66" name="圆角矩形 65"/>
          <p:cNvSpPr/>
          <p:nvPr/>
        </p:nvSpPr>
        <p:spPr>
          <a:xfrm>
            <a:off x="6697361" y="1057745"/>
            <a:ext cx="5186340" cy="2020182"/>
          </a:xfrm>
          <a:prstGeom prst="roundRect">
            <a:avLst/>
          </a:prstGeom>
          <a:noFill/>
          <a:ln w="9525">
            <a:solidFill>
              <a:schemeClr val="accent5">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rtlCol="0" anchor="ctr"/>
          <a:lstStyle/>
          <a:p>
            <a:pPr algn="ctr"/>
            <a:endParaRPr lang="zh-CN" altLang="en-US"/>
          </a:p>
        </p:txBody>
      </p:sp>
      <p:sp>
        <p:nvSpPr>
          <p:cNvPr id="67" name="圆角右箭头 66"/>
          <p:cNvSpPr/>
          <p:nvPr/>
        </p:nvSpPr>
        <p:spPr>
          <a:xfrm>
            <a:off x="5944749" y="2199833"/>
            <a:ext cx="727315" cy="778444"/>
          </a:xfrm>
          <a:prstGeom prst="bentArrow">
            <a:avLst/>
          </a:prstGeom>
          <a:solidFill>
            <a:srgbClr val="57C6B7"/>
          </a:solidFill>
          <a:ln>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rtlCol="0" anchor="ctr"/>
          <a:lstStyle/>
          <a:p>
            <a:pPr algn="ctr"/>
            <a:endParaRPr lang="zh-CN" altLang="en-US">
              <a:solidFill>
                <a:schemeClr val="tx1"/>
              </a:solidFill>
            </a:endParaRPr>
          </a:p>
        </p:txBody>
      </p:sp>
      <p:pic>
        <p:nvPicPr>
          <p:cNvPr id="69"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80128" y="3293165"/>
            <a:ext cx="666685" cy="9251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0"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49496" y="4583672"/>
            <a:ext cx="727949" cy="10101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6243" y="4575863"/>
            <a:ext cx="727949" cy="10101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矩形 2"/>
          <p:cNvSpPr/>
          <p:nvPr/>
        </p:nvSpPr>
        <p:spPr>
          <a:xfrm>
            <a:off x="4170398" y="4605773"/>
            <a:ext cx="246280" cy="363172"/>
          </a:xfrm>
          <a:prstGeom prst="rect">
            <a:avLst/>
          </a:prstGeom>
        </p:spPr>
        <p:txBody>
          <a:bodyPr wrap="none" lIns="121917" tIns="60958" rIns="121917" bIns="60958">
            <a:spAutoFit/>
          </a:bodyPr>
          <a:lstStyle/>
          <a:p>
            <a:pPr lvl="0">
              <a:lnSpc>
                <a:spcPct val="130000"/>
              </a:lnSpc>
              <a:defRPr/>
            </a:pPr>
            <a:endParaRPr lang="zh-CN" altLang="en-US" sz="1200" dirty="0">
              <a:solidFill>
                <a:srgbClr val="B01A43"/>
              </a:solidFill>
              <a:latin typeface="微软雅黑" pitchFamily="34" charset="-122"/>
              <a:ea typeface="微软雅黑" pitchFamily="34" charset="-122"/>
            </a:endParaRPr>
          </a:p>
        </p:txBody>
      </p:sp>
      <p:pic>
        <p:nvPicPr>
          <p:cNvPr id="7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6243" y="3207728"/>
            <a:ext cx="727949" cy="10101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3" name="TextBox 72"/>
          <p:cNvSpPr txBox="1"/>
          <p:nvPr/>
        </p:nvSpPr>
        <p:spPr>
          <a:xfrm>
            <a:off x="7883714" y="3190001"/>
            <a:ext cx="1092601" cy="861770"/>
          </a:xfrm>
          <a:prstGeom prst="rect">
            <a:avLst/>
          </a:prstGeom>
          <a:noFill/>
        </p:spPr>
        <p:txBody>
          <a:bodyPr wrap="none" lIns="121917" tIns="60958" rIns="121917" bIns="60958" rtlCol="0">
            <a:spAutoFit/>
          </a:bodyPr>
          <a:lstStyle/>
          <a:p>
            <a:r>
              <a:rPr lang="zh-CN" altLang="en-US" sz="1200" dirty="0" smtClean="0">
                <a:solidFill>
                  <a:srgbClr val="AD4F45"/>
                </a:solidFill>
                <a:latin typeface="微软雅黑" pitchFamily="34" charset="-122"/>
                <a:ea typeface="微软雅黑" pitchFamily="34" charset="-122"/>
              </a:rPr>
              <a:t>会员信息</a:t>
            </a:r>
            <a:endParaRPr lang="en-US" altLang="zh-CN" sz="1200" dirty="0" smtClean="0">
              <a:solidFill>
                <a:srgbClr val="AD4F45"/>
              </a:solidFill>
              <a:latin typeface="微软雅黑" pitchFamily="34" charset="-122"/>
              <a:ea typeface="微软雅黑" pitchFamily="34" charset="-122"/>
            </a:endParaRPr>
          </a:p>
          <a:p>
            <a:pPr marL="228594" indent="-228594">
              <a:buClr>
                <a:srgbClr val="00B050"/>
              </a:buClr>
              <a:buFont typeface="Wingdings" panose="05000000000000000000" pitchFamily="2" charset="2"/>
              <a:buChar char="ü"/>
              <a:defRPr/>
            </a:pPr>
            <a:r>
              <a:rPr lang="zh-CN" altLang="en-US"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rPr>
              <a:t>会员</a:t>
            </a:r>
            <a:r>
              <a:rPr lang="en-US" altLang="zh-CN"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rPr>
              <a:t>ID</a:t>
            </a:r>
          </a:p>
          <a:p>
            <a:pPr marL="228594" indent="-228594">
              <a:buClr>
                <a:srgbClr val="00B050"/>
              </a:buClr>
              <a:buFont typeface="Wingdings" panose="05000000000000000000" pitchFamily="2" charset="2"/>
              <a:buChar char="ü"/>
              <a:defRPr/>
            </a:pPr>
            <a:r>
              <a:rPr lang="zh-CN" altLang="en-US"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rPr>
              <a:t>会员资料</a:t>
            </a:r>
            <a:endParaRPr lang="en-US" altLang="zh-CN"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endParaRPr>
          </a:p>
          <a:p>
            <a:pPr>
              <a:buClr>
                <a:srgbClr val="00B050"/>
              </a:buClr>
              <a:defRPr/>
            </a:pPr>
            <a:r>
              <a:rPr lang="en-US" altLang="zh-CN" sz="1200" kern="0" dirty="0">
                <a:solidFill>
                  <a:sysClr val="windowText" lastClr="000000">
                    <a:lumMod val="75000"/>
                    <a:lumOff val="25000"/>
                  </a:sysClr>
                </a:solidFill>
                <a:latin typeface="华文细黑" panose="02010600040101010101" pitchFamily="2" charset="-122"/>
                <a:ea typeface="华文细黑" panose="02010600040101010101" pitchFamily="2" charset="-122"/>
                <a:cs typeface="Arial" pitchFamily="34" charset="0"/>
              </a:rPr>
              <a:t>……</a:t>
            </a:r>
          </a:p>
        </p:txBody>
      </p:sp>
      <p:cxnSp>
        <p:nvCxnSpPr>
          <p:cNvPr id="77" name="肘形连接符 76"/>
          <p:cNvCxnSpPr/>
          <p:nvPr/>
        </p:nvCxnSpPr>
        <p:spPr>
          <a:xfrm flipV="1">
            <a:off x="5053415" y="3681223"/>
            <a:ext cx="491709" cy="1"/>
          </a:xfrm>
          <a:prstGeom prst="bentConnector3">
            <a:avLst>
              <a:gd name="adj1" fmla="val 50000"/>
            </a:avLst>
          </a:prstGeom>
          <a:ln w="22225">
            <a:solidFill>
              <a:srgbClr val="57C6B7"/>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9" name="肘形连接符 78"/>
          <p:cNvCxnSpPr/>
          <p:nvPr/>
        </p:nvCxnSpPr>
        <p:spPr>
          <a:xfrm flipV="1">
            <a:off x="6589020" y="3721579"/>
            <a:ext cx="491709" cy="1"/>
          </a:xfrm>
          <a:prstGeom prst="bentConnector3">
            <a:avLst>
              <a:gd name="adj1" fmla="val 50000"/>
            </a:avLst>
          </a:prstGeom>
          <a:ln w="22225">
            <a:solidFill>
              <a:srgbClr val="57C6B7"/>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8" name="肘形连接符 87"/>
          <p:cNvCxnSpPr/>
          <p:nvPr/>
        </p:nvCxnSpPr>
        <p:spPr>
          <a:xfrm rot="16200000" flipH="1">
            <a:off x="6031375" y="4146439"/>
            <a:ext cx="1099924" cy="970552"/>
          </a:xfrm>
          <a:prstGeom prst="bentConnector3">
            <a:avLst>
              <a:gd name="adj1" fmla="val 50000"/>
            </a:avLst>
          </a:prstGeom>
          <a:ln w="22225">
            <a:solidFill>
              <a:srgbClr val="57C6B7"/>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97" name="Picture 7" descr="C:\Users\weiwei\Desktop\1002.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20111" y="2202279"/>
            <a:ext cx="1968029" cy="3273542"/>
          </a:xfrm>
          <a:prstGeom prst="rect">
            <a:avLst/>
          </a:prstGeom>
          <a:noFill/>
          <a:extLst>
            <a:ext uri="{909E8E84-426E-40DD-AFC4-6F175D3DCCD1}">
              <a14:hiddenFill xmlns:a14="http://schemas.microsoft.com/office/drawing/2010/main">
                <a:solidFill>
                  <a:srgbClr val="FFFFFF"/>
                </a:solidFill>
              </a14:hiddenFill>
            </a:ext>
          </a:extLst>
        </p:spPr>
      </p:pic>
      <p:sp>
        <p:nvSpPr>
          <p:cNvPr id="99" name="圆角矩形 98"/>
          <p:cNvSpPr/>
          <p:nvPr/>
        </p:nvSpPr>
        <p:spPr>
          <a:xfrm>
            <a:off x="820110" y="4071532"/>
            <a:ext cx="1819505" cy="1115998"/>
          </a:xfrm>
          <a:prstGeom prst="roundRect">
            <a:avLst/>
          </a:prstGeom>
          <a:noFill/>
          <a:ln w="952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17" tIns="60958" rIns="121917" bIns="60958" numCol="1" spcCol="0" rtlCol="0" fromWordArt="0" anchor="ctr" anchorCtr="0" forceAA="0" compatLnSpc="1">
            <a:prstTxWarp prst="textNoShape">
              <a:avLst/>
            </a:prstTxWarp>
            <a:noAutofit/>
          </a:bodyPr>
          <a:lstStyle/>
          <a:p>
            <a:pPr algn="ctr"/>
            <a:endParaRPr lang="zh-CN" altLang="en-US" sz="2100" dirty="0"/>
          </a:p>
        </p:txBody>
      </p:sp>
      <p:grpSp>
        <p:nvGrpSpPr>
          <p:cNvPr id="74" name="组合 11"/>
          <p:cNvGrpSpPr/>
          <p:nvPr/>
        </p:nvGrpSpPr>
        <p:grpSpPr>
          <a:xfrm>
            <a:off x="744320" y="481918"/>
            <a:ext cx="2994914" cy="570393"/>
            <a:chOff x="1370052" y="1035073"/>
            <a:chExt cx="2994914" cy="570393"/>
          </a:xfrm>
        </p:grpSpPr>
        <p:grpSp>
          <p:nvGrpSpPr>
            <p:cNvPr id="76" name="组合 21"/>
            <p:cNvGrpSpPr/>
            <p:nvPr/>
          </p:nvGrpSpPr>
          <p:grpSpPr>
            <a:xfrm>
              <a:off x="1370052" y="1035073"/>
              <a:ext cx="315400" cy="570393"/>
              <a:chOff x="1370052" y="1035073"/>
              <a:chExt cx="315400" cy="570393"/>
            </a:xfrm>
          </p:grpSpPr>
          <p:sp>
            <p:nvSpPr>
              <p:cNvPr id="80"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8" name="矩形 77"/>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灯片编号占位符 81"/>
          <p:cNvSpPr>
            <a:spLocks noGrp="1"/>
          </p:cNvSpPr>
          <p:nvPr>
            <p:ph type="sldNum" sz="quarter" idx="12"/>
          </p:nvPr>
        </p:nvSpPr>
        <p:spPr>
          <a:xfrm>
            <a:off x="8784299" y="5856070"/>
            <a:ext cx="2844800" cy="313741"/>
          </a:xfrm>
        </p:spPr>
        <p:txBody>
          <a:bodyPr/>
          <a:lstStyle/>
          <a:p>
            <a:fld id="{49F4BA8F-7B64-4198-9505-0CB5D4D3B366}" type="slidenum">
              <a:rPr lang="zh-CN" altLang="en-US" smtClean="0"/>
              <a:pPr/>
              <a:t>31</a:t>
            </a:fld>
            <a:endParaRPr lang="zh-CN" altLang="en-US" dirty="0"/>
          </a:p>
        </p:txBody>
      </p:sp>
      <p:sp>
        <p:nvSpPr>
          <p:cNvPr id="91"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海鼎数据采集</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数据通</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744853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grpId="0" nodeType="withEffect">
                                  <p:stCondLst>
                                    <p:cond delay="0"/>
                                  </p:stCondLst>
                                  <p:childTnLst>
                                    <p:animRot by="21600000">
                                      <p:cBhvr>
                                        <p:cTn id="6" dur="2000" fill="hold"/>
                                        <p:tgtEl>
                                          <p:spTgt spid="4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标题 1"/>
          <p:cNvSpPr txBox="1">
            <a:spLocks/>
          </p:cNvSpPr>
          <p:nvPr/>
        </p:nvSpPr>
        <p:spPr>
          <a:xfrm>
            <a:off x="8946154" y="1793244"/>
            <a:ext cx="2784309" cy="3836834"/>
          </a:xfrm>
          <a:prstGeom prst="rect">
            <a:avLst/>
          </a:prstGeom>
        </p:spPr>
        <p:txBody>
          <a:bodyPr vert="horz" wrap="square" lIns="121917" tIns="60958" rIns="121917" bIns="60958" numCol="1" anchor="t" anchorCtr="0" compatLnSpc="1">
            <a:prstTxWarp prst="textNoShape">
              <a:avLst/>
            </a:prstTxWarp>
            <a:noAutofit/>
          </a:bodyPr>
          <a:lstStyle>
            <a:lvl1pPr algn="l" rtl="0" eaLnBrk="0" fontAlgn="base" hangingPunct="0">
              <a:spcBef>
                <a:spcPct val="0"/>
              </a:spcBef>
              <a:spcAft>
                <a:spcPct val="0"/>
              </a:spcAft>
              <a:defRPr sz="2800" kern="1200" spc="200">
                <a:solidFill>
                  <a:schemeClr val="tx1"/>
                </a:solidFill>
                <a:latin typeface="+mj-lt"/>
                <a:ea typeface="+mj-ea"/>
                <a:cs typeface="+mj-cs"/>
              </a:defRPr>
            </a:lvl1pPr>
            <a:lvl2pPr algn="l" rtl="0" eaLnBrk="0" fontAlgn="base" hangingPunct="0">
              <a:spcBef>
                <a:spcPct val="0"/>
              </a:spcBef>
              <a:spcAft>
                <a:spcPct val="0"/>
              </a:spcAft>
              <a:defRPr sz="2800">
                <a:solidFill>
                  <a:schemeClr val="tx1"/>
                </a:solidFill>
                <a:latin typeface="Verdana" pitchFamily="34" charset="0"/>
                <a:ea typeface="微软雅黑" pitchFamily="34" charset="-122"/>
              </a:defRPr>
            </a:lvl2pPr>
            <a:lvl3pPr algn="l" rtl="0" eaLnBrk="0" fontAlgn="base" hangingPunct="0">
              <a:spcBef>
                <a:spcPct val="0"/>
              </a:spcBef>
              <a:spcAft>
                <a:spcPct val="0"/>
              </a:spcAft>
              <a:defRPr sz="2800">
                <a:solidFill>
                  <a:schemeClr val="tx1"/>
                </a:solidFill>
                <a:latin typeface="Verdana" pitchFamily="34" charset="0"/>
                <a:ea typeface="微软雅黑" pitchFamily="34" charset="-122"/>
              </a:defRPr>
            </a:lvl3pPr>
            <a:lvl4pPr algn="l" rtl="0" eaLnBrk="0" fontAlgn="base" hangingPunct="0">
              <a:spcBef>
                <a:spcPct val="0"/>
              </a:spcBef>
              <a:spcAft>
                <a:spcPct val="0"/>
              </a:spcAft>
              <a:defRPr sz="2800">
                <a:solidFill>
                  <a:schemeClr val="tx1"/>
                </a:solidFill>
                <a:latin typeface="Verdana" pitchFamily="34" charset="0"/>
                <a:ea typeface="微软雅黑" pitchFamily="34" charset="-122"/>
              </a:defRPr>
            </a:lvl4pPr>
            <a:lvl5pPr algn="l" rtl="0" eaLnBrk="0" fontAlgn="base" hangingPunct="0">
              <a:spcBef>
                <a:spcPct val="0"/>
              </a:spcBef>
              <a:spcAft>
                <a:spcPct val="0"/>
              </a:spcAft>
              <a:defRPr sz="2800">
                <a:solidFill>
                  <a:schemeClr val="tx1"/>
                </a:solidFill>
                <a:latin typeface="Verdana" pitchFamily="34" charset="0"/>
                <a:ea typeface="微软雅黑" pitchFamily="34" charset="-122"/>
              </a:defRPr>
            </a:lvl5pPr>
            <a:lvl6pPr marL="457200" algn="l" rtl="0" eaLnBrk="1" fontAlgn="base" hangingPunct="1">
              <a:spcBef>
                <a:spcPct val="0"/>
              </a:spcBef>
              <a:spcAft>
                <a:spcPct val="0"/>
              </a:spcAft>
              <a:defRPr sz="2800">
                <a:solidFill>
                  <a:schemeClr val="tx1"/>
                </a:solidFill>
                <a:latin typeface="Verdana" pitchFamily="34" charset="0"/>
                <a:ea typeface="微软雅黑" pitchFamily="34" charset="-122"/>
              </a:defRPr>
            </a:lvl6pPr>
            <a:lvl7pPr marL="914400" algn="l" rtl="0" eaLnBrk="1" fontAlgn="base" hangingPunct="1">
              <a:spcBef>
                <a:spcPct val="0"/>
              </a:spcBef>
              <a:spcAft>
                <a:spcPct val="0"/>
              </a:spcAft>
              <a:defRPr sz="2800">
                <a:solidFill>
                  <a:schemeClr val="tx1"/>
                </a:solidFill>
                <a:latin typeface="Verdana" pitchFamily="34" charset="0"/>
                <a:ea typeface="微软雅黑" pitchFamily="34" charset="-122"/>
              </a:defRPr>
            </a:lvl7pPr>
            <a:lvl8pPr marL="1371600" algn="l" rtl="0" eaLnBrk="1" fontAlgn="base" hangingPunct="1">
              <a:spcBef>
                <a:spcPct val="0"/>
              </a:spcBef>
              <a:spcAft>
                <a:spcPct val="0"/>
              </a:spcAft>
              <a:defRPr sz="2800">
                <a:solidFill>
                  <a:schemeClr val="tx1"/>
                </a:solidFill>
                <a:latin typeface="Verdana" pitchFamily="34" charset="0"/>
                <a:ea typeface="微软雅黑" pitchFamily="34" charset="-122"/>
              </a:defRPr>
            </a:lvl8pPr>
            <a:lvl9pPr marL="1828800" algn="l" rtl="0" eaLnBrk="1" fontAlgn="base" hangingPunct="1">
              <a:spcBef>
                <a:spcPct val="0"/>
              </a:spcBef>
              <a:spcAft>
                <a:spcPct val="0"/>
              </a:spcAft>
              <a:defRPr sz="2800">
                <a:solidFill>
                  <a:schemeClr val="tx1"/>
                </a:solidFill>
                <a:latin typeface="Verdana" pitchFamily="34" charset="0"/>
                <a:ea typeface="微软雅黑" pitchFamily="34" charset="-122"/>
              </a:defRPr>
            </a:lvl9pPr>
          </a:lstStyle>
          <a:p>
            <a:r>
              <a:rPr lang="zh-CN" altLang="en-US" sz="1900" b="1" dirty="0" smtClean="0">
                <a:solidFill>
                  <a:srgbClr val="477FB2"/>
                </a:solidFill>
                <a:latin typeface="微软雅黑" pitchFamily="34" charset="-122"/>
                <a:ea typeface="微软雅黑" pitchFamily="34" charset="-122"/>
              </a:rPr>
              <a:t>顾客扫描数据通加打二维码，获取积分积分轻松搞定。</a:t>
            </a:r>
            <a:endParaRPr lang="en-US" altLang="zh-CN" sz="1900" b="1" dirty="0" smtClean="0">
              <a:solidFill>
                <a:srgbClr val="477FB2"/>
              </a:solidFill>
              <a:latin typeface="微软雅黑" pitchFamily="34" charset="-122"/>
              <a:ea typeface="微软雅黑" pitchFamily="34" charset="-122"/>
            </a:endParaRPr>
          </a:p>
          <a:p>
            <a:endParaRPr lang="en-US" altLang="zh-CN" sz="1800" dirty="0" smtClean="0">
              <a:latin typeface="微软雅黑" pitchFamily="34" charset="-122"/>
              <a:ea typeface="微软雅黑" pitchFamily="34" charset="-122"/>
            </a:endParaRPr>
          </a:p>
          <a:p>
            <a:pPr lvl="0"/>
            <a:r>
              <a:rPr lang="zh-CN" altLang="en-US" sz="1800" dirty="0">
                <a:latin typeface="微软雅黑" pitchFamily="34" charset="-122"/>
                <a:ea typeface="微软雅黑" pitchFamily="34" charset="-122"/>
              </a:rPr>
              <a:t>会员到商铺消费后，即便没有在商户前台积分，自己只要掏出手机，扫描即可自助积分（一张购物小票的二维码只能算一次有效</a:t>
            </a:r>
            <a:r>
              <a:rPr lang="zh-CN" altLang="en-US" sz="1800" dirty="0" smtClean="0">
                <a:latin typeface="微软雅黑" pitchFamily="34" charset="-122"/>
                <a:ea typeface="微软雅黑" pitchFamily="34" charset="-122"/>
              </a:rPr>
              <a:t>积分）</a:t>
            </a:r>
            <a:endParaRPr lang="zh-CN" altLang="en-US" sz="1800" dirty="0">
              <a:latin typeface="微软雅黑" pitchFamily="34" charset="-122"/>
              <a:ea typeface="微软雅黑" pitchFamily="34" charset="-122"/>
            </a:endParaRPr>
          </a:p>
        </p:txBody>
      </p:sp>
      <p:pic>
        <p:nvPicPr>
          <p:cNvPr id="4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t="42893" r="26668" b="2152"/>
          <a:stretch>
            <a:fillRect/>
          </a:stretch>
        </p:blipFill>
        <p:spPr bwMode="auto">
          <a:xfrm>
            <a:off x="711584" y="1697827"/>
            <a:ext cx="1630240" cy="1964421"/>
          </a:xfrm>
          <a:prstGeom prst="round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 name="Picture 2" descr="C:\Users\weiwei\Desktop\无标题.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46295" y="1791520"/>
            <a:ext cx="1879948" cy="1808195"/>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3" descr="C:\Users\weiwei\Desktop\无标题.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45225" y="1895925"/>
            <a:ext cx="2070331" cy="3532647"/>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5" descr="C:\Users\weiwei\Desktop\无标题.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8189" y="3817424"/>
            <a:ext cx="1843791" cy="1808057"/>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6" descr="C:\Users\weiwei\Desktop\无标题.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493107" y="3797763"/>
            <a:ext cx="1799271" cy="1827717"/>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7" descr="C:\Users\weiwei\Desktop\1002.jp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381288" y="1922775"/>
            <a:ext cx="1968029" cy="3505796"/>
          </a:xfrm>
          <a:prstGeom prst="rect">
            <a:avLst/>
          </a:prstGeom>
          <a:noFill/>
          <a:extLst>
            <a:ext uri="{909E8E84-426E-40DD-AFC4-6F175D3DCCD1}">
              <a14:hiddenFill xmlns:a14="http://schemas.microsoft.com/office/drawing/2010/main">
                <a:solidFill>
                  <a:srgbClr val="FFFFFF"/>
                </a:solidFill>
              </a14:hiddenFill>
            </a:ext>
          </a:extLst>
        </p:spPr>
      </p:pic>
      <p:grpSp>
        <p:nvGrpSpPr>
          <p:cNvPr id="21" name="组合 11"/>
          <p:cNvGrpSpPr/>
          <p:nvPr/>
        </p:nvGrpSpPr>
        <p:grpSpPr>
          <a:xfrm>
            <a:off x="689890" y="481918"/>
            <a:ext cx="2994914" cy="570393"/>
            <a:chOff x="1370052" y="1035073"/>
            <a:chExt cx="2994914" cy="570393"/>
          </a:xfrm>
        </p:grpSpPr>
        <p:grpSp>
          <p:nvGrpSpPr>
            <p:cNvPr id="23" name="组合 21"/>
            <p:cNvGrpSpPr/>
            <p:nvPr/>
          </p:nvGrpSpPr>
          <p:grpSpPr>
            <a:xfrm>
              <a:off x="1370052" y="1035073"/>
              <a:ext cx="315400" cy="570393"/>
              <a:chOff x="1370052" y="1035073"/>
              <a:chExt cx="315400" cy="570393"/>
            </a:xfrm>
          </p:grpSpPr>
          <p:sp>
            <p:nvSpPr>
              <p:cNvPr id="25"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矩形 23"/>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灯片编号占位符 26"/>
          <p:cNvSpPr>
            <a:spLocks noGrp="1"/>
          </p:cNvSpPr>
          <p:nvPr>
            <p:ph type="sldNum" sz="quarter" idx="12"/>
          </p:nvPr>
        </p:nvSpPr>
        <p:spPr/>
        <p:txBody>
          <a:bodyPr/>
          <a:lstStyle/>
          <a:p>
            <a:fld id="{49F4BA8F-7B64-4198-9505-0CB5D4D3B366}" type="slidenum">
              <a:rPr lang="zh-CN" altLang="en-US" smtClean="0"/>
              <a:pPr/>
              <a:t>32</a:t>
            </a:fld>
            <a:endParaRPr lang="zh-CN" altLang="en-US" dirty="0"/>
          </a:p>
        </p:txBody>
      </p:sp>
      <p:sp>
        <p:nvSpPr>
          <p:cNvPr id="35"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海鼎数据采集</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数据通</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2157916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灯片编号占位符 64"/>
          <p:cNvSpPr>
            <a:spLocks noGrp="1"/>
          </p:cNvSpPr>
          <p:nvPr>
            <p:ph type="sldNum" sz="quarter" idx="12"/>
          </p:nvPr>
        </p:nvSpPr>
        <p:spPr/>
        <p:txBody>
          <a:bodyPr/>
          <a:lstStyle/>
          <a:p>
            <a:fld id="{49F4BA8F-7B64-4198-9505-0CB5D4D3B366}" type="slidenum">
              <a:rPr lang="zh-CN" altLang="en-US" smtClean="0"/>
              <a:t>33</a:t>
            </a:fld>
            <a:endParaRPr lang="zh-CN" altLang="en-US" dirty="0"/>
          </a:p>
        </p:txBody>
      </p:sp>
      <p:grpSp>
        <p:nvGrpSpPr>
          <p:cNvPr id="16" name="组合 15"/>
          <p:cNvGrpSpPr/>
          <p:nvPr/>
        </p:nvGrpSpPr>
        <p:grpSpPr>
          <a:xfrm>
            <a:off x="1284003" y="1802921"/>
            <a:ext cx="9110562" cy="4057201"/>
            <a:chOff x="1370198" y="1746240"/>
            <a:chExt cx="9163266" cy="4193133"/>
          </a:xfrm>
        </p:grpSpPr>
        <p:sp>
          <p:nvSpPr>
            <p:cNvPr id="17" name="圆角矩形 16"/>
            <p:cNvSpPr/>
            <p:nvPr/>
          </p:nvSpPr>
          <p:spPr>
            <a:xfrm>
              <a:off x="1370198" y="2003419"/>
              <a:ext cx="3929063" cy="3033038"/>
            </a:xfrm>
            <a:prstGeom prst="roundRect">
              <a:avLst/>
            </a:prstGeom>
            <a:noFill/>
            <a:ln w="12700">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圆角矩形 17"/>
            <p:cNvSpPr/>
            <p:nvPr/>
          </p:nvSpPr>
          <p:spPr>
            <a:xfrm>
              <a:off x="2484620" y="1746240"/>
              <a:ext cx="1543050" cy="5286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latin typeface="微软雅黑" panose="020B0503020204020204" pitchFamily="34" charset="-122"/>
                  <a:ea typeface="微软雅黑" panose="020B0503020204020204" pitchFamily="34" charset="-122"/>
                </a:rPr>
                <a:t>工程管理</a:t>
              </a:r>
              <a:endParaRPr lang="zh-CN" altLang="en-US" sz="1600" dirty="0">
                <a:latin typeface="微软雅黑" panose="020B0503020204020204" pitchFamily="34" charset="-122"/>
                <a:ea typeface="微软雅黑" panose="020B0503020204020204" pitchFamily="34" charset="-122"/>
              </a:endParaRPr>
            </a:p>
          </p:txBody>
        </p:sp>
        <p:grpSp>
          <p:nvGrpSpPr>
            <p:cNvPr id="19" name="组合 18"/>
            <p:cNvGrpSpPr/>
            <p:nvPr/>
          </p:nvGrpSpPr>
          <p:grpSpPr>
            <a:xfrm>
              <a:off x="2289953" y="2633021"/>
              <a:ext cx="1986681" cy="1025584"/>
              <a:chOff x="6646068" y="3071814"/>
              <a:chExt cx="1986681" cy="1025584"/>
            </a:xfrm>
          </p:grpSpPr>
          <p:sp>
            <p:nvSpPr>
              <p:cNvPr id="57" name="矩形 56"/>
              <p:cNvSpPr/>
              <p:nvPr/>
            </p:nvSpPr>
            <p:spPr>
              <a:xfrm>
                <a:off x="6646068" y="3071814"/>
                <a:ext cx="714375" cy="728662"/>
              </a:xfrm>
              <a:prstGeom prst="rect">
                <a:avLst/>
              </a:prstGeom>
              <a:solidFill>
                <a:srgbClr val="DC3C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latin typeface="微软雅黑" panose="020B0503020204020204" pitchFamily="34" charset="-122"/>
                    <a:ea typeface="微软雅黑" panose="020B0503020204020204" pitchFamily="34" charset="-122"/>
                  </a:rPr>
                  <a:t>设备管理</a:t>
                </a:r>
                <a:endParaRPr lang="zh-CN" altLang="en-US" sz="1400" dirty="0">
                  <a:latin typeface="微软雅黑" panose="020B0503020204020204" pitchFamily="34" charset="-122"/>
                  <a:ea typeface="微软雅黑" panose="020B0503020204020204" pitchFamily="34" charset="-122"/>
                </a:endParaRPr>
              </a:p>
            </p:txBody>
          </p:sp>
          <p:cxnSp>
            <p:nvCxnSpPr>
              <p:cNvPr id="58" name="直接连接符 57"/>
              <p:cNvCxnSpPr/>
              <p:nvPr/>
            </p:nvCxnSpPr>
            <p:spPr>
              <a:xfrm>
                <a:off x="7353303" y="3086102"/>
                <a:ext cx="1243012" cy="0"/>
              </a:xfrm>
              <a:prstGeom prst="line">
                <a:avLst/>
              </a:prstGeom>
              <a:solidFill>
                <a:srgbClr val="DC3C56"/>
              </a:solidFill>
              <a:ln w="28575">
                <a:solidFill>
                  <a:srgbClr val="DC3C56"/>
                </a:solidFill>
              </a:ln>
            </p:spPr>
            <p:style>
              <a:lnRef idx="1">
                <a:schemeClr val="accent1"/>
              </a:lnRef>
              <a:fillRef idx="0">
                <a:schemeClr val="accent1"/>
              </a:fillRef>
              <a:effectRef idx="0">
                <a:schemeClr val="accent1"/>
              </a:effectRef>
              <a:fontRef idx="minor">
                <a:schemeClr val="tx1"/>
              </a:fontRef>
            </p:style>
          </p:cxnSp>
          <p:sp>
            <p:nvSpPr>
              <p:cNvPr id="59" name="等腰三角形 58"/>
              <p:cNvSpPr/>
              <p:nvPr/>
            </p:nvSpPr>
            <p:spPr>
              <a:xfrm flipH="1" flipV="1">
                <a:off x="8406528" y="3079434"/>
                <a:ext cx="226221" cy="235743"/>
              </a:xfrm>
              <a:prstGeom prst="triangle">
                <a:avLst/>
              </a:prstGeom>
              <a:solidFill>
                <a:srgbClr val="DC3C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TextBox 59"/>
              <p:cNvSpPr txBox="1"/>
              <p:nvPr/>
            </p:nvSpPr>
            <p:spPr>
              <a:xfrm>
                <a:off x="7360579" y="3081735"/>
                <a:ext cx="979755" cy="1015663"/>
              </a:xfrm>
              <a:prstGeom prst="rect">
                <a:avLst/>
              </a:prstGeom>
              <a:noFill/>
            </p:spPr>
            <p:txBody>
              <a:bodyPr wrap="none" rtlCol="0">
                <a:spAutoFit/>
              </a:bodyPr>
              <a:lstStyle/>
              <a:p>
                <a:pPr marL="177800" indent="-177800">
                  <a:buFont typeface="Arial" panose="020B0604020202020204" pitchFamily="34" charset="0"/>
                  <a:buChar char="•"/>
                </a:pPr>
                <a:r>
                  <a:rPr lang="zh-CN" altLang="en-US" sz="1200" dirty="0">
                    <a:solidFill>
                      <a:schemeClr val="accent3">
                        <a:lumMod val="75000"/>
                      </a:schemeClr>
                    </a:solidFill>
                    <a:latin typeface="微软雅黑" panose="020B0503020204020204" pitchFamily="34" charset="-122"/>
                    <a:ea typeface="微软雅黑" panose="020B0503020204020204" pitchFamily="34" charset="-122"/>
                  </a:rPr>
                  <a:t>设备编码</a:t>
                </a:r>
                <a:endParaRPr lang="en-US" altLang="zh-CN" sz="1200" dirty="0">
                  <a:solidFill>
                    <a:schemeClr val="accent3">
                      <a:lumMod val="75000"/>
                    </a:schemeClr>
                  </a:solidFill>
                  <a:latin typeface="微软雅黑" panose="020B0503020204020204" pitchFamily="34" charset="-122"/>
                  <a:ea typeface="微软雅黑" panose="020B0503020204020204" pitchFamily="34" charset="-122"/>
                </a:endParaRPr>
              </a:p>
              <a:p>
                <a:pPr marL="177800" indent="-177800">
                  <a:buFont typeface="Arial" panose="020B0604020202020204" pitchFamily="34" charset="0"/>
                  <a:buChar char="•"/>
                </a:pPr>
                <a:r>
                  <a:rPr lang="zh-CN" altLang="en-US" sz="1200" dirty="0">
                    <a:solidFill>
                      <a:schemeClr val="accent3">
                        <a:lumMod val="75000"/>
                      </a:schemeClr>
                    </a:solidFill>
                    <a:latin typeface="微软雅黑" panose="020B0503020204020204" pitchFamily="34" charset="-122"/>
                    <a:ea typeface="微软雅黑" panose="020B0503020204020204" pitchFamily="34" charset="-122"/>
                  </a:rPr>
                  <a:t>设备型号</a:t>
                </a:r>
                <a:endParaRPr lang="en-US" altLang="zh-CN" sz="1200" dirty="0">
                  <a:solidFill>
                    <a:schemeClr val="accent3">
                      <a:lumMod val="75000"/>
                    </a:schemeClr>
                  </a:solidFill>
                  <a:latin typeface="微软雅黑" panose="020B0503020204020204" pitchFamily="34" charset="-122"/>
                  <a:ea typeface="微软雅黑" panose="020B0503020204020204" pitchFamily="34" charset="-122"/>
                </a:endParaRPr>
              </a:p>
              <a:p>
                <a:pPr marL="177800" indent="-177800">
                  <a:buFont typeface="Arial" panose="020B0604020202020204" pitchFamily="34" charset="0"/>
                  <a:buChar char="•"/>
                </a:pPr>
                <a:r>
                  <a:rPr lang="zh-CN" altLang="en-US" sz="1200" dirty="0">
                    <a:solidFill>
                      <a:schemeClr val="accent3">
                        <a:lumMod val="75000"/>
                      </a:schemeClr>
                    </a:solidFill>
                    <a:latin typeface="微软雅黑" panose="020B0503020204020204" pitchFamily="34" charset="-122"/>
                    <a:ea typeface="微软雅黑" panose="020B0503020204020204" pitchFamily="34" charset="-122"/>
                  </a:rPr>
                  <a:t>设备类型</a:t>
                </a:r>
                <a:endParaRPr lang="en-US" altLang="zh-CN" sz="1200" dirty="0">
                  <a:solidFill>
                    <a:schemeClr val="accent3">
                      <a:lumMod val="75000"/>
                    </a:schemeClr>
                  </a:solidFill>
                  <a:latin typeface="微软雅黑" panose="020B0503020204020204" pitchFamily="34" charset="-122"/>
                  <a:ea typeface="微软雅黑" panose="020B0503020204020204" pitchFamily="34" charset="-122"/>
                </a:endParaRPr>
              </a:p>
              <a:p>
                <a:pPr marL="177800" indent="-177800">
                  <a:buFont typeface="Arial" panose="020B0604020202020204" pitchFamily="34" charset="0"/>
                  <a:buChar char="•"/>
                </a:pPr>
                <a:r>
                  <a:rPr lang="zh-CN" altLang="en-US" sz="1200" dirty="0">
                    <a:solidFill>
                      <a:schemeClr val="accent3">
                        <a:lumMod val="75000"/>
                      </a:schemeClr>
                    </a:solidFill>
                    <a:latin typeface="微软雅黑" panose="020B0503020204020204" pitchFamily="34" charset="-122"/>
                    <a:ea typeface="微软雅黑" panose="020B0503020204020204" pitchFamily="34" charset="-122"/>
                  </a:rPr>
                  <a:t>设备参数</a:t>
                </a:r>
                <a:endParaRPr lang="en-US" altLang="zh-CN" sz="1200" dirty="0">
                  <a:solidFill>
                    <a:schemeClr val="accent3">
                      <a:lumMod val="75000"/>
                    </a:schemeClr>
                  </a:solidFill>
                  <a:latin typeface="微软雅黑" panose="020B0503020204020204" pitchFamily="34" charset="-122"/>
                  <a:ea typeface="微软雅黑" panose="020B0503020204020204" pitchFamily="34" charset="-122"/>
                </a:endParaRPr>
              </a:p>
              <a:p>
                <a:pPr marL="177800" indent="-177800">
                  <a:buFont typeface="Arial" panose="020B0604020202020204" pitchFamily="34" charset="0"/>
                  <a:buChar char="•"/>
                </a:pPr>
                <a:r>
                  <a:rPr lang="zh-CN" altLang="en-US" sz="1200" dirty="0">
                    <a:solidFill>
                      <a:schemeClr val="accent3">
                        <a:lumMod val="75000"/>
                      </a:schemeClr>
                    </a:solidFill>
                    <a:latin typeface="微软雅黑" panose="020B0503020204020204" pitchFamily="34" charset="-122"/>
                    <a:ea typeface="微软雅黑" panose="020B0503020204020204" pitchFamily="34" charset="-122"/>
                  </a:rPr>
                  <a:t>维保记录</a:t>
                </a:r>
              </a:p>
            </p:txBody>
          </p:sp>
        </p:grpSp>
        <p:grpSp>
          <p:nvGrpSpPr>
            <p:cNvPr id="20" name="组合 19"/>
            <p:cNvGrpSpPr/>
            <p:nvPr/>
          </p:nvGrpSpPr>
          <p:grpSpPr>
            <a:xfrm>
              <a:off x="2267067" y="3949176"/>
              <a:ext cx="1994301" cy="837743"/>
              <a:chOff x="6646068" y="3071814"/>
              <a:chExt cx="1994301" cy="837743"/>
            </a:xfrm>
          </p:grpSpPr>
          <p:sp>
            <p:nvSpPr>
              <p:cNvPr id="53" name="矩形 52"/>
              <p:cNvSpPr/>
              <p:nvPr/>
            </p:nvSpPr>
            <p:spPr>
              <a:xfrm>
                <a:off x="6646068" y="3071814"/>
                <a:ext cx="714375" cy="728662"/>
              </a:xfrm>
              <a:prstGeom prst="rect">
                <a:avLst/>
              </a:prstGeom>
              <a:solidFill>
                <a:srgbClr val="44B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latin typeface="微软雅黑" panose="020B0503020204020204" pitchFamily="34" charset="-122"/>
                    <a:ea typeface="微软雅黑" panose="020B0503020204020204" pitchFamily="34" charset="-122"/>
                  </a:rPr>
                  <a:t>保养巡检</a:t>
                </a:r>
                <a:endParaRPr lang="zh-CN" altLang="en-US" sz="1400" dirty="0">
                  <a:latin typeface="微软雅黑" panose="020B0503020204020204" pitchFamily="34" charset="-122"/>
                  <a:ea typeface="微软雅黑" panose="020B0503020204020204" pitchFamily="34" charset="-122"/>
                </a:endParaRPr>
              </a:p>
            </p:txBody>
          </p:sp>
          <p:cxnSp>
            <p:nvCxnSpPr>
              <p:cNvPr id="54" name="直接连接符 53"/>
              <p:cNvCxnSpPr/>
              <p:nvPr/>
            </p:nvCxnSpPr>
            <p:spPr>
              <a:xfrm>
                <a:off x="7353303" y="3086102"/>
                <a:ext cx="1243012" cy="0"/>
              </a:xfrm>
              <a:prstGeom prst="line">
                <a:avLst/>
              </a:prstGeom>
              <a:solidFill>
                <a:srgbClr val="DC3C56"/>
              </a:solidFill>
              <a:ln w="28575">
                <a:solidFill>
                  <a:srgbClr val="44BCCC"/>
                </a:solidFill>
              </a:ln>
            </p:spPr>
            <p:style>
              <a:lnRef idx="1">
                <a:schemeClr val="accent1"/>
              </a:lnRef>
              <a:fillRef idx="0">
                <a:schemeClr val="accent1"/>
              </a:fillRef>
              <a:effectRef idx="0">
                <a:schemeClr val="accent1"/>
              </a:effectRef>
              <a:fontRef idx="minor">
                <a:schemeClr val="tx1"/>
              </a:fontRef>
            </p:style>
          </p:cxnSp>
          <p:sp>
            <p:nvSpPr>
              <p:cNvPr id="55" name="等腰三角形 54"/>
              <p:cNvSpPr/>
              <p:nvPr/>
            </p:nvSpPr>
            <p:spPr>
              <a:xfrm flipH="1" flipV="1">
                <a:off x="8414148" y="3071814"/>
                <a:ext cx="226221" cy="235743"/>
              </a:xfrm>
              <a:prstGeom prst="triangle">
                <a:avLst/>
              </a:prstGeom>
              <a:solidFill>
                <a:srgbClr val="44B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TextBox 55"/>
              <p:cNvSpPr txBox="1"/>
              <p:nvPr/>
            </p:nvSpPr>
            <p:spPr>
              <a:xfrm>
                <a:off x="7360579" y="3078560"/>
                <a:ext cx="979755" cy="830997"/>
              </a:xfrm>
              <a:prstGeom prst="rect">
                <a:avLst/>
              </a:prstGeom>
              <a:noFill/>
            </p:spPr>
            <p:txBody>
              <a:bodyPr wrap="none" rtlCol="0">
                <a:spAutoFit/>
              </a:bodyPr>
              <a:lstStyle>
                <a:defPPr>
                  <a:defRPr lang="zh-CN"/>
                </a:defPPr>
                <a:lvl1pPr marL="177800" indent="-177800">
                  <a:buFont typeface="Arial" panose="020B0604020202020204" pitchFamily="34" charset="0"/>
                  <a:buChar char="•"/>
                  <a:defRPr sz="1200">
                    <a:solidFill>
                      <a:schemeClr val="accent3">
                        <a:lumMod val="75000"/>
                      </a:schemeClr>
                    </a:solidFill>
                    <a:latin typeface="微软雅黑" panose="020B0503020204020204" pitchFamily="34" charset="-122"/>
                    <a:ea typeface="微软雅黑" panose="020B0503020204020204" pitchFamily="34" charset="-122"/>
                  </a:defRPr>
                </a:lvl1pPr>
              </a:lstStyle>
              <a:p>
                <a:r>
                  <a:rPr lang="zh-CN" altLang="en-US" dirty="0"/>
                  <a:t>巡检设备</a:t>
                </a:r>
                <a:endParaRPr lang="en-US" altLang="zh-CN" dirty="0"/>
              </a:p>
              <a:p>
                <a:r>
                  <a:rPr lang="zh-CN" altLang="en-US" dirty="0"/>
                  <a:t>巡检周期</a:t>
                </a:r>
                <a:endParaRPr lang="en-US" altLang="zh-CN" dirty="0"/>
              </a:p>
              <a:p>
                <a:r>
                  <a:rPr lang="zh-CN" altLang="en-US" dirty="0"/>
                  <a:t>巡检标准</a:t>
                </a:r>
                <a:endParaRPr lang="en-US" altLang="zh-CN" dirty="0"/>
              </a:p>
              <a:p>
                <a:r>
                  <a:rPr lang="zh-CN" altLang="en-US" dirty="0"/>
                  <a:t>执行记录</a:t>
                </a:r>
              </a:p>
            </p:txBody>
          </p:sp>
        </p:grpSp>
        <p:sp>
          <p:nvSpPr>
            <p:cNvPr id="21" name="圆角矩形 20"/>
            <p:cNvSpPr/>
            <p:nvPr/>
          </p:nvSpPr>
          <p:spPr>
            <a:xfrm>
              <a:off x="5777598" y="2003418"/>
              <a:ext cx="4755866" cy="3033039"/>
            </a:xfrm>
            <a:prstGeom prst="roundRect">
              <a:avLst/>
            </a:prstGeom>
            <a:noFill/>
            <a:ln w="12700">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圆角矩形 21"/>
            <p:cNvSpPr/>
            <p:nvPr/>
          </p:nvSpPr>
          <p:spPr>
            <a:xfrm>
              <a:off x="7437923" y="1746240"/>
              <a:ext cx="1543050" cy="5286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latin typeface="微软雅黑" panose="020B0503020204020204" pitchFamily="34" charset="-122"/>
                  <a:ea typeface="微软雅黑" panose="020B0503020204020204" pitchFamily="34" charset="-122"/>
                </a:rPr>
                <a:t>物业管理</a:t>
              </a:r>
              <a:endParaRPr lang="zh-CN" altLang="en-US" sz="1600" dirty="0">
                <a:latin typeface="微软雅黑" panose="020B0503020204020204" pitchFamily="34" charset="-122"/>
                <a:ea typeface="微软雅黑" panose="020B0503020204020204" pitchFamily="34" charset="-122"/>
              </a:endParaRPr>
            </a:p>
          </p:txBody>
        </p:sp>
        <p:grpSp>
          <p:nvGrpSpPr>
            <p:cNvPr id="23" name="组合 22"/>
            <p:cNvGrpSpPr/>
            <p:nvPr/>
          </p:nvGrpSpPr>
          <p:grpSpPr>
            <a:xfrm>
              <a:off x="6109182" y="2593061"/>
              <a:ext cx="1994301" cy="1025584"/>
              <a:chOff x="6646068" y="3071814"/>
              <a:chExt cx="1994301" cy="1025584"/>
            </a:xfrm>
          </p:grpSpPr>
          <p:sp>
            <p:nvSpPr>
              <p:cNvPr id="49" name="矩形 48"/>
              <p:cNvSpPr/>
              <p:nvPr/>
            </p:nvSpPr>
            <p:spPr>
              <a:xfrm>
                <a:off x="6646068" y="3071814"/>
                <a:ext cx="714375" cy="728662"/>
              </a:xfrm>
              <a:prstGeom prst="rect">
                <a:avLst/>
              </a:prstGeom>
              <a:solidFill>
                <a:srgbClr val="F793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latin typeface="微软雅黑" panose="020B0503020204020204" pitchFamily="34" charset="-122"/>
                    <a:ea typeface="微软雅黑" panose="020B0503020204020204" pitchFamily="34" charset="-122"/>
                  </a:rPr>
                  <a:t>工单管理</a:t>
                </a:r>
                <a:endParaRPr lang="zh-CN" altLang="en-US" sz="1400" dirty="0">
                  <a:latin typeface="微软雅黑" panose="020B0503020204020204" pitchFamily="34" charset="-122"/>
                  <a:ea typeface="微软雅黑" panose="020B0503020204020204" pitchFamily="34" charset="-122"/>
                </a:endParaRPr>
              </a:p>
            </p:txBody>
          </p:sp>
          <p:cxnSp>
            <p:nvCxnSpPr>
              <p:cNvPr id="50" name="直接连接符 49"/>
              <p:cNvCxnSpPr/>
              <p:nvPr/>
            </p:nvCxnSpPr>
            <p:spPr>
              <a:xfrm>
                <a:off x="7353303" y="3086102"/>
                <a:ext cx="1243012" cy="0"/>
              </a:xfrm>
              <a:prstGeom prst="line">
                <a:avLst/>
              </a:prstGeom>
              <a:solidFill>
                <a:srgbClr val="DC3C56"/>
              </a:solidFill>
              <a:ln w="28575">
                <a:solidFill>
                  <a:srgbClr val="F7931E"/>
                </a:solidFill>
              </a:ln>
            </p:spPr>
            <p:style>
              <a:lnRef idx="1">
                <a:schemeClr val="accent1"/>
              </a:lnRef>
              <a:fillRef idx="0">
                <a:schemeClr val="accent1"/>
              </a:fillRef>
              <a:effectRef idx="0">
                <a:schemeClr val="accent1"/>
              </a:effectRef>
              <a:fontRef idx="minor">
                <a:schemeClr val="tx1"/>
              </a:fontRef>
            </p:style>
          </p:cxnSp>
          <p:sp>
            <p:nvSpPr>
              <p:cNvPr id="51" name="等腰三角形 50"/>
              <p:cNvSpPr/>
              <p:nvPr/>
            </p:nvSpPr>
            <p:spPr>
              <a:xfrm flipH="1" flipV="1">
                <a:off x="8414148" y="3071814"/>
                <a:ext cx="226221" cy="235743"/>
              </a:xfrm>
              <a:prstGeom prst="triangle">
                <a:avLst/>
              </a:prstGeom>
              <a:solidFill>
                <a:srgbClr val="F793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TextBox 51"/>
              <p:cNvSpPr txBox="1"/>
              <p:nvPr/>
            </p:nvSpPr>
            <p:spPr>
              <a:xfrm>
                <a:off x="7360579" y="3081735"/>
                <a:ext cx="1133644" cy="1015663"/>
              </a:xfrm>
              <a:prstGeom prst="rect">
                <a:avLst/>
              </a:prstGeom>
              <a:noFill/>
            </p:spPr>
            <p:txBody>
              <a:bodyPr wrap="none" rtlCol="0">
                <a:spAutoFit/>
              </a:bodyPr>
              <a:lstStyle>
                <a:defPPr>
                  <a:defRPr lang="zh-CN"/>
                </a:defPPr>
                <a:lvl1pPr marL="177800" indent="-177800">
                  <a:buFont typeface="Arial" panose="020B0604020202020204" pitchFamily="34" charset="0"/>
                  <a:buChar char="•"/>
                  <a:defRPr sz="1200">
                    <a:solidFill>
                      <a:schemeClr val="accent3">
                        <a:lumMod val="75000"/>
                      </a:schemeClr>
                    </a:solidFill>
                    <a:latin typeface="微软雅黑" panose="020B0503020204020204" pitchFamily="34" charset="-122"/>
                    <a:ea typeface="微软雅黑" panose="020B0503020204020204" pitchFamily="34" charset="-122"/>
                  </a:defRPr>
                </a:lvl1pPr>
              </a:lstStyle>
              <a:p>
                <a:r>
                  <a:rPr lang="zh-CN" altLang="en-US" dirty="0"/>
                  <a:t>工单业务</a:t>
                </a:r>
                <a:endParaRPr lang="en-US" altLang="zh-CN" dirty="0"/>
              </a:p>
              <a:p>
                <a:r>
                  <a:rPr lang="zh-CN" altLang="en-US" dirty="0"/>
                  <a:t>工单优先级</a:t>
                </a:r>
                <a:endParaRPr lang="en-US" altLang="zh-CN" dirty="0"/>
              </a:p>
              <a:p>
                <a:r>
                  <a:rPr lang="zh-CN" altLang="en-US" dirty="0"/>
                  <a:t>工单流程</a:t>
                </a:r>
                <a:endParaRPr lang="en-US" altLang="zh-CN" dirty="0"/>
              </a:p>
              <a:p>
                <a:r>
                  <a:rPr lang="zh-CN" altLang="en-US" dirty="0"/>
                  <a:t>工单状态</a:t>
                </a:r>
                <a:endParaRPr lang="en-US" altLang="zh-CN" dirty="0"/>
              </a:p>
              <a:p>
                <a:r>
                  <a:rPr lang="zh-CN" altLang="en-US" dirty="0"/>
                  <a:t>预警提示</a:t>
                </a:r>
              </a:p>
            </p:txBody>
          </p:sp>
        </p:grpSp>
        <p:grpSp>
          <p:nvGrpSpPr>
            <p:cNvPr id="24" name="组合 23"/>
            <p:cNvGrpSpPr/>
            <p:nvPr/>
          </p:nvGrpSpPr>
          <p:grpSpPr>
            <a:xfrm>
              <a:off x="6065128" y="3999700"/>
              <a:ext cx="1994301" cy="837743"/>
              <a:chOff x="6646068" y="3071814"/>
              <a:chExt cx="1994301" cy="837743"/>
            </a:xfrm>
          </p:grpSpPr>
          <p:sp>
            <p:nvSpPr>
              <p:cNvPr id="45" name="矩形 44"/>
              <p:cNvSpPr/>
              <p:nvPr/>
            </p:nvSpPr>
            <p:spPr>
              <a:xfrm>
                <a:off x="6646068" y="3071814"/>
                <a:ext cx="714375" cy="728662"/>
              </a:xfrm>
              <a:prstGeom prst="rect">
                <a:avLst/>
              </a:prstGeom>
              <a:solidFill>
                <a:srgbClr val="9EC2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latin typeface="微软雅黑" panose="020B0503020204020204" pitchFamily="34" charset="-122"/>
                    <a:ea typeface="微软雅黑" panose="020B0503020204020204" pitchFamily="34" charset="-122"/>
                  </a:rPr>
                  <a:t>物料管理</a:t>
                </a:r>
                <a:endParaRPr lang="zh-CN" altLang="en-US" sz="1400" dirty="0">
                  <a:latin typeface="微软雅黑" panose="020B0503020204020204" pitchFamily="34" charset="-122"/>
                  <a:ea typeface="微软雅黑" panose="020B0503020204020204" pitchFamily="34" charset="-122"/>
                </a:endParaRPr>
              </a:p>
            </p:txBody>
          </p:sp>
          <p:cxnSp>
            <p:nvCxnSpPr>
              <p:cNvPr id="46" name="直接连接符 45"/>
              <p:cNvCxnSpPr/>
              <p:nvPr/>
            </p:nvCxnSpPr>
            <p:spPr>
              <a:xfrm>
                <a:off x="7353303" y="3086102"/>
                <a:ext cx="1243012" cy="0"/>
              </a:xfrm>
              <a:prstGeom prst="line">
                <a:avLst/>
              </a:prstGeom>
              <a:solidFill>
                <a:srgbClr val="DC3C56"/>
              </a:solidFill>
              <a:ln w="28575">
                <a:solidFill>
                  <a:srgbClr val="9EC248"/>
                </a:solidFill>
              </a:ln>
            </p:spPr>
            <p:style>
              <a:lnRef idx="1">
                <a:schemeClr val="accent1"/>
              </a:lnRef>
              <a:fillRef idx="0">
                <a:schemeClr val="accent1"/>
              </a:fillRef>
              <a:effectRef idx="0">
                <a:schemeClr val="accent1"/>
              </a:effectRef>
              <a:fontRef idx="minor">
                <a:schemeClr val="tx1"/>
              </a:fontRef>
            </p:style>
          </p:cxnSp>
          <p:sp>
            <p:nvSpPr>
              <p:cNvPr id="47" name="等腰三角形 46"/>
              <p:cNvSpPr/>
              <p:nvPr/>
            </p:nvSpPr>
            <p:spPr>
              <a:xfrm flipH="1" flipV="1">
                <a:off x="8414148" y="3073401"/>
                <a:ext cx="226221" cy="235743"/>
              </a:xfrm>
              <a:prstGeom prst="triangle">
                <a:avLst/>
              </a:prstGeom>
              <a:solidFill>
                <a:srgbClr val="9EC2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TextBox 47"/>
              <p:cNvSpPr txBox="1"/>
              <p:nvPr/>
            </p:nvSpPr>
            <p:spPr>
              <a:xfrm>
                <a:off x="7360579" y="3078560"/>
                <a:ext cx="979755" cy="830997"/>
              </a:xfrm>
              <a:prstGeom prst="rect">
                <a:avLst/>
              </a:prstGeom>
              <a:noFill/>
            </p:spPr>
            <p:txBody>
              <a:bodyPr wrap="none" rtlCol="0">
                <a:spAutoFit/>
              </a:bodyPr>
              <a:lstStyle>
                <a:defPPr>
                  <a:defRPr lang="zh-CN"/>
                </a:defPPr>
                <a:lvl1pPr marL="177800" indent="-177800">
                  <a:buFont typeface="Arial" panose="020B0604020202020204" pitchFamily="34" charset="0"/>
                  <a:buChar char="•"/>
                  <a:defRPr sz="1200">
                    <a:solidFill>
                      <a:schemeClr val="accent3">
                        <a:lumMod val="75000"/>
                      </a:schemeClr>
                    </a:solidFill>
                    <a:latin typeface="微软雅黑" panose="020B0503020204020204" pitchFamily="34" charset="-122"/>
                    <a:ea typeface="微软雅黑" panose="020B0503020204020204" pitchFamily="34" charset="-122"/>
                  </a:defRPr>
                </a:lvl1pPr>
              </a:lstStyle>
              <a:p>
                <a:r>
                  <a:rPr lang="zh-CN" altLang="en-US" dirty="0"/>
                  <a:t>物料信息</a:t>
                </a:r>
                <a:endParaRPr lang="en-US" altLang="zh-CN" dirty="0"/>
              </a:p>
              <a:p>
                <a:r>
                  <a:rPr lang="zh-CN" altLang="en-US" dirty="0"/>
                  <a:t>物料采购</a:t>
                </a:r>
                <a:endParaRPr lang="en-US" altLang="zh-CN" dirty="0"/>
              </a:p>
              <a:p>
                <a:r>
                  <a:rPr lang="zh-CN" altLang="en-US" dirty="0"/>
                  <a:t>物料出入</a:t>
                </a:r>
                <a:endParaRPr lang="en-US" altLang="zh-CN" dirty="0"/>
              </a:p>
              <a:p>
                <a:r>
                  <a:rPr lang="zh-CN" altLang="en-US" dirty="0"/>
                  <a:t>物料库存</a:t>
                </a:r>
              </a:p>
            </p:txBody>
          </p:sp>
        </p:grpSp>
        <p:grpSp>
          <p:nvGrpSpPr>
            <p:cNvPr id="25" name="组合 24"/>
            <p:cNvGrpSpPr/>
            <p:nvPr/>
          </p:nvGrpSpPr>
          <p:grpSpPr>
            <a:xfrm>
              <a:off x="8435070" y="2607349"/>
              <a:ext cx="1984776" cy="840918"/>
              <a:chOff x="6646068" y="3071814"/>
              <a:chExt cx="1984776" cy="840918"/>
            </a:xfrm>
          </p:grpSpPr>
          <p:sp>
            <p:nvSpPr>
              <p:cNvPr id="41" name="矩形 40"/>
              <p:cNvSpPr/>
              <p:nvPr/>
            </p:nvSpPr>
            <p:spPr>
              <a:xfrm>
                <a:off x="6646068" y="3071814"/>
                <a:ext cx="714375" cy="728662"/>
              </a:xfrm>
              <a:prstGeom prst="rect">
                <a:avLst/>
              </a:prstGeom>
              <a:solidFill>
                <a:srgbClr val="8572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latin typeface="微软雅黑" panose="020B0503020204020204" pitchFamily="34" charset="-122"/>
                    <a:ea typeface="微软雅黑" panose="020B0503020204020204" pitchFamily="34" charset="-122"/>
                  </a:rPr>
                  <a:t>三表管理</a:t>
                </a:r>
                <a:endParaRPr lang="zh-CN" altLang="en-US" sz="1400" dirty="0">
                  <a:latin typeface="微软雅黑" panose="020B0503020204020204" pitchFamily="34" charset="-122"/>
                  <a:ea typeface="微软雅黑" panose="020B0503020204020204" pitchFamily="34" charset="-122"/>
                </a:endParaRPr>
              </a:p>
            </p:txBody>
          </p:sp>
          <p:cxnSp>
            <p:nvCxnSpPr>
              <p:cNvPr id="42" name="直接连接符 41"/>
              <p:cNvCxnSpPr/>
              <p:nvPr/>
            </p:nvCxnSpPr>
            <p:spPr>
              <a:xfrm>
                <a:off x="7353303" y="3086102"/>
                <a:ext cx="1243012" cy="0"/>
              </a:xfrm>
              <a:prstGeom prst="line">
                <a:avLst/>
              </a:prstGeom>
              <a:solidFill>
                <a:srgbClr val="DC3C56"/>
              </a:solidFill>
              <a:ln w="28575">
                <a:solidFill>
                  <a:srgbClr val="8572B4"/>
                </a:solidFill>
              </a:ln>
            </p:spPr>
            <p:style>
              <a:lnRef idx="1">
                <a:schemeClr val="accent1"/>
              </a:lnRef>
              <a:fillRef idx="0">
                <a:schemeClr val="accent1"/>
              </a:fillRef>
              <a:effectRef idx="0">
                <a:schemeClr val="accent1"/>
              </a:effectRef>
              <a:fontRef idx="minor">
                <a:schemeClr val="tx1"/>
              </a:fontRef>
            </p:style>
          </p:cxnSp>
          <p:sp>
            <p:nvSpPr>
              <p:cNvPr id="43" name="等腰三角形 42"/>
              <p:cNvSpPr/>
              <p:nvPr/>
            </p:nvSpPr>
            <p:spPr>
              <a:xfrm flipH="1" flipV="1">
                <a:off x="8404623" y="3081339"/>
                <a:ext cx="226221" cy="235743"/>
              </a:xfrm>
              <a:prstGeom prst="triangle">
                <a:avLst/>
              </a:prstGeom>
              <a:solidFill>
                <a:srgbClr val="8572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TextBox 43"/>
              <p:cNvSpPr txBox="1"/>
              <p:nvPr/>
            </p:nvSpPr>
            <p:spPr>
              <a:xfrm>
                <a:off x="7360579" y="3081735"/>
                <a:ext cx="979755" cy="830997"/>
              </a:xfrm>
              <a:prstGeom prst="rect">
                <a:avLst/>
              </a:prstGeom>
              <a:noFill/>
            </p:spPr>
            <p:txBody>
              <a:bodyPr wrap="none" rtlCol="0">
                <a:spAutoFit/>
              </a:bodyPr>
              <a:lstStyle>
                <a:defPPr>
                  <a:defRPr lang="zh-CN"/>
                </a:defPPr>
                <a:lvl1pPr marL="177800" indent="-177800">
                  <a:buFont typeface="Arial" panose="020B0604020202020204" pitchFamily="34" charset="0"/>
                  <a:buChar char="•"/>
                  <a:defRPr sz="1200">
                    <a:solidFill>
                      <a:schemeClr val="accent3">
                        <a:lumMod val="75000"/>
                      </a:schemeClr>
                    </a:solidFill>
                    <a:latin typeface="微软雅黑" panose="020B0503020204020204" pitchFamily="34" charset="-122"/>
                    <a:ea typeface="微软雅黑" panose="020B0503020204020204" pitchFamily="34" charset="-122"/>
                  </a:defRPr>
                </a:lvl1pPr>
              </a:lstStyle>
              <a:p>
                <a:r>
                  <a:rPr lang="zh-CN" altLang="en-US" dirty="0"/>
                  <a:t>仪表资料</a:t>
                </a:r>
                <a:endParaRPr lang="en-US" altLang="zh-CN" dirty="0"/>
              </a:p>
              <a:p>
                <a:r>
                  <a:rPr lang="zh-CN" altLang="en-US" dirty="0"/>
                  <a:t>费用定价</a:t>
                </a:r>
                <a:endParaRPr lang="en-US" altLang="zh-CN" dirty="0"/>
              </a:p>
              <a:p>
                <a:r>
                  <a:rPr lang="zh-CN" altLang="en-US" dirty="0"/>
                  <a:t>数据抄报</a:t>
                </a:r>
                <a:endParaRPr lang="en-US" altLang="zh-CN" dirty="0"/>
              </a:p>
              <a:p>
                <a:r>
                  <a:rPr lang="zh-CN" altLang="en-US" dirty="0"/>
                  <a:t>费用计算</a:t>
                </a:r>
              </a:p>
            </p:txBody>
          </p:sp>
        </p:grpSp>
        <p:grpSp>
          <p:nvGrpSpPr>
            <p:cNvPr id="26" name="组合 25"/>
            <p:cNvGrpSpPr/>
            <p:nvPr/>
          </p:nvGrpSpPr>
          <p:grpSpPr>
            <a:xfrm>
              <a:off x="8423158" y="3936084"/>
              <a:ext cx="1984776" cy="728662"/>
              <a:chOff x="6646068" y="3071814"/>
              <a:chExt cx="1984776" cy="728662"/>
            </a:xfrm>
          </p:grpSpPr>
          <p:sp>
            <p:nvSpPr>
              <p:cNvPr id="37" name="矩形 36"/>
              <p:cNvSpPr/>
              <p:nvPr/>
            </p:nvSpPr>
            <p:spPr>
              <a:xfrm>
                <a:off x="6646068" y="3071814"/>
                <a:ext cx="714375" cy="728662"/>
              </a:xfrm>
              <a:prstGeom prst="rect">
                <a:avLst/>
              </a:prstGeom>
              <a:solidFill>
                <a:srgbClr val="CC00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latin typeface="微软雅黑" panose="020B0503020204020204" pitchFamily="34" charset="-122"/>
                    <a:ea typeface="微软雅黑" panose="020B0503020204020204" pitchFamily="34" charset="-122"/>
                  </a:rPr>
                  <a:t>保洁绿化</a:t>
                </a:r>
                <a:endParaRPr lang="zh-CN" altLang="en-US" sz="1400" dirty="0">
                  <a:latin typeface="微软雅黑" panose="020B0503020204020204" pitchFamily="34" charset="-122"/>
                  <a:ea typeface="微软雅黑" panose="020B0503020204020204" pitchFamily="34" charset="-122"/>
                </a:endParaRPr>
              </a:p>
            </p:txBody>
          </p:sp>
          <p:cxnSp>
            <p:nvCxnSpPr>
              <p:cNvPr id="38" name="直接连接符 37"/>
              <p:cNvCxnSpPr/>
              <p:nvPr/>
            </p:nvCxnSpPr>
            <p:spPr>
              <a:xfrm>
                <a:off x="7353303" y="3086102"/>
                <a:ext cx="1243012" cy="0"/>
              </a:xfrm>
              <a:prstGeom prst="line">
                <a:avLst/>
              </a:prstGeom>
              <a:solidFill>
                <a:srgbClr val="DC3C56"/>
              </a:solidFill>
              <a:ln w="28575">
                <a:solidFill>
                  <a:srgbClr val="CC00CC"/>
                </a:solidFill>
              </a:ln>
            </p:spPr>
            <p:style>
              <a:lnRef idx="1">
                <a:schemeClr val="accent1"/>
              </a:lnRef>
              <a:fillRef idx="0">
                <a:schemeClr val="accent1"/>
              </a:fillRef>
              <a:effectRef idx="0">
                <a:schemeClr val="accent1"/>
              </a:effectRef>
              <a:fontRef idx="minor">
                <a:schemeClr val="tx1"/>
              </a:fontRef>
            </p:style>
          </p:cxnSp>
          <p:sp>
            <p:nvSpPr>
              <p:cNvPr id="39" name="等腰三角形 38"/>
              <p:cNvSpPr/>
              <p:nvPr/>
            </p:nvSpPr>
            <p:spPr>
              <a:xfrm flipH="1" flipV="1">
                <a:off x="8404623" y="3081339"/>
                <a:ext cx="226221" cy="235743"/>
              </a:xfrm>
              <a:prstGeom prst="triangle">
                <a:avLst/>
              </a:prstGeom>
              <a:solidFill>
                <a:srgbClr val="CC00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TextBox 39"/>
              <p:cNvSpPr txBox="1"/>
              <p:nvPr/>
            </p:nvSpPr>
            <p:spPr>
              <a:xfrm>
                <a:off x="7360579" y="3081735"/>
                <a:ext cx="979755" cy="461665"/>
              </a:xfrm>
              <a:prstGeom prst="rect">
                <a:avLst/>
              </a:prstGeom>
              <a:noFill/>
            </p:spPr>
            <p:txBody>
              <a:bodyPr wrap="none" rtlCol="0">
                <a:spAutoFit/>
              </a:bodyPr>
              <a:lstStyle>
                <a:defPPr>
                  <a:defRPr lang="zh-CN"/>
                </a:defPPr>
                <a:lvl1pPr marL="177800" indent="-177800">
                  <a:buFont typeface="Arial" panose="020B0604020202020204" pitchFamily="34" charset="0"/>
                  <a:buChar char="•"/>
                  <a:defRPr sz="1200">
                    <a:solidFill>
                      <a:schemeClr val="accent3">
                        <a:lumMod val="75000"/>
                      </a:schemeClr>
                    </a:solidFill>
                    <a:latin typeface="微软雅黑" panose="020B0503020204020204" pitchFamily="34" charset="-122"/>
                    <a:ea typeface="微软雅黑" panose="020B0503020204020204" pitchFamily="34" charset="-122"/>
                  </a:defRPr>
                </a:lvl1pPr>
              </a:lstStyle>
              <a:p>
                <a:r>
                  <a:rPr lang="zh-CN" altLang="en-US" dirty="0"/>
                  <a:t>计划安排</a:t>
                </a:r>
                <a:endParaRPr lang="en-US" altLang="zh-CN" dirty="0"/>
              </a:p>
              <a:p>
                <a:r>
                  <a:rPr lang="zh-CN" altLang="en-US" dirty="0"/>
                  <a:t>计划执行</a:t>
                </a:r>
                <a:endParaRPr lang="en-US" altLang="zh-CN" dirty="0"/>
              </a:p>
            </p:txBody>
          </p:sp>
        </p:grpSp>
        <p:grpSp>
          <p:nvGrpSpPr>
            <p:cNvPr id="27" name="组合 26"/>
            <p:cNvGrpSpPr/>
            <p:nvPr/>
          </p:nvGrpSpPr>
          <p:grpSpPr>
            <a:xfrm>
              <a:off x="2499757" y="5410735"/>
              <a:ext cx="6940054" cy="528638"/>
              <a:chOff x="2267067" y="5939373"/>
              <a:chExt cx="6940054" cy="528638"/>
            </a:xfrm>
          </p:grpSpPr>
          <p:sp>
            <p:nvSpPr>
              <p:cNvPr id="28" name="右箭头 27"/>
              <p:cNvSpPr/>
              <p:nvPr/>
            </p:nvSpPr>
            <p:spPr>
              <a:xfrm>
                <a:off x="3201120" y="5978721"/>
                <a:ext cx="489204" cy="484632"/>
              </a:xfrm>
              <a:prstGeom prst="rightArrow">
                <a:avLst/>
              </a:prstGeom>
              <a:gradFill>
                <a:gsLst>
                  <a:gs pos="9000">
                    <a:schemeClr val="accent5">
                      <a:lumMod val="110000"/>
                      <a:satMod val="105000"/>
                      <a:tint val="67000"/>
                    </a:schemeClr>
                  </a:gs>
                  <a:gs pos="55000">
                    <a:schemeClr val="accent5">
                      <a:satMod val="103000"/>
                      <a:tint val="73000"/>
                      <a:alpha val="67000"/>
                      <a:lumMod val="98000"/>
                    </a:schemeClr>
                  </a:gs>
                  <a:gs pos="100000">
                    <a:schemeClr val="accent5">
                      <a:lumMod val="105000"/>
                      <a:satMod val="109000"/>
                      <a:tint val="81000"/>
                    </a:schemeClr>
                  </a:gs>
                </a:gsLst>
              </a:gra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zh-CN" altLang="en-US"/>
              </a:p>
            </p:txBody>
          </p:sp>
          <p:sp>
            <p:nvSpPr>
              <p:cNvPr id="29" name="圆角矩形 28"/>
              <p:cNvSpPr/>
              <p:nvPr/>
            </p:nvSpPr>
            <p:spPr>
              <a:xfrm>
                <a:off x="3794648" y="5939373"/>
                <a:ext cx="829729" cy="528638"/>
              </a:xfrm>
              <a:prstGeom prst="round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推送</a:t>
                </a:r>
                <a:endParaRPr lang="zh-CN" altLang="en-US" sz="1600" dirty="0">
                  <a:solidFill>
                    <a:srgbClr val="0070C0"/>
                  </a:solidFill>
                  <a:latin typeface="微软雅黑" panose="020B0503020204020204" pitchFamily="34" charset="-122"/>
                  <a:ea typeface="微软雅黑" panose="020B0503020204020204" pitchFamily="34" charset="-122"/>
                </a:endParaRPr>
              </a:p>
            </p:txBody>
          </p:sp>
          <p:sp>
            <p:nvSpPr>
              <p:cNvPr id="30" name="圆角矩形 29"/>
              <p:cNvSpPr/>
              <p:nvPr/>
            </p:nvSpPr>
            <p:spPr>
              <a:xfrm>
                <a:off x="2267067" y="5939373"/>
                <a:ext cx="829729" cy="528638"/>
              </a:xfrm>
              <a:prstGeom prst="round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计划</a:t>
                </a:r>
                <a:endParaRPr lang="zh-CN" altLang="en-US" sz="1600" dirty="0">
                  <a:solidFill>
                    <a:srgbClr val="0070C0"/>
                  </a:solidFill>
                  <a:latin typeface="微软雅黑" panose="020B0503020204020204" pitchFamily="34" charset="-122"/>
                  <a:ea typeface="微软雅黑" panose="020B0503020204020204" pitchFamily="34" charset="-122"/>
                </a:endParaRPr>
              </a:p>
            </p:txBody>
          </p:sp>
          <p:sp>
            <p:nvSpPr>
              <p:cNvPr id="31" name="圆角矩形 30"/>
              <p:cNvSpPr/>
              <p:nvPr/>
            </p:nvSpPr>
            <p:spPr>
              <a:xfrm>
                <a:off x="5322229" y="5939373"/>
                <a:ext cx="829729" cy="528638"/>
              </a:xfrm>
              <a:prstGeom prst="round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执行</a:t>
                </a:r>
                <a:endParaRPr lang="zh-CN" altLang="en-US" sz="1600" dirty="0">
                  <a:solidFill>
                    <a:srgbClr val="0070C0"/>
                  </a:solidFill>
                  <a:latin typeface="微软雅黑" panose="020B0503020204020204" pitchFamily="34" charset="-122"/>
                  <a:ea typeface="微软雅黑" panose="020B0503020204020204" pitchFamily="34" charset="-122"/>
                </a:endParaRPr>
              </a:p>
            </p:txBody>
          </p:sp>
          <p:sp>
            <p:nvSpPr>
              <p:cNvPr id="32" name="圆角矩形 31"/>
              <p:cNvSpPr/>
              <p:nvPr/>
            </p:nvSpPr>
            <p:spPr>
              <a:xfrm>
                <a:off x="6849810" y="5939373"/>
                <a:ext cx="829729" cy="528638"/>
              </a:xfrm>
              <a:prstGeom prst="round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反馈</a:t>
                </a:r>
                <a:endParaRPr lang="zh-CN" altLang="en-US" sz="1600" dirty="0">
                  <a:solidFill>
                    <a:srgbClr val="0070C0"/>
                  </a:solidFill>
                  <a:latin typeface="微软雅黑" panose="020B0503020204020204" pitchFamily="34" charset="-122"/>
                  <a:ea typeface="微软雅黑" panose="020B0503020204020204" pitchFamily="34" charset="-122"/>
                </a:endParaRPr>
              </a:p>
            </p:txBody>
          </p:sp>
          <p:sp>
            <p:nvSpPr>
              <p:cNvPr id="33" name="圆角矩形 32"/>
              <p:cNvSpPr/>
              <p:nvPr/>
            </p:nvSpPr>
            <p:spPr>
              <a:xfrm>
                <a:off x="8377392" y="5939373"/>
                <a:ext cx="829729" cy="528638"/>
              </a:xfrm>
              <a:prstGeom prst="round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分析</a:t>
                </a:r>
                <a:endParaRPr lang="zh-CN" altLang="en-US" sz="1600" dirty="0">
                  <a:solidFill>
                    <a:srgbClr val="0070C0"/>
                  </a:solidFill>
                  <a:latin typeface="微软雅黑" panose="020B0503020204020204" pitchFamily="34" charset="-122"/>
                  <a:ea typeface="微软雅黑" panose="020B0503020204020204" pitchFamily="34" charset="-122"/>
                </a:endParaRPr>
              </a:p>
            </p:txBody>
          </p:sp>
          <p:sp>
            <p:nvSpPr>
              <p:cNvPr id="34" name="右箭头 33"/>
              <p:cNvSpPr/>
              <p:nvPr/>
            </p:nvSpPr>
            <p:spPr>
              <a:xfrm>
                <a:off x="4728701" y="5978721"/>
                <a:ext cx="489204" cy="484632"/>
              </a:xfrm>
              <a:prstGeom prst="rightArrow">
                <a:avLst/>
              </a:prstGeom>
              <a:gradFill>
                <a:gsLst>
                  <a:gs pos="9000">
                    <a:schemeClr val="accent5">
                      <a:lumMod val="110000"/>
                      <a:satMod val="105000"/>
                      <a:tint val="67000"/>
                    </a:schemeClr>
                  </a:gs>
                  <a:gs pos="55000">
                    <a:schemeClr val="accent5">
                      <a:satMod val="103000"/>
                      <a:tint val="73000"/>
                      <a:alpha val="67000"/>
                      <a:lumMod val="98000"/>
                    </a:schemeClr>
                  </a:gs>
                  <a:gs pos="100000">
                    <a:schemeClr val="accent5">
                      <a:lumMod val="105000"/>
                      <a:satMod val="109000"/>
                      <a:tint val="81000"/>
                    </a:schemeClr>
                  </a:gs>
                </a:gsLst>
              </a:gra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zh-CN" altLang="en-US">
                  <a:solidFill>
                    <a:schemeClr val="dk1"/>
                  </a:solidFill>
                </a:endParaRPr>
              </a:p>
            </p:txBody>
          </p:sp>
          <p:sp>
            <p:nvSpPr>
              <p:cNvPr id="35" name="右箭头 34"/>
              <p:cNvSpPr/>
              <p:nvPr/>
            </p:nvSpPr>
            <p:spPr>
              <a:xfrm>
                <a:off x="6256282" y="5978721"/>
                <a:ext cx="489204" cy="484632"/>
              </a:xfrm>
              <a:prstGeom prst="rightArrow">
                <a:avLst/>
              </a:prstGeom>
              <a:gradFill>
                <a:gsLst>
                  <a:gs pos="9000">
                    <a:schemeClr val="accent5">
                      <a:lumMod val="110000"/>
                      <a:satMod val="105000"/>
                      <a:tint val="67000"/>
                    </a:schemeClr>
                  </a:gs>
                  <a:gs pos="55000">
                    <a:schemeClr val="accent5">
                      <a:satMod val="103000"/>
                      <a:tint val="73000"/>
                      <a:alpha val="67000"/>
                      <a:lumMod val="98000"/>
                    </a:schemeClr>
                  </a:gs>
                  <a:gs pos="100000">
                    <a:schemeClr val="accent5">
                      <a:lumMod val="105000"/>
                      <a:satMod val="109000"/>
                      <a:tint val="81000"/>
                    </a:schemeClr>
                  </a:gs>
                </a:gsLst>
              </a:gra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zh-CN" altLang="en-US">
                  <a:solidFill>
                    <a:schemeClr val="dk1"/>
                  </a:solidFill>
                </a:endParaRPr>
              </a:p>
            </p:txBody>
          </p:sp>
          <p:sp>
            <p:nvSpPr>
              <p:cNvPr id="36" name="右箭头 35"/>
              <p:cNvSpPr/>
              <p:nvPr/>
            </p:nvSpPr>
            <p:spPr>
              <a:xfrm>
                <a:off x="7783863" y="5978721"/>
                <a:ext cx="489204" cy="484632"/>
              </a:xfrm>
              <a:prstGeom prst="rightArrow">
                <a:avLst/>
              </a:prstGeom>
              <a:gradFill>
                <a:gsLst>
                  <a:gs pos="9000">
                    <a:schemeClr val="accent5">
                      <a:lumMod val="110000"/>
                      <a:satMod val="105000"/>
                      <a:tint val="67000"/>
                    </a:schemeClr>
                  </a:gs>
                  <a:gs pos="55000">
                    <a:schemeClr val="accent5">
                      <a:satMod val="103000"/>
                      <a:tint val="73000"/>
                      <a:alpha val="67000"/>
                      <a:lumMod val="98000"/>
                    </a:schemeClr>
                  </a:gs>
                  <a:gs pos="100000">
                    <a:schemeClr val="accent5">
                      <a:lumMod val="105000"/>
                      <a:satMod val="109000"/>
                      <a:tint val="81000"/>
                    </a:schemeClr>
                  </a:gs>
                </a:gsLst>
              </a:gra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zh-CN" altLang="en-US">
                  <a:solidFill>
                    <a:schemeClr val="dk1"/>
                  </a:solidFill>
                </a:endParaRPr>
              </a:p>
            </p:txBody>
          </p:sp>
        </p:grpSp>
      </p:grpSp>
      <p:sp>
        <p:nvSpPr>
          <p:cNvPr id="61" name="TextBox 60"/>
          <p:cNvSpPr txBox="1"/>
          <p:nvPr/>
        </p:nvSpPr>
        <p:spPr>
          <a:xfrm>
            <a:off x="777718" y="1083736"/>
            <a:ext cx="3151825" cy="369332"/>
          </a:xfrm>
          <a:prstGeom prst="rect">
            <a:avLst/>
          </a:prstGeom>
          <a:noFill/>
        </p:spPr>
        <p:txBody>
          <a:bodyPr wrap="none" rtlCol="0">
            <a:spAutoFit/>
          </a:bodyPr>
          <a:lstStyle>
            <a:defPPr>
              <a:defRPr lang="zh-CN"/>
            </a:defPPr>
            <a:lvl1pPr>
              <a:defRPr b="1">
                <a:latin typeface="微软雅黑" panose="020B0503020204020204" pitchFamily="34" charset="-122"/>
                <a:ea typeface="微软雅黑" panose="020B0503020204020204" pitchFamily="34" charset="-122"/>
              </a:defRPr>
            </a:lvl1pPr>
          </a:lstStyle>
          <a:p>
            <a:r>
              <a:rPr lang="en-US" altLang="zh-CN" dirty="0">
                <a:solidFill>
                  <a:schemeClr val="accent5">
                    <a:lumMod val="75000"/>
                  </a:schemeClr>
                </a:solidFill>
              </a:rPr>
              <a:t>2</a:t>
            </a:r>
            <a:r>
              <a:rPr lang="zh-CN" altLang="en-US" dirty="0">
                <a:solidFill>
                  <a:schemeClr val="accent5">
                    <a:lumMod val="75000"/>
                  </a:schemeClr>
                </a:solidFill>
              </a:rPr>
              <a:t>大模块，</a:t>
            </a:r>
            <a:r>
              <a:rPr lang="en-US" altLang="zh-CN" dirty="0">
                <a:solidFill>
                  <a:schemeClr val="accent5">
                    <a:lumMod val="75000"/>
                  </a:schemeClr>
                </a:solidFill>
              </a:rPr>
              <a:t>6</a:t>
            </a:r>
            <a:r>
              <a:rPr lang="zh-CN" altLang="en-US" dirty="0">
                <a:solidFill>
                  <a:schemeClr val="accent5">
                    <a:lumMod val="75000"/>
                  </a:schemeClr>
                </a:solidFill>
              </a:rPr>
              <a:t>大功能，</a:t>
            </a:r>
            <a:r>
              <a:rPr lang="en-US" altLang="zh-CN" dirty="0">
                <a:solidFill>
                  <a:schemeClr val="accent5">
                    <a:lumMod val="75000"/>
                  </a:schemeClr>
                </a:solidFill>
              </a:rPr>
              <a:t>1</a:t>
            </a:r>
            <a:r>
              <a:rPr lang="zh-CN" altLang="en-US" dirty="0">
                <a:solidFill>
                  <a:schemeClr val="accent5">
                    <a:lumMod val="75000"/>
                  </a:schemeClr>
                </a:solidFill>
              </a:rPr>
              <a:t>套</a:t>
            </a:r>
            <a:r>
              <a:rPr lang="zh-CN" altLang="en-US" dirty="0" smtClean="0">
                <a:solidFill>
                  <a:schemeClr val="accent5">
                    <a:lumMod val="75000"/>
                  </a:schemeClr>
                </a:solidFill>
              </a:rPr>
              <a:t>流程</a:t>
            </a:r>
            <a:endParaRPr lang="zh-CN" altLang="en-US" dirty="0">
              <a:solidFill>
                <a:schemeClr val="accent5">
                  <a:lumMod val="75000"/>
                </a:schemeClr>
              </a:solidFill>
            </a:endParaRPr>
          </a:p>
        </p:txBody>
      </p:sp>
      <p:grpSp>
        <p:nvGrpSpPr>
          <p:cNvPr id="62" name="组合 11"/>
          <p:cNvGrpSpPr/>
          <p:nvPr/>
        </p:nvGrpSpPr>
        <p:grpSpPr>
          <a:xfrm>
            <a:off x="687388" y="406359"/>
            <a:ext cx="2994914" cy="570393"/>
            <a:chOff x="1370052" y="1035073"/>
            <a:chExt cx="2994914" cy="570393"/>
          </a:xfrm>
        </p:grpSpPr>
        <p:grpSp>
          <p:nvGrpSpPr>
            <p:cNvPr id="63" name="组合 21"/>
            <p:cNvGrpSpPr/>
            <p:nvPr/>
          </p:nvGrpSpPr>
          <p:grpSpPr>
            <a:xfrm>
              <a:off x="1370052" y="1035073"/>
              <a:ext cx="315400" cy="570393"/>
              <a:chOff x="1370052" y="1035073"/>
              <a:chExt cx="315400" cy="570393"/>
            </a:xfrm>
          </p:grpSpPr>
          <p:sp>
            <p:nvSpPr>
              <p:cNvPr id="66"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4" name="矩形 63"/>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8" name="标题 1"/>
          <p:cNvSpPr txBox="1">
            <a:spLocks/>
          </p:cNvSpPr>
          <p:nvPr/>
        </p:nvSpPr>
        <p:spPr>
          <a:xfrm>
            <a:off x="1158003" y="172639"/>
            <a:ext cx="6319565" cy="776288"/>
          </a:xfrm>
          <a:prstGeom prst="rect">
            <a:avLst/>
          </a:prstGeom>
        </p:spPr>
        <p:txBody>
          <a:bodyPr vert="horz" lIns="91440" tIns="45720" rIns="91440" bIns="45720" rtlCol="0" anchor="ctr">
            <a:normAutofit/>
          </a:bodyPr>
          <a:lstStyle>
            <a:defPPr>
              <a:defRPr lang="zh-CN"/>
            </a:defPPr>
            <a:lvl1pPr>
              <a:defRPr sz="2400" b="1">
                <a:latin typeface="微软雅黑" panose="020B0503020204020204" pitchFamily="34" charset="-122"/>
                <a:ea typeface="微软雅黑" panose="020B0503020204020204" pitchFamily="34" charset="-122"/>
              </a:defRPr>
            </a:lvl1pPr>
          </a:lstStyle>
          <a:p>
            <a:r>
              <a:rPr lang="zh-CN" altLang="en-US" dirty="0"/>
              <a:t>升级前后对比</a:t>
            </a:r>
            <a:r>
              <a:rPr lang="en-US" altLang="zh-CN" dirty="0" smtClean="0"/>
              <a:t>——</a:t>
            </a:r>
            <a:r>
              <a:rPr lang="zh-CN" altLang="en-US" dirty="0" smtClean="0"/>
              <a:t>运行保障</a:t>
            </a:r>
            <a:endParaRPr lang="en-US" altLang="zh-CN" dirty="0"/>
          </a:p>
        </p:txBody>
      </p:sp>
    </p:spTree>
    <p:extLst>
      <p:ext uri="{BB962C8B-B14F-4D97-AF65-F5344CB8AC3E}">
        <p14:creationId xmlns:p14="http://schemas.microsoft.com/office/powerpoint/2010/main" val="295172634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灯片编号占位符 64"/>
          <p:cNvSpPr>
            <a:spLocks noGrp="1"/>
          </p:cNvSpPr>
          <p:nvPr>
            <p:ph type="sldNum" sz="quarter" idx="12"/>
          </p:nvPr>
        </p:nvSpPr>
        <p:spPr/>
        <p:txBody>
          <a:bodyPr/>
          <a:lstStyle/>
          <a:p>
            <a:fld id="{49F4BA8F-7B64-4198-9505-0CB5D4D3B366}" type="slidenum">
              <a:rPr lang="zh-CN" altLang="en-US" smtClean="0"/>
              <a:t>34</a:t>
            </a:fld>
            <a:endParaRPr lang="zh-CN" altLang="en-US" dirty="0"/>
          </a:p>
        </p:txBody>
      </p:sp>
      <p:sp>
        <p:nvSpPr>
          <p:cNvPr id="7" name="矩形 6"/>
          <p:cNvSpPr/>
          <p:nvPr/>
        </p:nvSpPr>
        <p:spPr>
          <a:xfrm>
            <a:off x="777718" y="721480"/>
            <a:ext cx="3115467" cy="45719"/>
          </a:xfrm>
          <a:prstGeom prst="rect">
            <a:avLst/>
          </a:prstGeom>
          <a:solidFill>
            <a:srgbClr val="57C6B7"/>
          </a:solidFill>
          <a:ln w="25400" cap="flat" cmpd="sng" algn="ctr">
            <a:noFill/>
            <a:prstDash val="solid"/>
          </a:ln>
          <a:effectLst/>
        </p:spPr>
        <p:txBody>
          <a:bodyPr rtlCol="0" anchor="ctr"/>
          <a:lstStyle/>
          <a:p>
            <a:pPr algn="ctr"/>
            <a:endParaRPr lang="zh-CN" altLang="en-US"/>
          </a:p>
        </p:txBody>
      </p:sp>
      <p:grpSp>
        <p:nvGrpSpPr>
          <p:cNvPr id="8" name="组合 7"/>
          <p:cNvGrpSpPr/>
          <p:nvPr/>
        </p:nvGrpSpPr>
        <p:grpSpPr>
          <a:xfrm>
            <a:off x="246737" y="252753"/>
            <a:ext cx="315400" cy="570393"/>
            <a:chOff x="1370052" y="1035073"/>
            <a:chExt cx="315400" cy="570393"/>
          </a:xfrm>
        </p:grpSpPr>
        <p:sp>
          <p:nvSpPr>
            <p:cNvPr id="9"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1" fmla="*/ 0 w 233588"/>
                <a:gd name="connsiteY0-2" fmla="*/ 739649 h 739649"/>
                <a:gd name="connsiteX1-3" fmla="*/ 69544 w 233588"/>
                <a:gd name="connsiteY1-4" fmla="*/ 0 h 739649"/>
                <a:gd name="connsiteX2-5" fmla="*/ 233588 w 233588"/>
                <a:gd name="connsiteY2-6" fmla="*/ 0 h 739649"/>
                <a:gd name="connsiteX3-7" fmla="*/ 178907 w 233588"/>
                <a:gd name="connsiteY3-8" fmla="*/ 647700 h 739649"/>
                <a:gd name="connsiteX4-9" fmla="*/ 0 w 233588"/>
                <a:gd name="connsiteY4-10" fmla="*/ 739649 h 739649"/>
                <a:gd name="connsiteX0-11" fmla="*/ 0 w 233588"/>
                <a:gd name="connsiteY0-12" fmla="*/ 739649 h 739649"/>
                <a:gd name="connsiteX1-13" fmla="*/ 58831 w 233588"/>
                <a:gd name="connsiteY1-14" fmla="*/ 99465 h 739649"/>
                <a:gd name="connsiteX2-15" fmla="*/ 233588 w 233588"/>
                <a:gd name="connsiteY2-16" fmla="*/ 0 h 739649"/>
                <a:gd name="connsiteX3-17" fmla="*/ 178907 w 233588"/>
                <a:gd name="connsiteY3-18" fmla="*/ 647700 h 739649"/>
                <a:gd name="connsiteX4-19" fmla="*/ 0 w 233588"/>
                <a:gd name="connsiteY4-20" fmla="*/ 739649 h 739649"/>
                <a:gd name="connsiteX0-21" fmla="*/ 0 w 233588"/>
                <a:gd name="connsiteY0-22" fmla="*/ 739649 h 739649"/>
                <a:gd name="connsiteX1-23" fmla="*/ 49537 w 233588"/>
                <a:gd name="connsiteY1-24" fmla="*/ 96298 h 739649"/>
                <a:gd name="connsiteX2-25" fmla="*/ 233588 w 233588"/>
                <a:gd name="connsiteY2-26" fmla="*/ 0 h 739649"/>
                <a:gd name="connsiteX3-27" fmla="*/ 178907 w 233588"/>
                <a:gd name="connsiteY3-28" fmla="*/ 647700 h 739649"/>
                <a:gd name="connsiteX4-29" fmla="*/ 0 w 233588"/>
                <a:gd name="connsiteY4-30" fmla="*/ 739649 h 739649"/>
                <a:gd name="connsiteX0-31" fmla="*/ 0 w 233588"/>
                <a:gd name="connsiteY0-32" fmla="*/ 739649 h 739649"/>
                <a:gd name="connsiteX1-33" fmla="*/ 51910 w 233588"/>
                <a:gd name="connsiteY1-34" fmla="*/ 96497 h 739649"/>
                <a:gd name="connsiteX2-35" fmla="*/ 233588 w 233588"/>
                <a:gd name="connsiteY2-36" fmla="*/ 0 h 739649"/>
                <a:gd name="connsiteX3-37" fmla="*/ 178907 w 233588"/>
                <a:gd name="connsiteY3-38" fmla="*/ 647700 h 739649"/>
                <a:gd name="connsiteX4-39" fmla="*/ 0 w 233588"/>
                <a:gd name="connsiteY4-40" fmla="*/ 739649 h 739649"/>
                <a:gd name="connsiteX0-41" fmla="*/ 0 w 233588"/>
                <a:gd name="connsiteY0-42" fmla="*/ 739649 h 739649"/>
                <a:gd name="connsiteX1-43" fmla="*/ 59029 w 233588"/>
                <a:gd name="connsiteY1-44" fmla="*/ 97092 h 739649"/>
                <a:gd name="connsiteX2-45" fmla="*/ 233588 w 233588"/>
                <a:gd name="connsiteY2-46" fmla="*/ 0 h 739649"/>
                <a:gd name="connsiteX3-47" fmla="*/ 178907 w 233588"/>
                <a:gd name="connsiteY3-48" fmla="*/ 647700 h 739649"/>
                <a:gd name="connsiteX4-49" fmla="*/ 0 w 233588"/>
                <a:gd name="connsiteY4-50" fmla="*/ 739649 h 739649"/>
                <a:gd name="connsiteX0-51" fmla="*/ 0 w 233588"/>
                <a:gd name="connsiteY0-52" fmla="*/ 739649 h 739649"/>
                <a:gd name="connsiteX1-53" fmla="*/ 44791 w 233588"/>
                <a:gd name="connsiteY1-54" fmla="*/ 95521 h 739649"/>
                <a:gd name="connsiteX2-55" fmla="*/ 233588 w 233588"/>
                <a:gd name="connsiteY2-56" fmla="*/ 0 h 739649"/>
                <a:gd name="connsiteX3-57" fmla="*/ 178907 w 233588"/>
                <a:gd name="connsiteY3-58" fmla="*/ 647700 h 739649"/>
                <a:gd name="connsiteX4-59" fmla="*/ 0 w 233588"/>
                <a:gd name="connsiteY4-60" fmla="*/ 739649 h 739649"/>
                <a:gd name="connsiteX0-61" fmla="*/ 0 w 233588"/>
                <a:gd name="connsiteY0-62" fmla="*/ 739649 h 739649"/>
                <a:gd name="connsiteX1-63" fmla="*/ 59028 w 233588"/>
                <a:gd name="connsiteY1-64" fmla="*/ 97094 h 739649"/>
                <a:gd name="connsiteX2-65" fmla="*/ 233588 w 233588"/>
                <a:gd name="connsiteY2-66" fmla="*/ 0 h 739649"/>
                <a:gd name="connsiteX3-67" fmla="*/ 178907 w 233588"/>
                <a:gd name="connsiteY3-68" fmla="*/ 647700 h 739649"/>
                <a:gd name="connsiteX4-69" fmla="*/ 0 w 233588"/>
                <a:gd name="connsiteY4-70" fmla="*/ 739649 h 739649"/>
                <a:gd name="connsiteX0-71" fmla="*/ 0 w 233588"/>
                <a:gd name="connsiteY0-72" fmla="*/ 739649 h 739649"/>
                <a:gd name="connsiteX1-73" fmla="*/ 54681 w 233588"/>
                <a:gd name="connsiteY1-74" fmla="*/ 90325 h 739649"/>
                <a:gd name="connsiteX2-75" fmla="*/ 233588 w 233588"/>
                <a:gd name="connsiteY2-76" fmla="*/ 0 h 739649"/>
                <a:gd name="connsiteX3-77" fmla="*/ 178907 w 233588"/>
                <a:gd name="connsiteY3-78" fmla="*/ 647700 h 739649"/>
                <a:gd name="connsiteX4-79" fmla="*/ 0 w 233588"/>
                <a:gd name="connsiteY4-80" fmla="*/ 739649 h 739649"/>
                <a:gd name="connsiteX0-81" fmla="*/ 0 w 233588"/>
                <a:gd name="connsiteY0-82" fmla="*/ 739649 h 739649"/>
                <a:gd name="connsiteX1-83" fmla="*/ 52537 w 233588"/>
                <a:gd name="connsiteY1-84" fmla="*/ 173952 h 739649"/>
                <a:gd name="connsiteX2-85" fmla="*/ 233588 w 233588"/>
                <a:gd name="connsiteY2-86" fmla="*/ 0 h 739649"/>
                <a:gd name="connsiteX3-87" fmla="*/ 178907 w 233588"/>
                <a:gd name="connsiteY3-88" fmla="*/ 647700 h 739649"/>
                <a:gd name="connsiteX4-89" fmla="*/ 0 w 233588"/>
                <a:gd name="connsiteY4-90" fmla="*/ 739649 h 739649"/>
                <a:gd name="connsiteX0-91" fmla="*/ 0 w 229627"/>
                <a:gd name="connsiteY0-92" fmla="*/ 727506 h 727506"/>
                <a:gd name="connsiteX1-93" fmla="*/ 52537 w 229627"/>
                <a:gd name="connsiteY1-94" fmla="*/ 161809 h 727506"/>
                <a:gd name="connsiteX2-95" fmla="*/ 229627 w 229627"/>
                <a:gd name="connsiteY2-96" fmla="*/ 0 h 727506"/>
                <a:gd name="connsiteX3-97" fmla="*/ 178907 w 229627"/>
                <a:gd name="connsiteY3-98" fmla="*/ 635557 h 727506"/>
                <a:gd name="connsiteX4-99" fmla="*/ 0 w 229627"/>
                <a:gd name="connsiteY4-100" fmla="*/ 727506 h 727506"/>
                <a:gd name="connsiteX0-101" fmla="*/ 0 w 229627"/>
                <a:gd name="connsiteY0-102" fmla="*/ 727506 h 727506"/>
                <a:gd name="connsiteX1-103" fmla="*/ 52537 w 229627"/>
                <a:gd name="connsiteY1-104" fmla="*/ 161809 h 727506"/>
                <a:gd name="connsiteX2-105" fmla="*/ 229627 w 229627"/>
                <a:gd name="connsiteY2-106" fmla="*/ 0 h 727506"/>
                <a:gd name="connsiteX3-107" fmla="*/ 184990 w 229627"/>
                <a:gd name="connsiteY3-108" fmla="*/ 590104 h 727506"/>
                <a:gd name="connsiteX4-109" fmla="*/ 0 w 229627"/>
                <a:gd name="connsiteY4-110" fmla="*/ 727506 h 727506"/>
                <a:gd name="connsiteX0-111" fmla="*/ 0 w 219074"/>
                <a:gd name="connsiteY0-112" fmla="*/ 711899 h 711899"/>
                <a:gd name="connsiteX1-113" fmla="*/ 41984 w 219074"/>
                <a:gd name="connsiteY1-114" fmla="*/ 161809 h 711899"/>
                <a:gd name="connsiteX2-115" fmla="*/ 219074 w 219074"/>
                <a:gd name="connsiteY2-116" fmla="*/ 0 h 711899"/>
                <a:gd name="connsiteX3-117" fmla="*/ 174437 w 219074"/>
                <a:gd name="connsiteY3-118" fmla="*/ 590104 h 711899"/>
                <a:gd name="connsiteX4-119" fmla="*/ 0 w 219074"/>
                <a:gd name="connsiteY4-120" fmla="*/ 711899 h 711899"/>
                <a:gd name="connsiteX0-121" fmla="*/ 0 w 214604"/>
                <a:gd name="connsiteY0-122" fmla="*/ 741744 h 741744"/>
                <a:gd name="connsiteX1-123" fmla="*/ 37514 w 214604"/>
                <a:gd name="connsiteY1-124" fmla="*/ 161809 h 741744"/>
                <a:gd name="connsiteX2-125" fmla="*/ 214604 w 214604"/>
                <a:gd name="connsiteY2-126" fmla="*/ 0 h 741744"/>
                <a:gd name="connsiteX3-127" fmla="*/ 169967 w 214604"/>
                <a:gd name="connsiteY3-128" fmla="*/ 590104 h 741744"/>
                <a:gd name="connsiteX4-129" fmla="*/ 0 w 214604"/>
                <a:gd name="connsiteY4-130" fmla="*/ 741744 h 741744"/>
                <a:gd name="connsiteX0-131" fmla="*/ 0 w 214604"/>
                <a:gd name="connsiteY0-132" fmla="*/ 741744 h 741744"/>
                <a:gd name="connsiteX1-133" fmla="*/ 37514 w 214604"/>
                <a:gd name="connsiteY1-134" fmla="*/ 161809 h 741744"/>
                <a:gd name="connsiteX2-135" fmla="*/ 214604 w 214604"/>
                <a:gd name="connsiteY2-136" fmla="*/ 0 h 741744"/>
                <a:gd name="connsiteX3-137" fmla="*/ 174989 w 214604"/>
                <a:gd name="connsiteY3-138" fmla="*/ 561307 h 741744"/>
                <a:gd name="connsiteX4-139" fmla="*/ 0 w 214604"/>
                <a:gd name="connsiteY4-140" fmla="*/ 741744 h 74174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14604" h="741744">
                  <a:moveTo>
                    <a:pt x="0" y="741744"/>
                  </a:moveTo>
                  <a:lnTo>
                    <a:pt x="37514" y="161809"/>
                  </a:lnTo>
                  <a:lnTo>
                    <a:pt x="214604" y="0"/>
                  </a:lnTo>
                  <a:lnTo>
                    <a:pt x="174989" y="561307"/>
                  </a:lnTo>
                  <a:lnTo>
                    <a:pt x="0" y="741744"/>
                  </a:lnTo>
                  <a:close/>
                </a:path>
              </a:pathLst>
            </a:custGeom>
            <a:noFill/>
            <a:ln w="6350" cap="flat" cmpd="sng" algn="ctr">
              <a:solidFill>
                <a:srgbClr val="57C6B7"/>
              </a:solidFill>
              <a:prstDash val="solid"/>
            </a:ln>
            <a:effectLst/>
          </p:spPr>
          <p:txBody>
            <a:bodyPr rtlCol="0" anchor="ctr"/>
            <a:lstStyle/>
            <a:p>
              <a:pPr algn="ctr"/>
              <a:endParaRPr lang="zh-CN" altLang="en-US"/>
            </a:p>
          </p:txBody>
        </p:sp>
        <p:sp>
          <p:nvSpPr>
            <p:cNvPr id="10"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1" fmla="*/ 0 w 233588"/>
                <a:gd name="connsiteY0-2" fmla="*/ 739649 h 739649"/>
                <a:gd name="connsiteX1-3" fmla="*/ 69544 w 233588"/>
                <a:gd name="connsiteY1-4" fmla="*/ 0 h 739649"/>
                <a:gd name="connsiteX2-5" fmla="*/ 233588 w 233588"/>
                <a:gd name="connsiteY2-6" fmla="*/ 0 h 739649"/>
                <a:gd name="connsiteX3-7" fmla="*/ 178907 w 233588"/>
                <a:gd name="connsiteY3-8" fmla="*/ 647700 h 739649"/>
                <a:gd name="connsiteX4-9" fmla="*/ 0 w 233588"/>
                <a:gd name="connsiteY4-10" fmla="*/ 739649 h 739649"/>
                <a:gd name="connsiteX0-11" fmla="*/ 0 w 233588"/>
                <a:gd name="connsiteY0-12" fmla="*/ 739649 h 739649"/>
                <a:gd name="connsiteX1-13" fmla="*/ 58831 w 233588"/>
                <a:gd name="connsiteY1-14" fmla="*/ 99465 h 739649"/>
                <a:gd name="connsiteX2-15" fmla="*/ 233588 w 233588"/>
                <a:gd name="connsiteY2-16" fmla="*/ 0 h 739649"/>
                <a:gd name="connsiteX3-17" fmla="*/ 178907 w 233588"/>
                <a:gd name="connsiteY3-18" fmla="*/ 647700 h 739649"/>
                <a:gd name="connsiteX4-19" fmla="*/ 0 w 233588"/>
                <a:gd name="connsiteY4-20" fmla="*/ 739649 h 739649"/>
                <a:gd name="connsiteX0-21" fmla="*/ 0 w 233588"/>
                <a:gd name="connsiteY0-22" fmla="*/ 739649 h 739649"/>
                <a:gd name="connsiteX1-23" fmla="*/ 49537 w 233588"/>
                <a:gd name="connsiteY1-24" fmla="*/ 96298 h 739649"/>
                <a:gd name="connsiteX2-25" fmla="*/ 233588 w 233588"/>
                <a:gd name="connsiteY2-26" fmla="*/ 0 h 739649"/>
                <a:gd name="connsiteX3-27" fmla="*/ 178907 w 233588"/>
                <a:gd name="connsiteY3-28" fmla="*/ 647700 h 739649"/>
                <a:gd name="connsiteX4-29" fmla="*/ 0 w 233588"/>
                <a:gd name="connsiteY4-30" fmla="*/ 739649 h 739649"/>
                <a:gd name="connsiteX0-31" fmla="*/ 0 w 233588"/>
                <a:gd name="connsiteY0-32" fmla="*/ 739649 h 739649"/>
                <a:gd name="connsiteX1-33" fmla="*/ 51910 w 233588"/>
                <a:gd name="connsiteY1-34" fmla="*/ 96497 h 739649"/>
                <a:gd name="connsiteX2-35" fmla="*/ 233588 w 233588"/>
                <a:gd name="connsiteY2-36" fmla="*/ 0 h 739649"/>
                <a:gd name="connsiteX3-37" fmla="*/ 178907 w 233588"/>
                <a:gd name="connsiteY3-38" fmla="*/ 647700 h 739649"/>
                <a:gd name="connsiteX4-39" fmla="*/ 0 w 233588"/>
                <a:gd name="connsiteY4-40" fmla="*/ 739649 h 739649"/>
                <a:gd name="connsiteX0-41" fmla="*/ 0 w 233588"/>
                <a:gd name="connsiteY0-42" fmla="*/ 739649 h 739649"/>
                <a:gd name="connsiteX1-43" fmla="*/ 59029 w 233588"/>
                <a:gd name="connsiteY1-44" fmla="*/ 97092 h 739649"/>
                <a:gd name="connsiteX2-45" fmla="*/ 233588 w 233588"/>
                <a:gd name="connsiteY2-46" fmla="*/ 0 h 739649"/>
                <a:gd name="connsiteX3-47" fmla="*/ 178907 w 233588"/>
                <a:gd name="connsiteY3-48" fmla="*/ 647700 h 739649"/>
                <a:gd name="connsiteX4-49" fmla="*/ 0 w 233588"/>
                <a:gd name="connsiteY4-50" fmla="*/ 739649 h 739649"/>
                <a:gd name="connsiteX0-51" fmla="*/ 0 w 233588"/>
                <a:gd name="connsiteY0-52" fmla="*/ 739649 h 739649"/>
                <a:gd name="connsiteX1-53" fmla="*/ 44791 w 233588"/>
                <a:gd name="connsiteY1-54" fmla="*/ 95521 h 739649"/>
                <a:gd name="connsiteX2-55" fmla="*/ 233588 w 233588"/>
                <a:gd name="connsiteY2-56" fmla="*/ 0 h 739649"/>
                <a:gd name="connsiteX3-57" fmla="*/ 178907 w 233588"/>
                <a:gd name="connsiteY3-58" fmla="*/ 647700 h 739649"/>
                <a:gd name="connsiteX4-59" fmla="*/ 0 w 233588"/>
                <a:gd name="connsiteY4-60" fmla="*/ 739649 h 739649"/>
                <a:gd name="connsiteX0-61" fmla="*/ 0 w 233588"/>
                <a:gd name="connsiteY0-62" fmla="*/ 739649 h 739649"/>
                <a:gd name="connsiteX1-63" fmla="*/ 59028 w 233588"/>
                <a:gd name="connsiteY1-64" fmla="*/ 97094 h 739649"/>
                <a:gd name="connsiteX2-65" fmla="*/ 233588 w 233588"/>
                <a:gd name="connsiteY2-66" fmla="*/ 0 h 739649"/>
                <a:gd name="connsiteX3-67" fmla="*/ 178907 w 233588"/>
                <a:gd name="connsiteY3-68" fmla="*/ 647700 h 739649"/>
                <a:gd name="connsiteX4-69" fmla="*/ 0 w 233588"/>
                <a:gd name="connsiteY4-70" fmla="*/ 739649 h 739649"/>
                <a:gd name="connsiteX0-71" fmla="*/ 0 w 233588"/>
                <a:gd name="connsiteY0-72" fmla="*/ 739649 h 739649"/>
                <a:gd name="connsiteX1-73" fmla="*/ 54681 w 233588"/>
                <a:gd name="connsiteY1-74" fmla="*/ 90325 h 739649"/>
                <a:gd name="connsiteX2-75" fmla="*/ 233588 w 233588"/>
                <a:gd name="connsiteY2-76" fmla="*/ 0 h 739649"/>
                <a:gd name="connsiteX3-77" fmla="*/ 178907 w 233588"/>
                <a:gd name="connsiteY3-78" fmla="*/ 647700 h 739649"/>
                <a:gd name="connsiteX4-79" fmla="*/ 0 w 233588"/>
                <a:gd name="connsiteY4-80" fmla="*/ 739649 h 739649"/>
                <a:gd name="connsiteX0-81" fmla="*/ 0 w 233588"/>
                <a:gd name="connsiteY0-82" fmla="*/ 739649 h 739649"/>
                <a:gd name="connsiteX1-83" fmla="*/ 52537 w 233588"/>
                <a:gd name="connsiteY1-84" fmla="*/ 173952 h 739649"/>
                <a:gd name="connsiteX2-85" fmla="*/ 233588 w 233588"/>
                <a:gd name="connsiteY2-86" fmla="*/ 0 h 739649"/>
                <a:gd name="connsiteX3-87" fmla="*/ 178907 w 233588"/>
                <a:gd name="connsiteY3-88" fmla="*/ 647700 h 739649"/>
                <a:gd name="connsiteX4-89" fmla="*/ 0 w 233588"/>
                <a:gd name="connsiteY4-90" fmla="*/ 739649 h 739649"/>
                <a:gd name="connsiteX0-91" fmla="*/ 0 w 229627"/>
                <a:gd name="connsiteY0-92" fmla="*/ 727506 h 727506"/>
                <a:gd name="connsiteX1-93" fmla="*/ 52537 w 229627"/>
                <a:gd name="connsiteY1-94" fmla="*/ 161809 h 727506"/>
                <a:gd name="connsiteX2-95" fmla="*/ 229627 w 229627"/>
                <a:gd name="connsiteY2-96" fmla="*/ 0 h 727506"/>
                <a:gd name="connsiteX3-97" fmla="*/ 178907 w 229627"/>
                <a:gd name="connsiteY3-98" fmla="*/ 635557 h 727506"/>
                <a:gd name="connsiteX4-99" fmla="*/ 0 w 229627"/>
                <a:gd name="connsiteY4-100" fmla="*/ 727506 h 727506"/>
                <a:gd name="connsiteX0-101" fmla="*/ 0 w 229627"/>
                <a:gd name="connsiteY0-102" fmla="*/ 727506 h 727506"/>
                <a:gd name="connsiteX1-103" fmla="*/ 52537 w 229627"/>
                <a:gd name="connsiteY1-104" fmla="*/ 161809 h 727506"/>
                <a:gd name="connsiteX2-105" fmla="*/ 229627 w 229627"/>
                <a:gd name="connsiteY2-106" fmla="*/ 0 h 727506"/>
                <a:gd name="connsiteX3-107" fmla="*/ 184990 w 229627"/>
                <a:gd name="connsiteY3-108" fmla="*/ 590104 h 727506"/>
                <a:gd name="connsiteX4-109" fmla="*/ 0 w 229627"/>
                <a:gd name="connsiteY4-110" fmla="*/ 727506 h 727506"/>
                <a:gd name="connsiteX0-111" fmla="*/ 0 w 219074"/>
                <a:gd name="connsiteY0-112" fmla="*/ 711899 h 711899"/>
                <a:gd name="connsiteX1-113" fmla="*/ 41984 w 219074"/>
                <a:gd name="connsiteY1-114" fmla="*/ 161809 h 711899"/>
                <a:gd name="connsiteX2-115" fmla="*/ 219074 w 219074"/>
                <a:gd name="connsiteY2-116" fmla="*/ 0 h 711899"/>
                <a:gd name="connsiteX3-117" fmla="*/ 174437 w 219074"/>
                <a:gd name="connsiteY3-118" fmla="*/ 590104 h 711899"/>
                <a:gd name="connsiteX4-119" fmla="*/ 0 w 219074"/>
                <a:gd name="connsiteY4-120" fmla="*/ 711899 h 711899"/>
                <a:gd name="connsiteX0-121" fmla="*/ 0 w 214604"/>
                <a:gd name="connsiteY0-122" fmla="*/ 741744 h 741744"/>
                <a:gd name="connsiteX1-123" fmla="*/ 37514 w 214604"/>
                <a:gd name="connsiteY1-124" fmla="*/ 161809 h 741744"/>
                <a:gd name="connsiteX2-125" fmla="*/ 214604 w 214604"/>
                <a:gd name="connsiteY2-126" fmla="*/ 0 h 741744"/>
                <a:gd name="connsiteX3-127" fmla="*/ 169967 w 214604"/>
                <a:gd name="connsiteY3-128" fmla="*/ 590104 h 741744"/>
                <a:gd name="connsiteX4-129" fmla="*/ 0 w 214604"/>
                <a:gd name="connsiteY4-130" fmla="*/ 741744 h 741744"/>
                <a:gd name="connsiteX0-131" fmla="*/ 0 w 214604"/>
                <a:gd name="connsiteY0-132" fmla="*/ 741744 h 741744"/>
                <a:gd name="connsiteX1-133" fmla="*/ 37514 w 214604"/>
                <a:gd name="connsiteY1-134" fmla="*/ 161809 h 741744"/>
                <a:gd name="connsiteX2-135" fmla="*/ 214604 w 214604"/>
                <a:gd name="connsiteY2-136" fmla="*/ 0 h 741744"/>
                <a:gd name="connsiteX3-137" fmla="*/ 174989 w 214604"/>
                <a:gd name="connsiteY3-138" fmla="*/ 561307 h 741744"/>
                <a:gd name="connsiteX4-139" fmla="*/ 0 w 214604"/>
                <a:gd name="connsiteY4-140" fmla="*/ 741744 h 74174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w="25400" cap="flat" cmpd="sng" algn="ctr">
              <a:noFill/>
              <a:prstDash val="solid"/>
            </a:ln>
            <a:effectLst/>
          </p:spPr>
          <p:txBody>
            <a:bodyPr rtlCol="0" anchor="ctr"/>
            <a:lstStyle/>
            <a:p>
              <a:pPr algn="ctr"/>
              <a:endParaRPr lang="zh-CN" altLang="en-US"/>
            </a:p>
          </p:txBody>
        </p:sp>
      </p:grpSp>
      <p:grpSp>
        <p:nvGrpSpPr>
          <p:cNvPr id="12" name="组合 11"/>
          <p:cNvGrpSpPr/>
          <p:nvPr/>
        </p:nvGrpSpPr>
        <p:grpSpPr>
          <a:xfrm>
            <a:off x="2336366" y="1046039"/>
            <a:ext cx="6609224" cy="384043"/>
            <a:chOff x="520809" y="1149556"/>
            <a:chExt cx="4765933" cy="384043"/>
          </a:xfrm>
        </p:grpSpPr>
        <p:sp>
          <p:nvSpPr>
            <p:cNvPr id="13" name="平行四边形 12"/>
            <p:cNvSpPr/>
            <p:nvPr/>
          </p:nvSpPr>
          <p:spPr bwMode="gray">
            <a:xfrm>
              <a:off x="520809" y="1149556"/>
              <a:ext cx="1701254" cy="384043"/>
            </a:xfrm>
            <a:prstGeom prst="parallelogram">
              <a:avLst/>
            </a:prstGeom>
            <a:solidFill>
              <a:srgbClr val="57C6B7"/>
            </a:solidFill>
            <a:ln w="19050">
              <a:noFill/>
              <a:round/>
              <a:headEnd/>
              <a:tailEnd/>
            </a:ln>
          </p:spPr>
          <p:txBody>
            <a:bodyPr lIns="72000" tIns="0" rIns="0" bIns="0" rtlCol="0" anchor="ctr"/>
            <a:lstStyle/>
            <a:p>
              <a:pPr algn="ctr"/>
              <a:r>
                <a:rPr lang="zh-CN" altLang="en-US" sz="1200" dirty="0">
                  <a:solidFill>
                    <a:schemeClr val="bg1"/>
                  </a:solidFill>
                  <a:latin typeface="微软雅黑" pitchFamily="34" charset="-122"/>
                  <a:ea typeface="微软雅黑" pitchFamily="34" charset="-122"/>
                </a:rPr>
                <a:t>物料管理  出库入库</a:t>
              </a:r>
            </a:p>
          </p:txBody>
        </p:sp>
        <p:sp>
          <p:nvSpPr>
            <p:cNvPr id="14" name="平行四边形 13"/>
            <p:cNvSpPr/>
            <p:nvPr/>
          </p:nvSpPr>
          <p:spPr bwMode="gray">
            <a:xfrm>
              <a:off x="2161665" y="1149556"/>
              <a:ext cx="1355981" cy="384043"/>
            </a:xfrm>
            <a:prstGeom prst="parallelogram">
              <a:avLst/>
            </a:prstGeom>
            <a:solidFill>
              <a:srgbClr val="DDDDDD"/>
            </a:solidFill>
            <a:ln w="19050">
              <a:noFill/>
              <a:round/>
              <a:headEnd/>
              <a:tailEnd/>
            </a:ln>
          </p:spPr>
          <p:txBody>
            <a:bodyPr lIns="72000" tIns="0" rIns="0" bIns="0" rtlCol="0" anchor="ctr"/>
            <a:lstStyle/>
            <a:p>
              <a:pPr algn="ctr"/>
              <a:r>
                <a:rPr lang="zh-CN" altLang="en-US" sz="1200" dirty="0">
                  <a:solidFill>
                    <a:srgbClr val="969696"/>
                  </a:solidFill>
                  <a:latin typeface="微软雅黑" pitchFamily="34" charset="-122"/>
                  <a:ea typeface="微软雅黑" pitchFamily="34" charset="-122"/>
                </a:rPr>
                <a:t>万件家产  了然于胸</a:t>
              </a:r>
            </a:p>
          </p:txBody>
        </p:sp>
        <p:sp>
          <p:nvSpPr>
            <p:cNvPr id="15" name="平行四边形 14"/>
            <p:cNvSpPr/>
            <p:nvPr/>
          </p:nvSpPr>
          <p:spPr bwMode="gray">
            <a:xfrm>
              <a:off x="3463469" y="1149556"/>
              <a:ext cx="1823273" cy="384043"/>
            </a:xfrm>
            <a:prstGeom prst="parallelogram">
              <a:avLst/>
            </a:prstGeom>
            <a:solidFill>
              <a:srgbClr val="DDDDDD"/>
            </a:solidFill>
            <a:ln w="19050">
              <a:noFill/>
              <a:round/>
              <a:headEnd/>
              <a:tailEnd/>
            </a:ln>
          </p:spPr>
          <p:txBody>
            <a:bodyPr lIns="72000" tIns="0" rIns="0" bIns="0" rtlCol="0" anchor="ctr"/>
            <a:lstStyle/>
            <a:p>
              <a:pPr algn="ctr"/>
              <a:r>
                <a:rPr lang="zh-CN" altLang="en-US" sz="1200" dirty="0" smtClean="0">
                  <a:solidFill>
                    <a:srgbClr val="969696"/>
                  </a:solidFill>
                  <a:latin typeface="微软雅黑" pitchFamily="34" charset="-122"/>
                  <a:ea typeface="微软雅黑" pitchFamily="34" charset="-122"/>
                </a:rPr>
                <a:t>维保计划  切实执行</a:t>
              </a:r>
              <a:endParaRPr lang="zh-CN" altLang="en-US" sz="1200" dirty="0">
                <a:solidFill>
                  <a:srgbClr val="969696"/>
                </a:solidFill>
                <a:latin typeface="微软雅黑" pitchFamily="34" charset="-122"/>
                <a:ea typeface="微软雅黑" pitchFamily="34" charset="-122"/>
              </a:endParaRPr>
            </a:p>
          </p:txBody>
        </p:sp>
      </p:grpSp>
      <p:grpSp>
        <p:nvGrpSpPr>
          <p:cNvPr id="16" name="组合 15"/>
          <p:cNvGrpSpPr/>
          <p:nvPr/>
        </p:nvGrpSpPr>
        <p:grpSpPr>
          <a:xfrm>
            <a:off x="454835" y="2451704"/>
            <a:ext cx="2954453" cy="2591038"/>
            <a:chOff x="223557" y="1694718"/>
            <a:chExt cx="3388543" cy="2591038"/>
          </a:xfrm>
        </p:grpSpPr>
        <p:sp>
          <p:nvSpPr>
            <p:cNvPr id="17" name="Rectangle 3"/>
            <p:cNvSpPr>
              <a:spLocks/>
            </p:cNvSpPr>
            <p:nvPr/>
          </p:nvSpPr>
          <p:spPr bwMode="auto">
            <a:xfrm>
              <a:off x="223557" y="1694718"/>
              <a:ext cx="3388543" cy="758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lstStyle/>
            <a:p>
              <a:pPr>
                <a:lnSpc>
                  <a:spcPct val="90000"/>
                </a:lnSpc>
              </a:pPr>
              <a:r>
                <a:rPr lang="zh-CN" altLang="en-US" sz="2400" b="1" dirty="0" smtClean="0">
                  <a:solidFill>
                    <a:srgbClr val="0070C0"/>
                  </a:solidFill>
                  <a:latin typeface="微软雅黑" pitchFamily="34" charset="-122"/>
                  <a:ea typeface="微软雅黑" pitchFamily="34" charset="-122"/>
                  <a:sym typeface="Bebas Neue" charset="-122"/>
                </a:rPr>
                <a:t>物料进销存</a:t>
              </a:r>
              <a:endParaRPr lang="en-US" altLang="zh-CN" sz="2400" b="1" dirty="0">
                <a:solidFill>
                  <a:srgbClr val="0070C0"/>
                </a:solidFill>
                <a:latin typeface="微软雅黑" pitchFamily="34" charset="-122"/>
                <a:ea typeface="微软雅黑" pitchFamily="34" charset="-122"/>
                <a:sym typeface="Bebas Neue" charset="-122"/>
              </a:endParaRPr>
            </a:p>
          </p:txBody>
        </p:sp>
        <p:sp>
          <p:nvSpPr>
            <p:cNvPr id="18" name="Rectangle 53"/>
            <p:cNvSpPr>
              <a:spLocks/>
            </p:cNvSpPr>
            <p:nvPr/>
          </p:nvSpPr>
          <p:spPr bwMode="auto">
            <a:xfrm>
              <a:off x="271340" y="2383962"/>
              <a:ext cx="3194050" cy="19017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lstStyle/>
            <a:p>
              <a:pPr marL="342900" lvl="1" indent="-342900">
                <a:lnSpc>
                  <a:spcPct val="125000"/>
                </a:lnSpc>
                <a:spcBef>
                  <a:spcPts val="600"/>
                </a:spcBef>
                <a:buFont typeface="Wingdings" panose="05000000000000000000" pitchFamily="2" charset="2"/>
                <a:buChar char="l"/>
                <a:tabLst>
                  <a:tab pos="355591" algn="l"/>
                </a:tabLst>
              </a:pPr>
              <a:r>
                <a:rPr lang="zh-CN" altLang="en-US" sz="1400" dirty="0" smtClean="0">
                  <a:solidFill>
                    <a:srgbClr val="0070C0"/>
                  </a:solidFill>
                  <a:latin typeface="微软雅黑" pitchFamily="34" charset="-122"/>
                  <a:ea typeface="微软雅黑" pitchFamily="34" charset="-122"/>
                </a:rPr>
                <a:t>物料类别、供应商类别、物料资料管理</a:t>
              </a:r>
              <a:endParaRPr lang="en-US" altLang="zh-CN" sz="1400" dirty="0" smtClean="0">
                <a:solidFill>
                  <a:srgbClr val="0070C0"/>
                </a:solidFill>
                <a:latin typeface="微软雅黑" pitchFamily="34" charset="-122"/>
                <a:ea typeface="微软雅黑" pitchFamily="34" charset="-122"/>
              </a:endParaRPr>
            </a:p>
            <a:p>
              <a:pPr marL="342900" lvl="1" indent="-342900">
                <a:lnSpc>
                  <a:spcPct val="125000"/>
                </a:lnSpc>
                <a:spcBef>
                  <a:spcPts val="600"/>
                </a:spcBef>
                <a:buFont typeface="Wingdings" panose="05000000000000000000" pitchFamily="2" charset="2"/>
                <a:buChar char="l"/>
                <a:tabLst>
                  <a:tab pos="355591" algn="l"/>
                </a:tabLst>
              </a:pPr>
              <a:r>
                <a:rPr lang="zh-CN" altLang="en-US" sz="1400" dirty="0" smtClean="0">
                  <a:solidFill>
                    <a:srgbClr val="0070C0"/>
                  </a:solidFill>
                  <a:latin typeface="微软雅黑" pitchFamily="34" charset="-122"/>
                  <a:ea typeface="微软雅黑" pitchFamily="34" charset="-122"/>
                </a:rPr>
                <a:t>物料申购单，入库单，出库单</a:t>
              </a:r>
              <a:endParaRPr lang="en-US" altLang="zh-CN" sz="1400" dirty="0" smtClean="0">
                <a:solidFill>
                  <a:srgbClr val="0070C0"/>
                </a:solidFill>
                <a:latin typeface="微软雅黑" pitchFamily="34" charset="-122"/>
                <a:ea typeface="微软雅黑" pitchFamily="34" charset="-122"/>
              </a:endParaRPr>
            </a:p>
            <a:p>
              <a:pPr marL="342900" lvl="1" indent="-342900">
                <a:lnSpc>
                  <a:spcPct val="125000"/>
                </a:lnSpc>
                <a:spcBef>
                  <a:spcPts val="600"/>
                </a:spcBef>
                <a:buFont typeface="Wingdings" panose="05000000000000000000" pitchFamily="2" charset="2"/>
                <a:buChar char="l"/>
                <a:tabLst>
                  <a:tab pos="355591" algn="l"/>
                </a:tabLst>
              </a:pPr>
              <a:r>
                <a:rPr lang="zh-CN" altLang="en-US" sz="1400" dirty="0" smtClean="0">
                  <a:solidFill>
                    <a:srgbClr val="0070C0"/>
                  </a:solidFill>
                  <a:latin typeface="微软雅黑" pitchFamily="34" charset="-122"/>
                  <a:ea typeface="微软雅黑" pitchFamily="34" charset="-122"/>
                </a:rPr>
                <a:t>物料领用单，退还单</a:t>
              </a:r>
              <a:endParaRPr lang="en-US" altLang="zh-CN" sz="1400" dirty="0" smtClean="0">
                <a:solidFill>
                  <a:srgbClr val="0070C0"/>
                </a:solidFill>
                <a:latin typeface="微软雅黑" pitchFamily="34" charset="-122"/>
                <a:ea typeface="微软雅黑" pitchFamily="34" charset="-122"/>
              </a:endParaRPr>
            </a:p>
            <a:p>
              <a:pPr marL="342900" lvl="1" indent="-342900">
                <a:lnSpc>
                  <a:spcPct val="125000"/>
                </a:lnSpc>
                <a:spcBef>
                  <a:spcPts val="600"/>
                </a:spcBef>
                <a:buFont typeface="Wingdings" panose="05000000000000000000" pitchFamily="2" charset="2"/>
                <a:buChar char="l"/>
                <a:tabLst>
                  <a:tab pos="355591" algn="l"/>
                </a:tabLst>
              </a:pPr>
              <a:r>
                <a:rPr lang="zh-CN" altLang="en-US" sz="1400" dirty="0" smtClean="0">
                  <a:solidFill>
                    <a:srgbClr val="0070C0"/>
                  </a:solidFill>
                  <a:latin typeface="微软雅黑" pitchFamily="34" charset="-122"/>
                  <a:ea typeface="微软雅黑" pitchFamily="34" charset="-122"/>
                </a:rPr>
                <a:t>维修使用，商户结算</a:t>
              </a:r>
              <a:endParaRPr lang="en-US" altLang="zh-CN" sz="1400" dirty="0" smtClean="0">
                <a:solidFill>
                  <a:srgbClr val="0070C0"/>
                </a:solidFill>
                <a:latin typeface="微软雅黑" pitchFamily="34" charset="-122"/>
                <a:ea typeface="微软雅黑" pitchFamily="34" charset="-122"/>
              </a:endParaRPr>
            </a:p>
            <a:p>
              <a:pPr marL="342900" lvl="1" indent="-342900">
                <a:lnSpc>
                  <a:spcPct val="125000"/>
                </a:lnSpc>
                <a:spcBef>
                  <a:spcPts val="600"/>
                </a:spcBef>
                <a:buFont typeface="Wingdings" panose="05000000000000000000" pitchFamily="2" charset="2"/>
                <a:buChar char="l"/>
                <a:tabLst>
                  <a:tab pos="355591" algn="l"/>
                </a:tabLst>
              </a:pPr>
              <a:r>
                <a:rPr lang="zh-CN" altLang="en-US" sz="1400" dirty="0" smtClean="0">
                  <a:solidFill>
                    <a:srgbClr val="0070C0"/>
                  </a:solidFill>
                  <a:latin typeface="微软雅黑" pitchFamily="34" charset="-122"/>
                  <a:ea typeface="微软雅黑" pitchFamily="34" charset="-122"/>
                </a:rPr>
                <a:t>物料盘点、物料台账，进销存报表</a:t>
              </a:r>
              <a:endParaRPr lang="en-US" altLang="zh-CN" sz="1400" dirty="0" smtClean="0">
                <a:solidFill>
                  <a:srgbClr val="0070C0"/>
                </a:solidFill>
                <a:latin typeface="微软雅黑" pitchFamily="34" charset="-122"/>
                <a:ea typeface="微软雅黑" pitchFamily="34" charset="-122"/>
              </a:endParaRPr>
            </a:p>
          </p:txBody>
        </p:sp>
        <p:sp>
          <p:nvSpPr>
            <p:cNvPr id="19" name="Line 56"/>
            <p:cNvSpPr>
              <a:spLocks noChangeShapeType="1"/>
            </p:cNvSpPr>
            <p:nvPr/>
          </p:nvSpPr>
          <p:spPr bwMode="auto">
            <a:xfrm>
              <a:off x="223558" y="2216297"/>
              <a:ext cx="2660319" cy="0"/>
            </a:xfrm>
            <a:prstGeom prst="line">
              <a:avLst/>
            </a:prstGeom>
            <a:noFill/>
            <a:ln w="25400" cap="flat">
              <a:solidFill>
                <a:srgbClr val="0070C0"/>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pPr>
                <a:defRPr/>
              </a:pPr>
              <a:endParaRPr lang="en-US">
                <a:solidFill>
                  <a:schemeClr val="tx2"/>
                </a:solidFill>
                <a:latin typeface="微软雅黑" pitchFamily="34" charset="-122"/>
                <a:ea typeface="微软雅黑" pitchFamily="34" charset="-122"/>
                <a:cs typeface="Open Sans Condensed Light" pitchFamily="34" charset="0"/>
              </a:endParaRPr>
            </a:p>
          </p:txBody>
        </p:sp>
      </p:gr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77783" y="1783913"/>
            <a:ext cx="7920103" cy="39600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99152" y="2565064"/>
            <a:ext cx="8164426" cy="31789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89248" y="3268993"/>
            <a:ext cx="8384234" cy="29564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0" name="标题 1"/>
          <p:cNvSpPr txBox="1">
            <a:spLocks/>
          </p:cNvSpPr>
          <p:nvPr/>
        </p:nvSpPr>
        <p:spPr>
          <a:xfrm>
            <a:off x="688664" y="70627"/>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HDCRE</a:t>
            </a:r>
            <a:r>
              <a:rPr lang="zh-CN" altLang="en-US" sz="2400" b="1" dirty="0" smtClean="0">
                <a:latin typeface="微软雅黑" panose="020B0503020204020204" pitchFamily="34" charset="-122"/>
                <a:ea typeface="微软雅黑" panose="020B0503020204020204" pitchFamily="34" charset="-122"/>
              </a:rPr>
              <a:t>介绍</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运行保障</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57188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07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灯片编号占位符 64"/>
          <p:cNvSpPr>
            <a:spLocks noGrp="1"/>
          </p:cNvSpPr>
          <p:nvPr>
            <p:ph type="sldNum" sz="quarter" idx="12"/>
          </p:nvPr>
        </p:nvSpPr>
        <p:spPr/>
        <p:txBody>
          <a:bodyPr/>
          <a:lstStyle/>
          <a:p>
            <a:fld id="{49F4BA8F-7B64-4198-9505-0CB5D4D3B366}" type="slidenum">
              <a:rPr lang="zh-CN" altLang="en-US" smtClean="0"/>
              <a:t>35</a:t>
            </a:fld>
            <a:endParaRPr lang="zh-CN" altLang="en-US" dirty="0"/>
          </a:p>
        </p:txBody>
      </p:sp>
      <p:sp>
        <p:nvSpPr>
          <p:cNvPr id="7" name="矩形 6"/>
          <p:cNvSpPr/>
          <p:nvPr/>
        </p:nvSpPr>
        <p:spPr>
          <a:xfrm>
            <a:off x="777718" y="721480"/>
            <a:ext cx="3115467" cy="45719"/>
          </a:xfrm>
          <a:prstGeom prst="rect">
            <a:avLst/>
          </a:prstGeom>
          <a:solidFill>
            <a:srgbClr val="57C6B7"/>
          </a:solidFill>
          <a:ln w="25400" cap="flat" cmpd="sng" algn="ctr">
            <a:noFill/>
            <a:prstDash val="solid"/>
          </a:ln>
          <a:effectLst/>
        </p:spPr>
        <p:txBody>
          <a:bodyPr rtlCol="0" anchor="ctr"/>
          <a:lstStyle/>
          <a:p>
            <a:pPr algn="ctr"/>
            <a:endParaRPr lang="zh-CN" altLang="en-US"/>
          </a:p>
        </p:txBody>
      </p:sp>
      <p:grpSp>
        <p:nvGrpSpPr>
          <p:cNvPr id="8" name="组合 7"/>
          <p:cNvGrpSpPr/>
          <p:nvPr/>
        </p:nvGrpSpPr>
        <p:grpSpPr>
          <a:xfrm>
            <a:off x="246737" y="252753"/>
            <a:ext cx="315400" cy="570393"/>
            <a:chOff x="1370052" y="1035073"/>
            <a:chExt cx="315400" cy="570393"/>
          </a:xfrm>
        </p:grpSpPr>
        <p:sp>
          <p:nvSpPr>
            <p:cNvPr id="9"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1" fmla="*/ 0 w 233588"/>
                <a:gd name="connsiteY0-2" fmla="*/ 739649 h 739649"/>
                <a:gd name="connsiteX1-3" fmla="*/ 69544 w 233588"/>
                <a:gd name="connsiteY1-4" fmla="*/ 0 h 739649"/>
                <a:gd name="connsiteX2-5" fmla="*/ 233588 w 233588"/>
                <a:gd name="connsiteY2-6" fmla="*/ 0 h 739649"/>
                <a:gd name="connsiteX3-7" fmla="*/ 178907 w 233588"/>
                <a:gd name="connsiteY3-8" fmla="*/ 647700 h 739649"/>
                <a:gd name="connsiteX4-9" fmla="*/ 0 w 233588"/>
                <a:gd name="connsiteY4-10" fmla="*/ 739649 h 739649"/>
                <a:gd name="connsiteX0-11" fmla="*/ 0 w 233588"/>
                <a:gd name="connsiteY0-12" fmla="*/ 739649 h 739649"/>
                <a:gd name="connsiteX1-13" fmla="*/ 58831 w 233588"/>
                <a:gd name="connsiteY1-14" fmla="*/ 99465 h 739649"/>
                <a:gd name="connsiteX2-15" fmla="*/ 233588 w 233588"/>
                <a:gd name="connsiteY2-16" fmla="*/ 0 h 739649"/>
                <a:gd name="connsiteX3-17" fmla="*/ 178907 w 233588"/>
                <a:gd name="connsiteY3-18" fmla="*/ 647700 h 739649"/>
                <a:gd name="connsiteX4-19" fmla="*/ 0 w 233588"/>
                <a:gd name="connsiteY4-20" fmla="*/ 739649 h 739649"/>
                <a:gd name="connsiteX0-21" fmla="*/ 0 w 233588"/>
                <a:gd name="connsiteY0-22" fmla="*/ 739649 h 739649"/>
                <a:gd name="connsiteX1-23" fmla="*/ 49537 w 233588"/>
                <a:gd name="connsiteY1-24" fmla="*/ 96298 h 739649"/>
                <a:gd name="connsiteX2-25" fmla="*/ 233588 w 233588"/>
                <a:gd name="connsiteY2-26" fmla="*/ 0 h 739649"/>
                <a:gd name="connsiteX3-27" fmla="*/ 178907 w 233588"/>
                <a:gd name="connsiteY3-28" fmla="*/ 647700 h 739649"/>
                <a:gd name="connsiteX4-29" fmla="*/ 0 w 233588"/>
                <a:gd name="connsiteY4-30" fmla="*/ 739649 h 739649"/>
                <a:gd name="connsiteX0-31" fmla="*/ 0 w 233588"/>
                <a:gd name="connsiteY0-32" fmla="*/ 739649 h 739649"/>
                <a:gd name="connsiteX1-33" fmla="*/ 51910 w 233588"/>
                <a:gd name="connsiteY1-34" fmla="*/ 96497 h 739649"/>
                <a:gd name="connsiteX2-35" fmla="*/ 233588 w 233588"/>
                <a:gd name="connsiteY2-36" fmla="*/ 0 h 739649"/>
                <a:gd name="connsiteX3-37" fmla="*/ 178907 w 233588"/>
                <a:gd name="connsiteY3-38" fmla="*/ 647700 h 739649"/>
                <a:gd name="connsiteX4-39" fmla="*/ 0 w 233588"/>
                <a:gd name="connsiteY4-40" fmla="*/ 739649 h 739649"/>
                <a:gd name="connsiteX0-41" fmla="*/ 0 w 233588"/>
                <a:gd name="connsiteY0-42" fmla="*/ 739649 h 739649"/>
                <a:gd name="connsiteX1-43" fmla="*/ 59029 w 233588"/>
                <a:gd name="connsiteY1-44" fmla="*/ 97092 h 739649"/>
                <a:gd name="connsiteX2-45" fmla="*/ 233588 w 233588"/>
                <a:gd name="connsiteY2-46" fmla="*/ 0 h 739649"/>
                <a:gd name="connsiteX3-47" fmla="*/ 178907 w 233588"/>
                <a:gd name="connsiteY3-48" fmla="*/ 647700 h 739649"/>
                <a:gd name="connsiteX4-49" fmla="*/ 0 w 233588"/>
                <a:gd name="connsiteY4-50" fmla="*/ 739649 h 739649"/>
                <a:gd name="connsiteX0-51" fmla="*/ 0 w 233588"/>
                <a:gd name="connsiteY0-52" fmla="*/ 739649 h 739649"/>
                <a:gd name="connsiteX1-53" fmla="*/ 44791 w 233588"/>
                <a:gd name="connsiteY1-54" fmla="*/ 95521 h 739649"/>
                <a:gd name="connsiteX2-55" fmla="*/ 233588 w 233588"/>
                <a:gd name="connsiteY2-56" fmla="*/ 0 h 739649"/>
                <a:gd name="connsiteX3-57" fmla="*/ 178907 w 233588"/>
                <a:gd name="connsiteY3-58" fmla="*/ 647700 h 739649"/>
                <a:gd name="connsiteX4-59" fmla="*/ 0 w 233588"/>
                <a:gd name="connsiteY4-60" fmla="*/ 739649 h 739649"/>
                <a:gd name="connsiteX0-61" fmla="*/ 0 w 233588"/>
                <a:gd name="connsiteY0-62" fmla="*/ 739649 h 739649"/>
                <a:gd name="connsiteX1-63" fmla="*/ 59028 w 233588"/>
                <a:gd name="connsiteY1-64" fmla="*/ 97094 h 739649"/>
                <a:gd name="connsiteX2-65" fmla="*/ 233588 w 233588"/>
                <a:gd name="connsiteY2-66" fmla="*/ 0 h 739649"/>
                <a:gd name="connsiteX3-67" fmla="*/ 178907 w 233588"/>
                <a:gd name="connsiteY3-68" fmla="*/ 647700 h 739649"/>
                <a:gd name="connsiteX4-69" fmla="*/ 0 w 233588"/>
                <a:gd name="connsiteY4-70" fmla="*/ 739649 h 739649"/>
                <a:gd name="connsiteX0-71" fmla="*/ 0 w 233588"/>
                <a:gd name="connsiteY0-72" fmla="*/ 739649 h 739649"/>
                <a:gd name="connsiteX1-73" fmla="*/ 54681 w 233588"/>
                <a:gd name="connsiteY1-74" fmla="*/ 90325 h 739649"/>
                <a:gd name="connsiteX2-75" fmla="*/ 233588 w 233588"/>
                <a:gd name="connsiteY2-76" fmla="*/ 0 h 739649"/>
                <a:gd name="connsiteX3-77" fmla="*/ 178907 w 233588"/>
                <a:gd name="connsiteY3-78" fmla="*/ 647700 h 739649"/>
                <a:gd name="connsiteX4-79" fmla="*/ 0 w 233588"/>
                <a:gd name="connsiteY4-80" fmla="*/ 739649 h 739649"/>
                <a:gd name="connsiteX0-81" fmla="*/ 0 w 233588"/>
                <a:gd name="connsiteY0-82" fmla="*/ 739649 h 739649"/>
                <a:gd name="connsiteX1-83" fmla="*/ 52537 w 233588"/>
                <a:gd name="connsiteY1-84" fmla="*/ 173952 h 739649"/>
                <a:gd name="connsiteX2-85" fmla="*/ 233588 w 233588"/>
                <a:gd name="connsiteY2-86" fmla="*/ 0 h 739649"/>
                <a:gd name="connsiteX3-87" fmla="*/ 178907 w 233588"/>
                <a:gd name="connsiteY3-88" fmla="*/ 647700 h 739649"/>
                <a:gd name="connsiteX4-89" fmla="*/ 0 w 233588"/>
                <a:gd name="connsiteY4-90" fmla="*/ 739649 h 739649"/>
                <a:gd name="connsiteX0-91" fmla="*/ 0 w 229627"/>
                <a:gd name="connsiteY0-92" fmla="*/ 727506 h 727506"/>
                <a:gd name="connsiteX1-93" fmla="*/ 52537 w 229627"/>
                <a:gd name="connsiteY1-94" fmla="*/ 161809 h 727506"/>
                <a:gd name="connsiteX2-95" fmla="*/ 229627 w 229627"/>
                <a:gd name="connsiteY2-96" fmla="*/ 0 h 727506"/>
                <a:gd name="connsiteX3-97" fmla="*/ 178907 w 229627"/>
                <a:gd name="connsiteY3-98" fmla="*/ 635557 h 727506"/>
                <a:gd name="connsiteX4-99" fmla="*/ 0 w 229627"/>
                <a:gd name="connsiteY4-100" fmla="*/ 727506 h 727506"/>
                <a:gd name="connsiteX0-101" fmla="*/ 0 w 229627"/>
                <a:gd name="connsiteY0-102" fmla="*/ 727506 h 727506"/>
                <a:gd name="connsiteX1-103" fmla="*/ 52537 w 229627"/>
                <a:gd name="connsiteY1-104" fmla="*/ 161809 h 727506"/>
                <a:gd name="connsiteX2-105" fmla="*/ 229627 w 229627"/>
                <a:gd name="connsiteY2-106" fmla="*/ 0 h 727506"/>
                <a:gd name="connsiteX3-107" fmla="*/ 184990 w 229627"/>
                <a:gd name="connsiteY3-108" fmla="*/ 590104 h 727506"/>
                <a:gd name="connsiteX4-109" fmla="*/ 0 w 229627"/>
                <a:gd name="connsiteY4-110" fmla="*/ 727506 h 727506"/>
                <a:gd name="connsiteX0-111" fmla="*/ 0 w 219074"/>
                <a:gd name="connsiteY0-112" fmla="*/ 711899 h 711899"/>
                <a:gd name="connsiteX1-113" fmla="*/ 41984 w 219074"/>
                <a:gd name="connsiteY1-114" fmla="*/ 161809 h 711899"/>
                <a:gd name="connsiteX2-115" fmla="*/ 219074 w 219074"/>
                <a:gd name="connsiteY2-116" fmla="*/ 0 h 711899"/>
                <a:gd name="connsiteX3-117" fmla="*/ 174437 w 219074"/>
                <a:gd name="connsiteY3-118" fmla="*/ 590104 h 711899"/>
                <a:gd name="connsiteX4-119" fmla="*/ 0 w 219074"/>
                <a:gd name="connsiteY4-120" fmla="*/ 711899 h 711899"/>
                <a:gd name="connsiteX0-121" fmla="*/ 0 w 214604"/>
                <a:gd name="connsiteY0-122" fmla="*/ 741744 h 741744"/>
                <a:gd name="connsiteX1-123" fmla="*/ 37514 w 214604"/>
                <a:gd name="connsiteY1-124" fmla="*/ 161809 h 741744"/>
                <a:gd name="connsiteX2-125" fmla="*/ 214604 w 214604"/>
                <a:gd name="connsiteY2-126" fmla="*/ 0 h 741744"/>
                <a:gd name="connsiteX3-127" fmla="*/ 169967 w 214604"/>
                <a:gd name="connsiteY3-128" fmla="*/ 590104 h 741744"/>
                <a:gd name="connsiteX4-129" fmla="*/ 0 w 214604"/>
                <a:gd name="connsiteY4-130" fmla="*/ 741744 h 741744"/>
                <a:gd name="connsiteX0-131" fmla="*/ 0 w 214604"/>
                <a:gd name="connsiteY0-132" fmla="*/ 741744 h 741744"/>
                <a:gd name="connsiteX1-133" fmla="*/ 37514 w 214604"/>
                <a:gd name="connsiteY1-134" fmla="*/ 161809 h 741744"/>
                <a:gd name="connsiteX2-135" fmla="*/ 214604 w 214604"/>
                <a:gd name="connsiteY2-136" fmla="*/ 0 h 741744"/>
                <a:gd name="connsiteX3-137" fmla="*/ 174989 w 214604"/>
                <a:gd name="connsiteY3-138" fmla="*/ 561307 h 741744"/>
                <a:gd name="connsiteX4-139" fmla="*/ 0 w 214604"/>
                <a:gd name="connsiteY4-140" fmla="*/ 741744 h 74174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14604" h="741744">
                  <a:moveTo>
                    <a:pt x="0" y="741744"/>
                  </a:moveTo>
                  <a:lnTo>
                    <a:pt x="37514" y="161809"/>
                  </a:lnTo>
                  <a:lnTo>
                    <a:pt x="214604" y="0"/>
                  </a:lnTo>
                  <a:lnTo>
                    <a:pt x="174989" y="561307"/>
                  </a:lnTo>
                  <a:lnTo>
                    <a:pt x="0" y="741744"/>
                  </a:lnTo>
                  <a:close/>
                </a:path>
              </a:pathLst>
            </a:custGeom>
            <a:noFill/>
            <a:ln w="6350" cap="flat" cmpd="sng" algn="ctr">
              <a:solidFill>
                <a:srgbClr val="57C6B7"/>
              </a:solidFill>
              <a:prstDash val="solid"/>
            </a:ln>
            <a:effectLst/>
          </p:spPr>
          <p:txBody>
            <a:bodyPr rtlCol="0" anchor="ctr"/>
            <a:lstStyle/>
            <a:p>
              <a:pPr algn="ctr"/>
              <a:endParaRPr lang="zh-CN" altLang="en-US"/>
            </a:p>
          </p:txBody>
        </p:sp>
        <p:sp>
          <p:nvSpPr>
            <p:cNvPr id="10"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1" fmla="*/ 0 w 233588"/>
                <a:gd name="connsiteY0-2" fmla="*/ 739649 h 739649"/>
                <a:gd name="connsiteX1-3" fmla="*/ 69544 w 233588"/>
                <a:gd name="connsiteY1-4" fmla="*/ 0 h 739649"/>
                <a:gd name="connsiteX2-5" fmla="*/ 233588 w 233588"/>
                <a:gd name="connsiteY2-6" fmla="*/ 0 h 739649"/>
                <a:gd name="connsiteX3-7" fmla="*/ 178907 w 233588"/>
                <a:gd name="connsiteY3-8" fmla="*/ 647700 h 739649"/>
                <a:gd name="connsiteX4-9" fmla="*/ 0 w 233588"/>
                <a:gd name="connsiteY4-10" fmla="*/ 739649 h 739649"/>
                <a:gd name="connsiteX0-11" fmla="*/ 0 w 233588"/>
                <a:gd name="connsiteY0-12" fmla="*/ 739649 h 739649"/>
                <a:gd name="connsiteX1-13" fmla="*/ 58831 w 233588"/>
                <a:gd name="connsiteY1-14" fmla="*/ 99465 h 739649"/>
                <a:gd name="connsiteX2-15" fmla="*/ 233588 w 233588"/>
                <a:gd name="connsiteY2-16" fmla="*/ 0 h 739649"/>
                <a:gd name="connsiteX3-17" fmla="*/ 178907 w 233588"/>
                <a:gd name="connsiteY3-18" fmla="*/ 647700 h 739649"/>
                <a:gd name="connsiteX4-19" fmla="*/ 0 w 233588"/>
                <a:gd name="connsiteY4-20" fmla="*/ 739649 h 739649"/>
                <a:gd name="connsiteX0-21" fmla="*/ 0 w 233588"/>
                <a:gd name="connsiteY0-22" fmla="*/ 739649 h 739649"/>
                <a:gd name="connsiteX1-23" fmla="*/ 49537 w 233588"/>
                <a:gd name="connsiteY1-24" fmla="*/ 96298 h 739649"/>
                <a:gd name="connsiteX2-25" fmla="*/ 233588 w 233588"/>
                <a:gd name="connsiteY2-26" fmla="*/ 0 h 739649"/>
                <a:gd name="connsiteX3-27" fmla="*/ 178907 w 233588"/>
                <a:gd name="connsiteY3-28" fmla="*/ 647700 h 739649"/>
                <a:gd name="connsiteX4-29" fmla="*/ 0 w 233588"/>
                <a:gd name="connsiteY4-30" fmla="*/ 739649 h 739649"/>
                <a:gd name="connsiteX0-31" fmla="*/ 0 w 233588"/>
                <a:gd name="connsiteY0-32" fmla="*/ 739649 h 739649"/>
                <a:gd name="connsiteX1-33" fmla="*/ 51910 w 233588"/>
                <a:gd name="connsiteY1-34" fmla="*/ 96497 h 739649"/>
                <a:gd name="connsiteX2-35" fmla="*/ 233588 w 233588"/>
                <a:gd name="connsiteY2-36" fmla="*/ 0 h 739649"/>
                <a:gd name="connsiteX3-37" fmla="*/ 178907 w 233588"/>
                <a:gd name="connsiteY3-38" fmla="*/ 647700 h 739649"/>
                <a:gd name="connsiteX4-39" fmla="*/ 0 w 233588"/>
                <a:gd name="connsiteY4-40" fmla="*/ 739649 h 739649"/>
                <a:gd name="connsiteX0-41" fmla="*/ 0 w 233588"/>
                <a:gd name="connsiteY0-42" fmla="*/ 739649 h 739649"/>
                <a:gd name="connsiteX1-43" fmla="*/ 59029 w 233588"/>
                <a:gd name="connsiteY1-44" fmla="*/ 97092 h 739649"/>
                <a:gd name="connsiteX2-45" fmla="*/ 233588 w 233588"/>
                <a:gd name="connsiteY2-46" fmla="*/ 0 h 739649"/>
                <a:gd name="connsiteX3-47" fmla="*/ 178907 w 233588"/>
                <a:gd name="connsiteY3-48" fmla="*/ 647700 h 739649"/>
                <a:gd name="connsiteX4-49" fmla="*/ 0 w 233588"/>
                <a:gd name="connsiteY4-50" fmla="*/ 739649 h 739649"/>
                <a:gd name="connsiteX0-51" fmla="*/ 0 w 233588"/>
                <a:gd name="connsiteY0-52" fmla="*/ 739649 h 739649"/>
                <a:gd name="connsiteX1-53" fmla="*/ 44791 w 233588"/>
                <a:gd name="connsiteY1-54" fmla="*/ 95521 h 739649"/>
                <a:gd name="connsiteX2-55" fmla="*/ 233588 w 233588"/>
                <a:gd name="connsiteY2-56" fmla="*/ 0 h 739649"/>
                <a:gd name="connsiteX3-57" fmla="*/ 178907 w 233588"/>
                <a:gd name="connsiteY3-58" fmla="*/ 647700 h 739649"/>
                <a:gd name="connsiteX4-59" fmla="*/ 0 w 233588"/>
                <a:gd name="connsiteY4-60" fmla="*/ 739649 h 739649"/>
                <a:gd name="connsiteX0-61" fmla="*/ 0 w 233588"/>
                <a:gd name="connsiteY0-62" fmla="*/ 739649 h 739649"/>
                <a:gd name="connsiteX1-63" fmla="*/ 59028 w 233588"/>
                <a:gd name="connsiteY1-64" fmla="*/ 97094 h 739649"/>
                <a:gd name="connsiteX2-65" fmla="*/ 233588 w 233588"/>
                <a:gd name="connsiteY2-66" fmla="*/ 0 h 739649"/>
                <a:gd name="connsiteX3-67" fmla="*/ 178907 w 233588"/>
                <a:gd name="connsiteY3-68" fmla="*/ 647700 h 739649"/>
                <a:gd name="connsiteX4-69" fmla="*/ 0 w 233588"/>
                <a:gd name="connsiteY4-70" fmla="*/ 739649 h 739649"/>
                <a:gd name="connsiteX0-71" fmla="*/ 0 w 233588"/>
                <a:gd name="connsiteY0-72" fmla="*/ 739649 h 739649"/>
                <a:gd name="connsiteX1-73" fmla="*/ 54681 w 233588"/>
                <a:gd name="connsiteY1-74" fmla="*/ 90325 h 739649"/>
                <a:gd name="connsiteX2-75" fmla="*/ 233588 w 233588"/>
                <a:gd name="connsiteY2-76" fmla="*/ 0 h 739649"/>
                <a:gd name="connsiteX3-77" fmla="*/ 178907 w 233588"/>
                <a:gd name="connsiteY3-78" fmla="*/ 647700 h 739649"/>
                <a:gd name="connsiteX4-79" fmla="*/ 0 w 233588"/>
                <a:gd name="connsiteY4-80" fmla="*/ 739649 h 739649"/>
                <a:gd name="connsiteX0-81" fmla="*/ 0 w 233588"/>
                <a:gd name="connsiteY0-82" fmla="*/ 739649 h 739649"/>
                <a:gd name="connsiteX1-83" fmla="*/ 52537 w 233588"/>
                <a:gd name="connsiteY1-84" fmla="*/ 173952 h 739649"/>
                <a:gd name="connsiteX2-85" fmla="*/ 233588 w 233588"/>
                <a:gd name="connsiteY2-86" fmla="*/ 0 h 739649"/>
                <a:gd name="connsiteX3-87" fmla="*/ 178907 w 233588"/>
                <a:gd name="connsiteY3-88" fmla="*/ 647700 h 739649"/>
                <a:gd name="connsiteX4-89" fmla="*/ 0 w 233588"/>
                <a:gd name="connsiteY4-90" fmla="*/ 739649 h 739649"/>
                <a:gd name="connsiteX0-91" fmla="*/ 0 w 229627"/>
                <a:gd name="connsiteY0-92" fmla="*/ 727506 h 727506"/>
                <a:gd name="connsiteX1-93" fmla="*/ 52537 w 229627"/>
                <a:gd name="connsiteY1-94" fmla="*/ 161809 h 727506"/>
                <a:gd name="connsiteX2-95" fmla="*/ 229627 w 229627"/>
                <a:gd name="connsiteY2-96" fmla="*/ 0 h 727506"/>
                <a:gd name="connsiteX3-97" fmla="*/ 178907 w 229627"/>
                <a:gd name="connsiteY3-98" fmla="*/ 635557 h 727506"/>
                <a:gd name="connsiteX4-99" fmla="*/ 0 w 229627"/>
                <a:gd name="connsiteY4-100" fmla="*/ 727506 h 727506"/>
                <a:gd name="connsiteX0-101" fmla="*/ 0 w 229627"/>
                <a:gd name="connsiteY0-102" fmla="*/ 727506 h 727506"/>
                <a:gd name="connsiteX1-103" fmla="*/ 52537 w 229627"/>
                <a:gd name="connsiteY1-104" fmla="*/ 161809 h 727506"/>
                <a:gd name="connsiteX2-105" fmla="*/ 229627 w 229627"/>
                <a:gd name="connsiteY2-106" fmla="*/ 0 h 727506"/>
                <a:gd name="connsiteX3-107" fmla="*/ 184990 w 229627"/>
                <a:gd name="connsiteY3-108" fmla="*/ 590104 h 727506"/>
                <a:gd name="connsiteX4-109" fmla="*/ 0 w 229627"/>
                <a:gd name="connsiteY4-110" fmla="*/ 727506 h 727506"/>
                <a:gd name="connsiteX0-111" fmla="*/ 0 w 219074"/>
                <a:gd name="connsiteY0-112" fmla="*/ 711899 h 711899"/>
                <a:gd name="connsiteX1-113" fmla="*/ 41984 w 219074"/>
                <a:gd name="connsiteY1-114" fmla="*/ 161809 h 711899"/>
                <a:gd name="connsiteX2-115" fmla="*/ 219074 w 219074"/>
                <a:gd name="connsiteY2-116" fmla="*/ 0 h 711899"/>
                <a:gd name="connsiteX3-117" fmla="*/ 174437 w 219074"/>
                <a:gd name="connsiteY3-118" fmla="*/ 590104 h 711899"/>
                <a:gd name="connsiteX4-119" fmla="*/ 0 w 219074"/>
                <a:gd name="connsiteY4-120" fmla="*/ 711899 h 711899"/>
                <a:gd name="connsiteX0-121" fmla="*/ 0 w 214604"/>
                <a:gd name="connsiteY0-122" fmla="*/ 741744 h 741744"/>
                <a:gd name="connsiteX1-123" fmla="*/ 37514 w 214604"/>
                <a:gd name="connsiteY1-124" fmla="*/ 161809 h 741744"/>
                <a:gd name="connsiteX2-125" fmla="*/ 214604 w 214604"/>
                <a:gd name="connsiteY2-126" fmla="*/ 0 h 741744"/>
                <a:gd name="connsiteX3-127" fmla="*/ 169967 w 214604"/>
                <a:gd name="connsiteY3-128" fmla="*/ 590104 h 741744"/>
                <a:gd name="connsiteX4-129" fmla="*/ 0 w 214604"/>
                <a:gd name="connsiteY4-130" fmla="*/ 741744 h 741744"/>
                <a:gd name="connsiteX0-131" fmla="*/ 0 w 214604"/>
                <a:gd name="connsiteY0-132" fmla="*/ 741744 h 741744"/>
                <a:gd name="connsiteX1-133" fmla="*/ 37514 w 214604"/>
                <a:gd name="connsiteY1-134" fmla="*/ 161809 h 741744"/>
                <a:gd name="connsiteX2-135" fmla="*/ 214604 w 214604"/>
                <a:gd name="connsiteY2-136" fmla="*/ 0 h 741744"/>
                <a:gd name="connsiteX3-137" fmla="*/ 174989 w 214604"/>
                <a:gd name="connsiteY3-138" fmla="*/ 561307 h 741744"/>
                <a:gd name="connsiteX4-139" fmla="*/ 0 w 214604"/>
                <a:gd name="connsiteY4-140" fmla="*/ 741744 h 74174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w="25400" cap="flat" cmpd="sng" algn="ctr">
              <a:noFill/>
              <a:prstDash val="solid"/>
            </a:ln>
            <a:effectLst/>
          </p:spPr>
          <p:txBody>
            <a:bodyPr rtlCol="0" anchor="ctr"/>
            <a:lstStyle/>
            <a:p>
              <a:pPr algn="ctr"/>
              <a:endParaRPr lang="zh-CN" altLang="en-US"/>
            </a:p>
          </p:txBody>
        </p:sp>
      </p:grpSp>
      <p:grpSp>
        <p:nvGrpSpPr>
          <p:cNvPr id="12" name="组合 11"/>
          <p:cNvGrpSpPr/>
          <p:nvPr/>
        </p:nvGrpSpPr>
        <p:grpSpPr>
          <a:xfrm>
            <a:off x="2336366" y="1046039"/>
            <a:ext cx="6609224" cy="384043"/>
            <a:chOff x="520809" y="1149556"/>
            <a:chExt cx="4765933" cy="384043"/>
          </a:xfrm>
        </p:grpSpPr>
        <p:sp>
          <p:nvSpPr>
            <p:cNvPr id="13" name="平行四边形 12"/>
            <p:cNvSpPr/>
            <p:nvPr/>
          </p:nvSpPr>
          <p:spPr bwMode="gray">
            <a:xfrm>
              <a:off x="520809" y="1149556"/>
              <a:ext cx="1701254" cy="384043"/>
            </a:xfrm>
            <a:prstGeom prst="parallelogram">
              <a:avLst/>
            </a:prstGeom>
            <a:solidFill>
              <a:srgbClr val="DDDDDD"/>
            </a:solidFill>
            <a:ln w="19050">
              <a:noFill/>
              <a:round/>
              <a:headEnd/>
              <a:tailEnd/>
            </a:ln>
          </p:spPr>
          <p:txBody>
            <a:bodyPr lIns="72000" tIns="0" rIns="0" bIns="0" rtlCol="0" anchor="ctr"/>
            <a:lstStyle/>
            <a:p>
              <a:pPr algn="ctr"/>
              <a:r>
                <a:rPr lang="zh-CN" altLang="en-US" sz="1200" dirty="0" smtClean="0">
                  <a:solidFill>
                    <a:srgbClr val="969696"/>
                  </a:solidFill>
                  <a:latin typeface="微软雅黑" pitchFamily="34" charset="-122"/>
                  <a:ea typeface="微软雅黑" pitchFamily="34" charset="-122"/>
                </a:rPr>
                <a:t>物料管理  出库入库</a:t>
              </a:r>
              <a:endParaRPr lang="zh-CN" altLang="en-US" sz="1200" dirty="0">
                <a:solidFill>
                  <a:srgbClr val="969696"/>
                </a:solidFill>
                <a:latin typeface="微软雅黑" pitchFamily="34" charset="-122"/>
                <a:ea typeface="微软雅黑" pitchFamily="34" charset="-122"/>
              </a:endParaRPr>
            </a:p>
          </p:txBody>
        </p:sp>
        <p:sp>
          <p:nvSpPr>
            <p:cNvPr id="14" name="平行四边形 13"/>
            <p:cNvSpPr/>
            <p:nvPr/>
          </p:nvSpPr>
          <p:spPr bwMode="gray">
            <a:xfrm>
              <a:off x="2161665" y="1149556"/>
              <a:ext cx="1355981" cy="384043"/>
            </a:xfrm>
            <a:prstGeom prst="parallelogram">
              <a:avLst/>
            </a:prstGeom>
            <a:solidFill>
              <a:srgbClr val="57C6B7"/>
            </a:solidFill>
            <a:ln w="19050">
              <a:noFill/>
              <a:round/>
              <a:headEnd/>
              <a:tailEnd/>
            </a:ln>
          </p:spPr>
          <p:txBody>
            <a:bodyPr lIns="72000" tIns="0" rIns="0" bIns="0" rtlCol="0" anchor="ctr"/>
            <a:lstStyle/>
            <a:p>
              <a:pPr algn="ctr"/>
              <a:r>
                <a:rPr lang="zh-CN" altLang="en-US" sz="1200" dirty="0">
                  <a:solidFill>
                    <a:schemeClr val="bg1"/>
                  </a:solidFill>
                  <a:latin typeface="微软雅黑" pitchFamily="34" charset="-122"/>
                  <a:ea typeface="微软雅黑" pitchFamily="34" charset="-122"/>
                </a:rPr>
                <a:t>万件家产  了然于胸</a:t>
              </a:r>
            </a:p>
          </p:txBody>
        </p:sp>
        <p:sp>
          <p:nvSpPr>
            <p:cNvPr id="15" name="平行四边形 14"/>
            <p:cNvSpPr/>
            <p:nvPr/>
          </p:nvSpPr>
          <p:spPr bwMode="gray">
            <a:xfrm>
              <a:off x="3463469" y="1149556"/>
              <a:ext cx="1823273" cy="384043"/>
            </a:xfrm>
            <a:prstGeom prst="parallelogram">
              <a:avLst/>
            </a:prstGeom>
            <a:solidFill>
              <a:srgbClr val="DDDDDD"/>
            </a:solidFill>
            <a:ln w="19050">
              <a:noFill/>
              <a:round/>
              <a:headEnd/>
              <a:tailEnd/>
            </a:ln>
          </p:spPr>
          <p:txBody>
            <a:bodyPr lIns="72000" tIns="0" rIns="0" bIns="0" rtlCol="0" anchor="ctr"/>
            <a:lstStyle/>
            <a:p>
              <a:pPr algn="ctr"/>
              <a:r>
                <a:rPr lang="zh-CN" altLang="en-US" sz="1200" dirty="0" smtClean="0">
                  <a:solidFill>
                    <a:srgbClr val="969696"/>
                  </a:solidFill>
                  <a:latin typeface="微软雅黑" pitchFamily="34" charset="-122"/>
                  <a:ea typeface="微软雅黑" pitchFamily="34" charset="-122"/>
                </a:rPr>
                <a:t>维保计划  切实执行</a:t>
              </a:r>
              <a:endParaRPr lang="zh-CN" altLang="en-US" sz="1200" dirty="0">
                <a:solidFill>
                  <a:srgbClr val="969696"/>
                </a:solidFill>
                <a:latin typeface="微软雅黑" pitchFamily="34" charset="-122"/>
                <a:ea typeface="微软雅黑" pitchFamily="34" charset="-122"/>
              </a:endParaRPr>
            </a:p>
          </p:txBody>
        </p:sp>
      </p:grpSp>
      <p:grpSp>
        <p:nvGrpSpPr>
          <p:cNvPr id="16" name="组合 15"/>
          <p:cNvGrpSpPr/>
          <p:nvPr/>
        </p:nvGrpSpPr>
        <p:grpSpPr>
          <a:xfrm>
            <a:off x="454835" y="2451704"/>
            <a:ext cx="2954453" cy="2591038"/>
            <a:chOff x="223557" y="1694718"/>
            <a:chExt cx="3388543" cy="2591038"/>
          </a:xfrm>
        </p:grpSpPr>
        <p:sp>
          <p:nvSpPr>
            <p:cNvPr id="17" name="Rectangle 3"/>
            <p:cNvSpPr>
              <a:spLocks/>
            </p:cNvSpPr>
            <p:nvPr/>
          </p:nvSpPr>
          <p:spPr bwMode="auto">
            <a:xfrm>
              <a:off x="223557" y="1694718"/>
              <a:ext cx="3388543" cy="758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lstStyle/>
            <a:p>
              <a:pPr>
                <a:lnSpc>
                  <a:spcPct val="90000"/>
                </a:lnSpc>
              </a:pPr>
              <a:r>
                <a:rPr lang="zh-CN" altLang="en-US" sz="2400" b="1" dirty="0" smtClean="0">
                  <a:solidFill>
                    <a:srgbClr val="0070C0"/>
                  </a:solidFill>
                  <a:latin typeface="微软雅黑" pitchFamily="34" charset="-122"/>
                  <a:ea typeface="微软雅黑" pitchFamily="34" charset="-122"/>
                  <a:sym typeface="Bebas Neue" charset="-122"/>
                </a:rPr>
                <a:t>设备管理清晰明了</a:t>
              </a:r>
              <a:endParaRPr lang="en-US" altLang="zh-CN" sz="2400" b="1" dirty="0">
                <a:solidFill>
                  <a:srgbClr val="0070C0"/>
                </a:solidFill>
                <a:latin typeface="微软雅黑" pitchFamily="34" charset="-122"/>
                <a:ea typeface="微软雅黑" pitchFamily="34" charset="-122"/>
                <a:sym typeface="Bebas Neue" charset="-122"/>
              </a:endParaRPr>
            </a:p>
          </p:txBody>
        </p:sp>
        <p:sp>
          <p:nvSpPr>
            <p:cNvPr id="18" name="Rectangle 53"/>
            <p:cNvSpPr>
              <a:spLocks/>
            </p:cNvSpPr>
            <p:nvPr/>
          </p:nvSpPr>
          <p:spPr bwMode="auto">
            <a:xfrm>
              <a:off x="271340" y="2383962"/>
              <a:ext cx="3194050" cy="19017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lstStyle/>
            <a:p>
              <a:pPr marL="342900" lvl="1" indent="-342900">
                <a:lnSpc>
                  <a:spcPct val="125000"/>
                </a:lnSpc>
                <a:spcBef>
                  <a:spcPts val="600"/>
                </a:spcBef>
                <a:buFont typeface="Wingdings" panose="05000000000000000000" pitchFamily="2" charset="2"/>
                <a:buChar char="l"/>
                <a:tabLst>
                  <a:tab pos="355591" algn="l"/>
                </a:tabLst>
              </a:pPr>
              <a:r>
                <a:rPr lang="zh-CN" altLang="en-US" sz="1400" dirty="0" smtClean="0">
                  <a:solidFill>
                    <a:srgbClr val="0070C0"/>
                  </a:solidFill>
                  <a:latin typeface="微软雅黑" pitchFamily="34" charset="-122"/>
                  <a:ea typeface="微软雅黑" pitchFamily="34" charset="-122"/>
                </a:rPr>
                <a:t>为每一个设备配发一个二维码身份证</a:t>
              </a:r>
              <a:endParaRPr lang="en-US" altLang="zh-CN" sz="1400" dirty="0" smtClean="0">
                <a:solidFill>
                  <a:srgbClr val="0070C0"/>
                </a:solidFill>
                <a:latin typeface="微软雅黑" pitchFamily="34" charset="-122"/>
                <a:ea typeface="微软雅黑" pitchFamily="34" charset="-122"/>
              </a:endParaRPr>
            </a:p>
            <a:p>
              <a:pPr marL="342900" lvl="1" indent="-342900">
                <a:lnSpc>
                  <a:spcPct val="125000"/>
                </a:lnSpc>
                <a:spcBef>
                  <a:spcPts val="600"/>
                </a:spcBef>
                <a:buFont typeface="Wingdings" panose="05000000000000000000" pitchFamily="2" charset="2"/>
                <a:buChar char="l"/>
                <a:tabLst>
                  <a:tab pos="355591" algn="l"/>
                </a:tabLst>
              </a:pPr>
              <a:r>
                <a:rPr lang="zh-CN" altLang="en-US" sz="1400" dirty="0" smtClean="0">
                  <a:solidFill>
                    <a:srgbClr val="0070C0"/>
                  </a:solidFill>
                  <a:latin typeface="微软雅黑" pitchFamily="34" charset="-122"/>
                  <a:ea typeface="微软雅黑" pitchFamily="34" charset="-122"/>
                </a:rPr>
                <a:t>自定属性，适用于不同设备管理</a:t>
              </a:r>
              <a:endParaRPr lang="en-US" altLang="zh-CN" sz="1400" dirty="0" smtClean="0">
                <a:solidFill>
                  <a:srgbClr val="0070C0"/>
                </a:solidFill>
                <a:latin typeface="微软雅黑" pitchFamily="34" charset="-122"/>
                <a:ea typeface="微软雅黑" pitchFamily="34" charset="-122"/>
              </a:endParaRPr>
            </a:p>
            <a:p>
              <a:pPr marL="342900" lvl="1" indent="-342900">
                <a:lnSpc>
                  <a:spcPct val="125000"/>
                </a:lnSpc>
                <a:spcBef>
                  <a:spcPts val="600"/>
                </a:spcBef>
                <a:buFont typeface="Wingdings" panose="05000000000000000000" pitchFamily="2" charset="2"/>
                <a:buChar char="l"/>
                <a:tabLst>
                  <a:tab pos="355591" algn="l"/>
                </a:tabLst>
              </a:pPr>
              <a:r>
                <a:rPr lang="zh-CN" altLang="en-US" sz="1400" dirty="0" smtClean="0">
                  <a:solidFill>
                    <a:srgbClr val="0070C0"/>
                  </a:solidFill>
                  <a:latin typeface="微软雅黑" pitchFamily="34" charset="-122"/>
                  <a:ea typeface="微软雅黑" pitchFamily="34" charset="-122"/>
                </a:rPr>
                <a:t>巡视参数定义，为设备巡检过程提供标准</a:t>
              </a:r>
              <a:endParaRPr lang="en-US" altLang="zh-CN" sz="1400" dirty="0" smtClean="0">
                <a:solidFill>
                  <a:srgbClr val="0070C0"/>
                </a:solidFill>
                <a:latin typeface="微软雅黑" pitchFamily="34" charset="-122"/>
                <a:ea typeface="微软雅黑" pitchFamily="34" charset="-122"/>
              </a:endParaRPr>
            </a:p>
          </p:txBody>
        </p:sp>
        <p:sp>
          <p:nvSpPr>
            <p:cNvPr id="19" name="Line 56"/>
            <p:cNvSpPr>
              <a:spLocks noChangeShapeType="1"/>
            </p:cNvSpPr>
            <p:nvPr/>
          </p:nvSpPr>
          <p:spPr bwMode="auto">
            <a:xfrm>
              <a:off x="223558" y="2216297"/>
              <a:ext cx="2660319" cy="0"/>
            </a:xfrm>
            <a:prstGeom prst="line">
              <a:avLst/>
            </a:prstGeom>
            <a:noFill/>
            <a:ln w="25400" cap="flat">
              <a:solidFill>
                <a:srgbClr val="0070C0"/>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pPr>
                <a:defRPr/>
              </a:pPr>
              <a:endParaRPr lang="en-US">
                <a:solidFill>
                  <a:schemeClr val="tx2"/>
                </a:solidFill>
                <a:latin typeface="微软雅黑" pitchFamily="34" charset="-122"/>
                <a:ea typeface="微软雅黑" pitchFamily="34" charset="-122"/>
                <a:cs typeface="Open Sans Condensed Light" pitchFamily="34" charset="0"/>
              </a:endParaRPr>
            </a:p>
          </p:txBody>
        </p:sp>
      </p:grpSp>
      <p:grpSp>
        <p:nvGrpSpPr>
          <p:cNvPr id="3" name="组合 2"/>
          <p:cNvGrpSpPr/>
          <p:nvPr/>
        </p:nvGrpSpPr>
        <p:grpSpPr>
          <a:xfrm>
            <a:off x="3668544" y="1728785"/>
            <a:ext cx="7571898" cy="4612174"/>
            <a:chOff x="3631721" y="1557807"/>
            <a:chExt cx="6323162" cy="3566461"/>
          </a:xfrm>
        </p:grpSpPr>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31721" y="1557807"/>
              <a:ext cx="6323162" cy="32006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5993083" y="4847269"/>
              <a:ext cx="800219" cy="276999"/>
            </a:xfrm>
            <a:prstGeom prst="rect">
              <a:avLst/>
            </a:prstGeom>
            <a:noFill/>
          </p:spPr>
          <p:txBody>
            <a:bodyPr wrap="none" rtlCol="0">
              <a:spAutoFit/>
            </a:bodyPr>
            <a:lstStyle/>
            <a:p>
              <a:r>
                <a:rPr lang="zh-CN" altLang="en-US" sz="1200" dirty="0" smtClean="0">
                  <a:latin typeface="微软雅黑" panose="020B0503020204020204" pitchFamily="34" charset="-122"/>
                  <a:ea typeface="微软雅黑" panose="020B0503020204020204" pitchFamily="34" charset="-122"/>
                </a:rPr>
                <a:t>设备管理</a:t>
              </a:r>
              <a:endParaRPr lang="zh-CN" altLang="en-US" sz="1200" dirty="0">
                <a:latin typeface="微软雅黑" panose="020B0503020204020204" pitchFamily="34" charset="-122"/>
                <a:ea typeface="微软雅黑" panose="020B0503020204020204" pitchFamily="34" charset="-122"/>
              </a:endParaRPr>
            </a:p>
          </p:txBody>
        </p:sp>
      </p:grpSp>
      <p:sp>
        <p:nvSpPr>
          <p:cNvPr id="20" name="标题 1"/>
          <p:cNvSpPr txBox="1">
            <a:spLocks/>
          </p:cNvSpPr>
          <p:nvPr/>
        </p:nvSpPr>
        <p:spPr>
          <a:xfrm>
            <a:off x="688664" y="70627"/>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HDCRE</a:t>
            </a:r>
            <a:r>
              <a:rPr lang="zh-CN" altLang="en-US" sz="2400" b="1" dirty="0" smtClean="0">
                <a:latin typeface="微软雅黑" panose="020B0503020204020204" pitchFamily="34" charset="-122"/>
                <a:ea typeface="微软雅黑" panose="020B0503020204020204" pitchFamily="34" charset="-122"/>
              </a:rPr>
              <a:t>介绍</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运行保障</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2737746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4797266" y="1641628"/>
            <a:ext cx="5539009" cy="4174078"/>
            <a:chOff x="1227286" y="2547926"/>
            <a:chExt cx="5539009" cy="4174078"/>
          </a:xfrm>
        </p:grpSpPr>
        <p:grpSp>
          <p:nvGrpSpPr>
            <p:cNvPr id="6" name="组合 5"/>
            <p:cNvGrpSpPr/>
            <p:nvPr/>
          </p:nvGrpSpPr>
          <p:grpSpPr>
            <a:xfrm>
              <a:off x="1227286" y="2547926"/>
              <a:ext cx="5539009" cy="3902125"/>
              <a:chOff x="1885828" y="2916310"/>
              <a:chExt cx="5539009" cy="3902125"/>
            </a:xfrm>
          </p:grpSpPr>
          <p:grpSp>
            <p:nvGrpSpPr>
              <p:cNvPr id="22" name="组合 21"/>
              <p:cNvGrpSpPr/>
              <p:nvPr/>
            </p:nvGrpSpPr>
            <p:grpSpPr>
              <a:xfrm>
                <a:off x="1885828" y="3881138"/>
                <a:ext cx="2434359" cy="1972470"/>
                <a:chOff x="623166" y="2728118"/>
                <a:chExt cx="1641908" cy="1348582"/>
              </a:xfrm>
            </p:grpSpPr>
            <p:pic>
              <p:nvPicPr>
                <p:cNvPr id="23" name="Picture 3" descr="C:\Users\weiwei\Desktop\无标题.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166" y="2728118"/>
                  <a:ext cx="1641908" cy="1348582"/>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C:\Users\weiwei\Desktop\巡检截图\1.发起巡检计划单.png"/>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692740" y="2797969"/>
                  <a:ext cx="1505154" cy="85963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5" name="组合 24"/>
              <p:cNvGrpSpPr/>
              <p:nvPr/>
            </p:nvGrpSpPr>
            <p:grpSpPr>
              <a:xfrm>
                <a:off x="5380866" y="2916310"/>
                <a:ext cx="2043971" cy="3902125"/>
                <a:chOff x="3030876" y="1403105"/>
                <a:chExt cx="2043971" cy="3902125"/>
              </a:xfrm>
            </p:grpSpPr>
            <p:pic>
              <p:nvPicPr>
                <p:cNvPr id="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30876" y="1403105"/>
                  <a:ext cx="2043971" cy="3902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7" name="Picture 9" descr="C:\Users\weiwei\Desktop\巡检截图\3.待办-巡检计划.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164396" y="1903336"/>
                  <a:ext cx="1748354" cy="2868689"/>
                </a:xfrm>
                <a:prstGeom prst="rect">
                  <a:avLst/>
                </a:prstGeom>
                <a:noFill/>
                <a:extLst>
                  <a:ext uri="{909E8E84-426E-40DD-AFC4-6F175D3DCCD1}">
                    <a14:hiddenFill xmlns:a14="http://schemas.microsoft.com/office/drawing/2010/main">
                      <a:solidFill>
                        <a:srgbClr val="FFFFFF"/>
                      </a:solidFill>
                    </a14:hiddenFill>
                  </a:ext>
                </a:extLst>
              </p:spPr>
            </p:pic>
          </p:grpSp>
          <p:sp>
            <p:nvSpPr>
              <p:cNvPr id="5" name="右箭头 4"/>
              <p:cNvSpPr/>
              <p:nvPr/>
            </p:nvSpPr>
            <p:spPr>
              <a:xfrm>
                <a:off x="4611846" y="4611963"/>
                <a:ext cx="404037" cy="373806"/>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CN" altLang="en-US"/>
              </a:p>
            </p:txBody>
          </p:sp>
        </p:grpSp>
        <p:sp>
          <p:nvSpPr>
            <p:cNvPr id="21" name="TextBox 20"/>
            <p:cNvSpPr txBox="1"/>
            <p:nvPr/>
          </p:nvSpPr>
          <p:spPr>
            <a:xfrm>
              <a:off x="1458052" y="6445005"/>
              <a:ext cx="1483098" cy="276999"/>
            </a:xfrm>
            <a:prstGeom prst="rect">
              <a:avLst/>
            </a:prstGeom>
            <a:noFill/>
          </p:spPr>
          <p:txBody>
            <a:bodyPr wrap="none" rtlCol="0">
              <a:spAutoFit/>
            </a:bodyPr>
            <a:lstStyle/>
            <a:p>
              <a:r>
                <a:rPr lang="zh-CN" altLang="en-US" sz="1200" dirty="0" smtClean="0">
                  <a:latin typeface="微软雅黑" panose="020B0503020204020204" pitchFamily="34" charset="-122"/>
                  <a:ea typeface="微软雅黑" panose="020B0503020204020204" pitchFamily="34" charset="-122"/>
                </a:rPr>
                <a:t>管理后台</a:t>
              </a:r>
              <a:r>
                <a:rPr lang="en-US" altLang="zh-CN" sz="1200" dirty="0" smtClean="0">
                  <a:latin typeface="微软雅黑" panose="020B0503020204020204" pitchFamily="34" charset="-122"/>
                  <a:ea typeface="微软雅黑" panose="020B0503020204020204" pitchFamily="34" charset="-122"/>
                </a:rPr>
                <a:t>-</a:t>
              </a:r>
              <a:r>
                <a:rPr lang="zh-CN" altLang="en-US" sz="1200" dirty="0" smtClean="0">
                  <a:latin typeface="微软雅黑" panose="020B0503020204020204" pitchFamily="34" charset="-122"/>
                  <a:ea typeface="微软雅黑" panose="020B0503020204020204" pitchFamily="34" charset="-122"/>
                </a:rPr>
                <a:t>执行计划</a:t>
              </a:r>
              <a:endParaRPr lang="zh-CN" altLang="en-US" sz="1200" dirty="0">
                <a:latin typeface="微软雅黑" panose="020B0503020204020204" pitchFamily="34" charset="-122"/>
                <a:ea typeface="微软雅黑" panose="020B0503020204020204" pitchFamily="34" charset="-122"/>
              </a:endParaRPr>
            </a:p>
          </p:txBody>
        </p:sp>
        <p:sp>
          <p:nvSpPr>
            <p:cNvPr id="31" name="TextBox 30"/>
            <p:cNvSpPr txBox="1"/>
            <p:nvPr/>
          </p:nvSpPr>
          <p:spPr>
            <a:xfrm>
              <a:off x="5087931" y="6445005"/>
              <a:ext cx="1329210" cy="276999"/>
            </a:xfrm>
            <a:prstGeom prst="rect">
              <a:avLst/>
            </a:prstGeom>
            <a:noFill/>
          </p:spPr>
          <p:txBody>
            <a:bodyPr wrap="none" rtlCol="0">
              <a:spAutoFit/>
            </a:bodyPr>
            <a:lstStyle/>
            <a:p>
              <a:r>
                <a:rPr lang="zh-CN" altLang="en-US" sz="1200" dirty="0" smtClean="0">
                  <a:latin typeface="微软雅黑" panose="020B0503020204020204" pitchFamily="34" charset="-122"/>
                  <a:ea typeface="微软雅黑" panose="020B0503020204020204" pitchFamily="34" charset="-122"/>
                </a:rPr>
                <a:t>移动端</a:t>
              </a:r>
              <a:r>
                <a:rPr lang="en-US" altLang="zh-CN" sz="1200" dirty="0" smtClean="0">
                  <a:latin typeface="微软雅黑" panose="020B0503020204020204" pitchFamily="34" charset="-122"/>
                  <a:ea typeface="微软雅黑" panose="020B0503020204020204" pitchFamily="34" charset="-122"/>
                </a:rPr>
                <a:t>-</a:t>
              </a:r>
              <a:r>
                <a:rPr lang="zh-CN" altLang="en-US" sz="1200" dirty="0" smtClean="0">
                  <a:latin typeface="微软雅黑" panose="020B0503020204020204" pitchFamily="34" charset="-122"/>
                  <a:ea typeface="微软雅黑" panose="020B0503020204020204" pitchFamily="34" charset="-122"/>
                </a:rPr>
                <a:t>执行计划</a:t>
              </a:r>
              <a:endParaRPr lang="zh-CN" altLang="en-US" sz="1200" dirty="0">
                <a:latin typeface="微软雅黑" panose="020B0503020204020204" pitchFamily="34" charset="-122"/>
                <a:ea typeface="微软雅黑" panose="020B0503020204020204" pitchFamily="34" charset="-122"/>
              </a:endParaRPr>
            </a:p>
          </p:txBody>
        </p:sp>
      </p:grpSp>
      <p:sp>
        <p:nvSpPr>
          <p:cNvPr id="65" name="灯片编号占位符 64"/>
          <p:cNvSpPr>
            <a:spLocks noGrp="1"/>
          </p:cNvSpPr>
          <p:nvPr>
            <p:ph type="sldNum" sz="quarter" idx="12"/>
          </p:nvPr>
        </p:nvSpPr>
        <p:spPr/>
        <p:txBody>
          <a:bodyPr/>
          <a:lstStyle/>
          <a:p>
            <a:fld id="{49F4BA8F-7B64-4198-9505-0CB5D4D3B366}" type="slidenum">
              <a:rPr lang="zh-CN" altLang="en-US" smtClean="0"/>
              <a:t>36</a:t>
            </a:fld>
            <a:endParaRPr lang="zh-CN" altLang="en-US" dirty="0"/>
          </a:p>
        </p:txBody>
      </p:sp>
      <p:sp>
        <p:nvSpPr>
          <p:cNvPr id="7" name="矩形 6"/>
          <p:cNvSpPr/>
          <p:nvPr/>
        </p:nvSpPr>
        <p:spPr>
          <a:xfrm>
            <a:off x="777718" y="721480"/>
            <a:ext cx="3115467" cy="45719"/>
          </a:xfrm>
          <a:prstGeom prst="rect">
            <a:avLst/>
          </a:prstGeom>
          <a:solidFill>
            <a:srgbClr val="57C6B7"/>
          </a:solidFill>
          <a:ln w="25400" cap="flat" cmpd="sng" algn="ctr">
            <a:noFill/>
            <a:prstDash val="solid"/>
          </a:ln>
          <a:effectLst/>
        </p:spPr>
        <p:txBody>
          <a:bodyPr rtlCol="0" anchor="ctr"/>
          <a:lstStyle/>
          <a:p>
            <a:pPr algn="ctr"/>
            <a:endParaRPr lang="zh-CN" altLang="en-US"/>
          </a:p>
        </p:txBody>
      </p:sp>
      <p:grpSp>
        <p:nvGrpSpPr>
          <p:cNvPr id="8" name="组合 7"/>
          <p:cNvGrpSpPr/>
          <p:nvPr/>
        </p:nvGrpSpPr>
        <p:grpSpPr>
          <a:xfrm>
            <a:off x="246737" y="252753"/>
            <a:ext cx="315400" cy="570393"/>
            <a:chOff x="1370052" y="1035073"/>
            <a:chExt cx="315400" cy="570393"/>
          </a:xfrm>
        </p:grpSpPr>
        <p:sp>
          <p:nvSpPr>
            <p:cNvPr id="9"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1" fmla="*/ 0 w 233588"/>
                <a:gd name="connsiteY0-2" fmla="*/ 739649 h 739649"/>
                <a:gd name="connsiteX1-3" fmla="*/ 69544 w 233588"/>
                <a:gd name="connsiteY1-4" fmla="*/ 0 h 739649"/>
                <a:gd name="connsiteX2-5" fmla="*/ 233588 w 233588"/>
                <a:gd name="connsiteY2-6" fmla="*/ 0 h 739649"/>
                <a:gd name="connsiteX3-7" fmla="*/ 178907 w 233588"/>
                <a:gd name="connsiteY3-8" fmla="*/ 647700 h 739649"/>
                <a:gd name="connsiteX4-9" fmla="*/ 0 w 233588"/>
                <a:gd name="connsiteY4-10" fmla="*/ 739649 h 739649"/>
                <a:gd name="connsiteX0-11" fmla="*/ 0 w 233588"/>
                <a:gd name="connsiteY0-12" fmla="*/ 739649 h 739649"/>
                <a:gd name="connsiteX1-13" fmla="*/ 58831 w 233588"/>
                <a:gd name="connsiteY1-14" fmla="*/ 99465 h 739649"/>
                <a:gd name="connsiteX2-15" fmla="*/ 233588 w 233588"/>
                <a:gd name="connsiteY2-16" fmla="*/ 0 h 739649"/>
                <a:gd name="connsiteX3-17" fmla="*/ 178907 w 233588"/>
                <a:gd name="connsiteY3-18" fmla="*/ 647700 h 739649"/>
                <a:gd name="connsiteX4-19" fmla="*/ 0 w 233588"/>
                <a:gd name="connsiteY4-20" fmla="*/ 739649 h 739649"/>
                <a:gd name="connsiteX0-21" fmla="*/ 0 w 233588"/>
                <a:gd name="connsiteY0-22" fmla="*/ 739649 h 739649"/>
                <a:gd name="connsiteX1-23" fmla="*/ 49537 w 233588"/>
                <a:gd name="connsiteY1-24" fmla="*/ 96298 h 739649"/>
                <a:gd name="connsiteX2-25" fmla="*/ 233588 w 233588"/>
                <a:gd name="connsiteY2-26" fmla="*/ 0 h 739649"/>
                <a:gd name="connsiteX3-27" fmla="*/ 178907 w 233588"/>
                <a:gd name="connsiteY3-28" fmla="*/ 647700 h 739649"/>
                <a:gd name="connsiteX4-29" fmla="*/ 0 w 233588"/>
                <a:gd name="connsiteY4-30" fmla="*/ 739649 h 739649"/>
                <a:gd name="connsiteX0-31" fmla="*/ 0 w 233588"/>
                <a:gd name="connsiteY0-32" fmla="*/ 739649 h 739649"/>
                <a:gd name="connsiteX1-33" fmla="*/ 51910 w 233588"/>
                <a:gd name="connsiteY1-34" fmla="*/ 96497 h 739649"/>
                <a:gd name="connsiteX2-35" fmla="*/ 233588 w 233588"/>
                <a:gd name="connsiteY2-36" fmla="*/ 0 h 739649"/>
                <a:gd name="connsiteX3-37" fmla="*/ 178907 w 233588"/>
                <a:gd name="connsiteY3-38" fmla="*/ 647700 h 739649"/>
                <a:gd name="connsiteX4-39" fmla="*/ 0 w 233588"/>
                <a:gd name="connsiteY4-40" fmla="*/ 739649 h 739649"/>
                <a:gd name="connsiteX0-41" fmla="*/ 0 w 233588"/>
                <a:gd name="connsiteY0-42" fmla="*/ 739649 h 739649"/>
                <a:gd name="connsiteX1-43" fmla="*/ 59029 w 233588"/>
                <a:gd name="connsiteY1-44" fmla="*/ 97092 h 739649"/>
                <a:gd name="connsiteX2-45" fmla="*/ 233588 w 233588"/>
                <a:gd name="connsiteY2-46" fmla="*/ 0 h 739649"/>
                <a:gd name="connsiteX3-47" fmla="*/ 178907 w 233588"/>
                <a:gd name="connsiteY3-48" fmla="*/ 647700 h 739649"/>
                <a:gd name="connsiteX4-49" fmla="*/ 0 w 233588"/>
                <a:gd name="connsiteY4-50" fmla="*/ 739649 h 739649"/>
                <a:gd name="connsiteX0-51" fmla="*/ 0 w 233588"/>
                <a:gd name="connsiteY0-52" fmla="*/ 739649 h 739649"/>
                <a:gd name="connsiteX1-53" fmla="*/ 44791 w 233588"/>
                <a:gd name="connsiteY1-54" fmla="*/ 95521 h 739649"/>
                <a:gd name="connsiteX2-55" fmla="*/ 233588 w 233588"/>
                <a:gd name="connsiteY2-56" fmla="*/ 0 h 739649"/>
                <a:gd name="connsiteX3-57" fmla="*/ 178907 w 233588"/>
                <a:gd name="connsiteY3-58" fmla="*/ 647700 h 739649"/>
                <a:gd name="connsiteX4-59" fmla="*/ 0 w 233588"/>
                <a:gd name="connsiteY4-60" fmla="*/ 739649 h 739649"/>
                <a:gd name="connsiteX0-61" fmla="*/ 0 w 233588"/>
                <a:gd name="connsiteY0-62" fmla="*/ 739649 h 739649"/>
                <a:gd name="connsiteX1-63" fmla="*/ 59028 w 233588"/>
                <a:gd name="connsiteY1-64" fmla="*/ 97094 h 739649"/>
                <a:gd name="connsiteX2-65" fmla="*/ 233588 w 233588"/>
                <a:gd name="connsiteY2-66" fmla="*/ 0 h 739649"/>
                <a:gd name="connsiteX3-67" fmla="*/ 178907 w 233588"/>
                <a:gd name="connsiteY3-68" fmla="*/ 647700 h 739649"/>
                <a:gd name="connsiteX4-69" fmla="*/ 0 w 233588"/>
                <a:gd name="connsiteY4-70" fmla="*/ 739649 h 739649"/>
                <a:gd name="connsiteX0-71" fmla="*/ 0 w 233588"/>
                <a:gd name="connsiteY0-72" fmla="*/ 739649 h 739649"/>
                <a:gd name="connsiteX1-73" fmla="*/ 54681 w 233588"/>
                <a:gd name="connsiteY1-74" fmla="*/ 90325 h 739649"/>
                <a:gd name="connsiteX2-75" fmla="*/ 233588 w 233588"/>
                <a:gd name="connsiteY2-76" fmla="*/ 0 h 739649"/>
                <a:gd name="connsiteX3-77" fmla="*/ 178907 w 233588"/>
                <a:gd name="connsiteY3-78" fmla="*/ 647700 h 739649"/>
                <a:gd name="connsiteX4-79" fmla="*/ 0 w 233588"/>
                <a:gd name="connsiteY4-80" fmla="*/ 739649 h 739649"/>
                <a:gd name="connsiteX0-81" fmla="*/ 0 w 233588"/>
                <a:gd name="connsiteY0-82" fmla="*/ 739649 h 739649"/>
                <a:gd name="connsiteX1-83" fmla="*/ 52537 w 233588"/>
                <a:gd name="connsiteY1-84" fmla="*/ 173952 h 739649"/>
                <a:gd name="connsiteX2-85" fmla="*/ 233588 w 233588"/>
                <a:gd name="connsiteY2-86" fmla="*/ 0 h 739649"/>
                <a:gd name="connsiteX3-87" fmla="*/ 178907 w 233588"/>
                <a:gd name="connsiteY3-88" fmla="*/ 647700 h 739649"/>
                <a:gd name="connsiteX4-89" fmla="*/ 0 w 233588"/>
                <a:gd name="connsiteY4-90" fmla="*/ 739649 h 739649"/>
                <a:gd name="connsiteX0-91" fmla="*/ 0 w 229627"/>
                <a:gd name="connsiteY0-92" fmla="*/ 727506 h 727506"/>
                <a:gd name="connsiteX1-93" fmla="*/ 52537 w 229627"/>
                <a:gd name="connsiteY1-94" fmla="*/ 161809 h 727506"/>
                <a:gd name="connsiteX2-95" fmla="*/ 229627 w 229627"/>
                <a:gd name="connsiteY2-96" fmla="*/ 0 h 727506"/>
                <a:gd name="connsiteX3-97" fmla="*/ 178907 w 229627"/>
                <a:gd name="connsiteY3-98" fmla="*/ 635557 h 727506"/>
                <a:gd name="connsiteX4-99" fmla="*/ 0 w 229627"/>
                <a:gd name="connsiteY4-100" fmla="*/ 727506 h 727506"/>
                <a:gd name="connsiteX0-101" fmla="*/ 0 w 229627"/>
                <a:gd name="connsiteY0-102" fmla="*/ 727506 h 727506"/>
                <a:gd name="connsiteX1-103" fmla="*/ 52537 w 229627"/>
                <a:gd name="connsiteY1-104" fmla="*/ 161809 h 727506"/>
                <a:gd name="connsiteX2-105" fmla="*/ 229627 w 229627"/>
                <a:gd name="connsiteY2-106" fmla="*/ 0 h 727506"/>
                <a:gd name="connsiteX3-107" fmla="*/ 184990 w 229627"/>
                <a:gd name="connsiteY3-108" fmla="*/ 590104 h 727506"/>
                <a:gd name="connsiteX4-109" fmla="*/ 0 w 229627"/>
                <a:gd name="connsiteY4-110" fmla="*/ 727506 h 727506"/>
                <a:gd name="connsiteX0-111" fmla="*/ 0 w 219074"/>
                <a:gd name="connsiteY0-112" fmla="*/ 711899 h 711899"/>
                <a:gd name="connsiteX1-113" fmla="*/ 41984 w 219074"/>
                <a:gd name="connsiteY1-114" fmla="*/ 161809 h 711899"/>
                <a:gd name="connsiteX2-115" fmla="*/ 219074 w 219074"/>
                <a:gd name="connsiteY2-116" fmla="*/ 0 h 711899"/>
                <a:gd name="connsiteX3-117" fmla="*/ 174437 w 219074"/>
                <a:gd name="connsiteY3-118" fmla="*/ 590104 h 711899"/>
                <a:gd name="connsiteX4-119" fmla="*/ 0 w 219074"/>
                <a:gd name="connsiteY4-120" fmla="*/ 711899 h 711899"/>
                <a:gd name="connsiteX0-121" fmla="*/ 0 w 214604"/>
                <a:gd name="connsiteY0-122" fmla="*/ 741744 h 741744"/>
                <a:gd name="connsiteX1-123" fmla="*/ 37514 w 214604"/>
                <a:gd name="connsiteY1-124" fmla="*/ 161809 h 741744"/>
                <a:gd name="connsiteX2-125" fmla="*/ 214604 w 214604"/>
                <a:gd name="connsiteY2-126" fmla="*/ 0 h 741744"/>
                <a:gd name="connsiteX3-127" fmla="*/ 169967 w 214604"/>
                <a:gd name="connsiteY3-128" fmla="*/ 590104 h 741744"/>
                <a:gd name="connsiteX4-129" fmla="*/ 0 w 214604"/>
                <a:gd name="connsiteY4-130" fmla="*/ 741744 h 741744"/>
                <a:gd name="connsiteX0-131" fmla="*/ 0 w 214604"/>
                <a:gd name="connsiteY0-132" fmla="*/ 741744 h 741744"/>
                <a:gd name="connsiteX1-133" fmla="*/ 37514 w 214604"/>
                <a:gd name="connsiteY1-134" fmla="*/ 161809 h 741744"/>
                <a:gd name="connsiteX2-135" fmla="*/ 214604 w 214604"/>
                <a:gd name="connsiteY2-136" fmla="*/ 0 h 741744"/>
                <a:gd name="connsiteX3-137" fmla="*/ 174989 w 214604"/>
                <a:gd name="connsiteY3-138" fmla="*/ 561307 h 741744"/>
                <a:gd name="connsiteX4-139" fmla="*/ 0 w 214604"/>
                <a:gd name="connsiteY4-140" fmla="*/ 741744 h 74174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14604" h="741744">
                  <a:moveTo>
                    <a:pt x="0" y="741744"/>
                  </a:moveTo>
                  <a:lnTo>
                    <a:pt x="37514" y="161809"/>
                  </a:lnTo>
                  <a:lnTo>
                    <a:pt x="214604" y="0"/>
                  </a:lnTo>
                  <a:lnTo>
                    <a:pt x="174989" y="561307"/>
                  </a:lnTo>
                  <a:lnTo>
                    <a:pt x="0" y="741744"/>
                  </a:lnTo>
                  <a:close/>
                </a:path>
              </a:pathLst>
            </a:custGeom>
            <a:noFill/>
            <a:ln w="6350" cap="flat" cmpd="sng" algn="ctr">
              <a:solidFill>
                <a:srgbClr val="57C6B7"/>
              </a:solidFill>
              <a:prstDash val="solid"/>
            </a:ln>
            <a:effectLst/>
          </p:spPr>
          <p:txBody>
            <a:bodyPr rtlCol="0" anchor="ctr"/>
            <a:lstStyle/>
            <a:p>
              <a:pPr algn="ctr"/>
              <a:endParaRPr lang="zh-CN" altLang="en-US"/>
            </a:p>
          </p:txBody>
        </p:sp>
        <p:sp>
          <p:nvSpPr>
            <p:cNvPr id="10"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1" fmla="*/ 0 w 233588"/>
                <a:gd name="connsiteY0-2" fmla="*/ 739649 h 739649"/>
                <a:gd name="connsiteX1-3" fmla="*/ 69544 w 233588"/>
                <a:gd name="connsiteY1-4" fmla="*/ 0 h 739649"/>
                <a:gd name="connsiteX2-5" fmla="*/ 233588 w 233588"/>
                <a:gd name="connsiteY2-6" fmla="*/ 0 h 739649"/>
                <a:gd name="connsiteX3-7" fmla="*/ 178907 w 233588"/>
                <a:gd name="connsiteY3-8" fmla="*/ 647700 h 739649"/>
                <a:gd name="connsiteX4-9" fmla="*/ 0 w 233588"/>
                <a:gd name="connsiteY4-10" fmla="*/ 739649 h 739649"/>
                <a:gd name="connsiteX0-11" fmla="*/ 0 w 233588"/>
                <a:gd name="connsiteY0-12" fmla="*/ 739649 h 739649"/>
                <a:gd name="connsiteX1-13" fmla="*/ 58831 w 233588"/>
                <a:gd name="connsiteY1-14" fmla="*/ 99465 h 739649"/>
                <a:gd name="connsiteX2-15" fmla="*/ 233588 w 233588"/>
                <a:gd name="connsiteY2-16" fmla="*/ 0 h 739649"/>
                <a:gd name="connsiteX3-17" fmla="*/ 178907 w 233588"/>
                <a:gd name="connsiteY3-18" fmla="*/ 647700 h 739649"/>
                <a:gd name="connsiteX4-19" fmla="*/ 0 w 233588"/>
                <a:gd name="connsiteY4-20" fmla="*/ 739649 h 739649"/>
                <a:gd name="connsiteX0-21" fmla="*/ 0 w 233588"/>
                <a:gd name="connsiteY0-22" fmla="*/ 739649 h 739649"/>
                <a:gd name="connsiteX1-23" fmla="*/ 49537 w 233588"/>
                <a:gd name="connsiteY1-24" fmla="*/ 96298 h 739649"/>
                <a:gd name="connsiteX2-25" fmla="*/ 233588 w 233588"/>
                <a:gd name="connsiteY2-26" fmla="*/ 0 h 739649"/>
                <a:gd name="connsiteX3-27" fmla="*/ 178907 w 233588"/>
                <a:gd name="connsiteY3-28" fmla="*/ 647700 h 739649"/>
                <a:gd name="connsiteX4-29" fmla="*/ 0 w 233588"/>
                <a:gd name="connsiteY4-30" fmla="*/ 739649 h 739649"/>
                <a:gd name="connsiteX0-31" fmla="*/ 0 w 233588"/>
                <a:gd name="connsiteY0-32" fmla="*/ 739649 h 739649"/>
                <a:gd name="connsiteX1-33" fmla="*/ 51910 w 233588"/>
                <a:gd name="connsiteY1-34" fmla="*/ 96497 h 739649"/>
                <a:gd name="connsiteX2-35" fmla="*/ 233588 w 233588"/>
                <a:gd name="connsiteY2-36" fmla="*/ 0 h 739649"/>
                <a:gd name="connsiteX3-37" fmla="*/ 178907 w 233588"/>
                <a:gd name="connsiteY3-38" fmla="*/ 647700 h 739649"/>
                <a:gd name="connsiteX4-39" fmla="*/ 0 w 233588"/>
                <a:gd name="connsiteY4-40" fmla="*/ 739649 h 739649"/>
                <a:gd name="connsiteX0-41" fmla="*/ 0 w 233588"/>
                <a:gd name="connsiteY0-42" fmla="*/ 739649 h 739649"/>
                <a:gd name="connsiteX1-43" fmla="*/ 59029 w 233588"/>
                <a:gd name="connsiteY1-44" fmla="*/ 97092 h 739649"/>
                <a:gd name="connsiteX2-45" fmla="*/ 233588 w 233588"/>
                <a:gd name="connsiteY2-46" fmla="*/ 0 h 739649"/>
                <a:gd name="connsiteX3-47" fmla="*/ 178907 w 233588"/>
                <a:gd name="connsiteY3-48" fmla="*/ 647700 h 739649"/>
                <a:gd name="connsiteX4-49" fmla="*/ 0 w 233588"/>
                <a:gd name="connsiteY4-50" fmla="*/ 739649 h 739649"/>
                <a:gd name="connsiteX0-51" fmla="*/ 0 w 233588"/>
                <a:gd name="connsiteY0-52" fmla="*/ 739649 h 739649"/>
                <a:gd name="connsiteX1-53" fmla="*/ 44791 w 233588"/>
                <a:gd name="connsiteY1-54" fmla="*/ 95521 h 739649"/>
                <a:gd name="connsiteX2-55" fmla="*/ 233588 w 233588"/>
                <a:gd name="connsiteY2-56" fmla="*/ 0 h 739649"/>
                <a:gd name="connsiteX3-57" fmla="*/ 178907 w 233588"/>
                <a:gd name="connsiteY3-58" fmla="*/ 647700 h 739649"/>
                <a:gd name="connsiteX4-59" fmla="*/ 0 w 233588"/>
                <a:gd name="connsiteY4-60" fmla="*/ 739649 h 739649"/>
                <a:gd name="connsiteX0-61" fmla="*/ 0 w 233588"/>
                <a:gd name="connsiteY0-62" fmla="*/ 739649 h 739649"/>
                <a:gd name="connsiteX1-63" fmla="*/ 59028 w 233588"/>
                <a:gd name="connsiteY1-64" fmla="*/ 97094 h 739649"/>
                <a:gd name="connsiteX2-65" fmla="*/ 233588 w 233588"/>
                <a:gd name="connsiteY2-66" fmla="*/ 0 h 739649"/>
                <a:gd name="connsiteX3-67" fmla="*/ 178907 w 233588"/>
                <a:gd name="connsiteY3-68" fmla="*/ 647700 h 739649"/>
                <a:gd name="connsiteX4-69" fmla="*/ 0 w 233588"/>
                <a:gd name="connsiteY4-70" fmla="*/ 739649 h 739649"/>
                <a:gd name="connsiteX0-71" fmla="*/ 0 w 233588"/>
                <a:gd name="connsiteY0-72" fmla="*/ 739649 h 739649"/>
                <a:gd name="connsiteX1-73" fmla="*/ 54681 w 233588"/>
                <a:gd name="connsiteY1-74" fmla="*/ 90325 h 739649"/>
                <a:gd name="connsiteX2-75" fmla="*/ 233588 w 233588"/>
                <a:gd name="connsiteY2-76" fmla="*/ 0 h 739649"/>
                <a:gd name="connsiteX3-77" fmla="*/ 178907 w 233588"/>
                <a:gd name="connsiteY3-78" fmla="*/ 647700 h 739649"/>
                <a:gd name="connsiteX4-79" fmla="*/ 0 w 233588"/>
                <a:gd name="connsiteY4-80" fmla="*/ 739649 h 739649"/>
                <a:gd name="connsiteX0-81" fmla="*/ 0 w 233588"/>
                <a:gd name="connsiteY0-82" fmla="*/ 739649 h 739649"/>
                <a:gd name="connsiteX1-83" fmla="*/ 52537 w 233588"/>
                <a:gd name="connsiteY1-84" fmla="*/ 173952 h 739649"/>
                <a:gd name="connsiteX2-85" fmla="*/ 233588 w 233588"/>
                <a:gd name="connsiteY2-86" fmla="*/ 0 h 739649"/>
                <a:gd name="connsiteX3-87" fmla="*/ 178907 w 233588"/>
                <a:gd name="connsiteY3-88" fmla="*/ 647700 h 739649"/>
                <a:gd name="connsiteX4-89" fmla="*/ 0 w 233588"/>
                <a:gd name="connsiteY4-90" fmla="*/ 739649 h 739649"/>
                <a:gd name="connsiteX0-91" fmla="*/ 0 w 229627"/>
                <a:gd name="connsiteY0-92" fmla="*/ 727506 h 727506"/>
                <a:gd name="connsiteX1-93" fmla="*/ 52537 w 229627"/>
                <a:gd name="connsiteY1-94" fmla="*/ 161809 h 727506"/>
                <a:gd name="connsiteX2-95" fmla="*/ 229627 w 229627"/>
                <a:gd name="connsiteY2-96" fmla="*/ 0 h 727506"/>
                <a:gd name="connsiteX3-97" fmla="*/ 178907 w 229627"/>
                <a:gd name="connsiteY3-98" fmla="*/ 635557 h 727506"/>
                <a:gd name="connsiteX4-99" fmla="*/ 0 w 229627"/>
                <a:gd name="connsiteY4-100" fmla="*/ 727506 h 727506"/>
                <a:gd name="connsiteX0-101" fmla="*/ 0 w 229627"/>
                <a:gd name="connsiteY0-102" fmla="*/ 727506 h 727506"/>
                <a:gd name="connsiteX1-103" fmla="*/ 52537 w 229627"/>
                <a:gd name="connsiteY1-104" fmla="*/ 161809 h 727506"/>
                <a:gd name="connsiteX2-105" fmla="*/ 229627 w 229627"/>
                <a:gd name="connsiteY2-106" fmla="*/ 0 h 727506"/>
                <a:gd name="connsiteX3-107" fmla="*/ 184990 w 229627"/>
                <a:gd name="connsiteY3-108" fmla="*/ 590104 h 727506"/>
                <a:gd name="connsiteX4-109" fmla="*/ 0 w 229627"/>
                <a:gd name="connsiteY4-110" fmla="*/ 727506 h 727506"/>
                <a:gd name="connsiteX0-111" fmla="*/ 0 w 219074"/>
                <a:gd name="connsiteY0-112" fmla="*/ 711899 h 711899"/>
                <a:gd name="connsiteX1-113" fmla="*/ 41984 w 219074"/>
                <a:gd name="connsiteY1-114" fmla="*/ 161809 h 711899"/>
                <a:gd name="connsiteX2-115" fmla="*/ 219074 w 219074"/>
                <a:gd name="connsiteY2-116" fmla="*/ 0 h 711899"/>
                <a:gd name="connsiteX3-117" fmla="*/ 174437 w 219074"/>
                <a:gd name="connsiteY3-118" fmla="*/ 590104 h 711899"/>
                <a:gd name="connsiteX4-119" fmla="*/ 0 w 219074"/>
                <a:gd name="connsiteY4-120" fmla="*/ 711899 h 711899"/>
                <a:gd name="connsiteX0-121" fmla="*/ 0 w 214604"/>
                <a:gd name="connsiteY0-122" fmla="*/ 741744 h 741744"/>
                <a:gd name="connsiteX1-123" fmla="*/ 37514 w 214604"/>
                <a:gd name="connsiteY1-124" fmla="*/ 161809 h 741744"/>
                <a:gd name="connsiteX2-125" fmla="*/ 214604 w 214604"/>
                <a:gd name="connsiteY2-126" fmla="*/ 0 h 741744"/>
                <a:gd name="connsiteX3-127" fmla="*/ 169967 w 214604"/>
                <a:gd name="connsiteY3-128" fmla="*/ 590104 h 741744"/>
                <a:gd name="connsiteX4-129" fmla="*/ 0 w 214604"/>
                <a:gd name="connsiteY4-130" fmla="*/ 741744 h 741744"/>
                <a:gd name="connsiteX0-131" fmla="*/ 0 w 214604"/>
                <a:gd name="connsiteY0-132" fmla="*/ 741744 h 741744"/>
                <a:gd name="connsiteX1-133" fmla="*/ 37514 w 214604"/>
                <a:gd name="connsiteY1-134" fmla="*/ 161809 h 741744"/>
                <a:gd name="connsiteX2-135" fmla="*/ 214604 w 214604"/>
                <a:gd name="connsiteY2-136" fmla="*/ 0 h 741744"/>
                <a:gd name="connsiteX3-137" fmla="*/ 174989 w 214604"/>
                <a:gd name="connsiteY3-138" fmla="*/ 561307 h 741744"/>
                <a:gd name="connsiteX4-139" fmla="*/ 0 w 214604"/>
                <a:gd name="connsiteY4-140" fmla="*/ 741744 h 74174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w="25400" cap="flat" cmpd="sng" algn="ctr">
              <a:noFill/>
              <a:prstDash val="solid"/>
            </a:ln>
            <a:effectLst/>
          </p:spPr>
          <p:txBody>
            <a:bodyPr rtlCol="0" anchor="ctr"/>
            <a:lstStyle/>
            <a:p>
              <a:pPr algn="ctr"/>
              <a:endParaRPr lang="zh-CN" altLang="en-US"/>
            </a:p>
          </p:txBody>
        </p:sp>
      </p:grpSp>
      <p:grpSp>
        <p:nvGrpSpPr>
          <p:cNvPr id="12" name="组合 11"/>
          <p:cNvGrpSpPr/>
          <p:nvPr/>
        </p:nvGrpSpPr>
        <p:grpSpPr>
          <a:xfrm>
            <a:off x="2336366" y="1074424"/>
            <a:ext cx="6609224" cy="384043"/>
            <a:chOff x="520809" y="1149556"/>
            <a:chExt cx="4765933" cy="384043"/>
          </a:xfrm>
        </p:grpSpPr>
        <p:sp>
          <p:nvSpPr>
            <p:cNvPr id="13" name="平行四边形 12"/>
            <p:cNvSpPr/>
            <p:nvPr/>
          </p:nvSpPr>
          <p:spPr bwMode="gray">
            <a:xfrm>
              <a:off x="520809" y="1149556"/>
              <a:ext cx="1701254" cy="384043"/>
            </a:xfrm>
            <a:prstGeom prst="parallelogram">
              <a:avLst/>
            </a:prstGeom>
            <a:solidFill>
              <a:srgbClr val="DDDDDD"/>
            </a:solidFill>
            <a:ln w="19050">
              <a:noFill/>
              <a:round/>
              <a:headEnd/>
              <a:tailEnd/>
            </a:ln>
          </p:spPr>
          <p:txBody>
            <a:bodyPr lIns="72000" tIns="0" rIns="0" bIns="0" rtlCol="0" anchor="ctr"/>
            <a:lstStyle/>
            <a:p>
              <a:pPr algn="ctr"/>
              <a:r>
                <a:rPr lang="zh-CN" altLang="en-US" sz="1200" dirty="0" smtClean="0">
                  <a:solidFill>
                    <a:srgbClr val="969696"/>
                  </a:solidFill>
                  <a:latin typeface="微软雅黑" pitchFamily="34" charset="-122"/>
                  <a:ea typeface="微软雅黑" pitchFamily="34" charset="-122"/>
                </a:rPr>
                <a:t>物料管理  出库入库</a:t>
              </a:r>
              <a:endParaRPr lang="zh-CN" altLang="en-US" sz="1200" dirty="0">
                <a:solidFill>
                  <a:srgbClr val="969696"/>
                </a:solidFill>
                <a:latin typeface="微软雅黑" pitchFamily="34" charset="-122"/>
                <a:ea typeface="微软雅黑" pitchFamily="34" charset="-122"/>
              </a:endParaRPr>
            </a:p>
          </p:txBody>
        </p:sp>
        <p:sp>
          <p:nvSpPr>
            <p:cNvPr id="14" name="平行四边形 13"/>
            <p:cNvSpPr/>
            <p:nvPr/>
          </p:nvSpPr>
          <p:spPr bwMode="gray">
            <a:xfrm>
              <a:off x="2161665" y="1149556"/>
              <a:ext cx="1355981" cy="384043"/>
            </a:xfrm>
            <a:prstGeom prst="parallelogram">
              <a:avLst/>
            </a:prstGeom>
            <a:solidFill>
              <a:srgbClr val="DDDDDD"/>
            </a:solidFill>
            <a:ln w="19050">
              <a:noFill/>
              <a:round/>
              <a:headEnd/>
              <a:tailEnd/>
            </a:ln>
          </p:spPr>
          <p:txBody>
            <a:bodyPr lIns="72000" tIns="0" rIns="0" bIns="0" rtlCol="0" anchor="ctr"/>
            <a:lstStyle/>
            <a:p>
              <a:pPr algn="ctr"/>
              <a:r>
                <a:rPr lang="zh-CN" altLang="en-US" sz="1200" dirty="0">
                  <a:solidFill>
                    <a:srgbClr val="969696"/>
                  </a:solidFill>
                  <a:latin typeface="微软雅黑" pitchFamily="34" charset="-122"/>
                  <a:ea typeface="微软雅黑" pitchFamily="34" charset="-122"/>
                </a:rPr>
                <a:t>万件家产  了然于胸</a:t>
              </a:r>
            </a:p>
          </p:txBody>
        </p:sp>
        <p:sp>
          <p:nvSpPr>
            <p:cNvPr id="15" name="平行四边形 14"/>
            <p:cNvSpPr/>
            <p:nvPr/>
          </p:nvSpPr>
          <p:spPr bwMode="gray">
            <a:xfrm>
              <a:off x="3463469" y="1149556"/>
              <a:ext cx="1823273" cy="384043"/>
            </a:xfrm>
            <a:prstGeom prst="parallelogram">
              <a:avLst/>
            </a:prstGeom>
            <a:solidFill>
              <a:srgbClr val="57C6B7"/>
            </a:solidFill>
            <a:ln w="19050">
              <a:noFill/>
              <a:round/>
              <a:headEnd/>
              <a:tailEnd/>
            </a:ln>
          </p:spPr>
          <p:txBody>
            <a:bodyPr lIns="72000" tIns="0" rIns="0" bIns="0" rtlCol="0" anchor="ctr"/>
            <a:lstStyle/>
            <a:p>
              <a:pPr algn="ctr"/>
              <a:r>
                <a:rPr lang="zh-CN" altLang="en-US" sz="1200" dirty="0">
                  <a:solidFill>
                    <a:schemeClr val="bg1"/>
                  </a:solidFill>
                  <a:latin typeface="微软雅黑" pitchFamily="34" charset="-122"/>
                  <a:ea typeface="微软雅黑" pitchFamily="34" charset="-122"/>
                </a:rPr>
                <a:t>维保计划  切实执行</a:t>
              </a:r>
            </a:p>
          </p:txBody>
        </p:sp>
      </p:grpSp>
      <p:grpSp>
        <p:nvGrpSpPr>
          <p:cNvPr id="16" name="组合 15"/>
          <p:cNvGrpSpPr/>
          <p:nvPr/>
        </p:nvGrpSpPr>
        <p:grpSpPr>
          <a:xfrm>
            <a:off x="125185" y="2394731"/>
            <a:ext cx="3204611" cy="2591038"/>
            <a:chOff x="223557" y="1694718"/>
            <a:chExt cx="3388543" cy="2591038"/>
          </a:xfrm>
        </p:grpSpPr>
        <p:sp>
          <p:nvSpPr>
            <p:cNvPr id="17" name="Rectangle 3"/>
            <p:cNvSpPr>
              <a:spLocks/>
            </p:cNvSpPr>
            <p:nvPr/>
          </p:nvSpPr>
          <p:spPr bwMode="auto">
            <a:xfrm>
              <a:off x="223557" y="1694718"/>
              <a:ext cx="3388543" cy="758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lstStyle/>
            <a:p>
              <a:pPr>
                <a:lnSpc>
                  <a:spcPct val="90000"/>
                </a:lnSpc>
              </a:pPr>
              <a:r>
                <a:rPr lang="zh-CN" altLang="en-US" sz="2400" b="1" dirty="0" smtClean="0">
                  <a:solidFill>
                    <a:srgbClr val="0070C0"/>
                  </a:solidFill>
                  <a:latin typeface="微软雅黑" pitchFamily="34" charset="-122"/>
                  <a:ea typeface="微软雅黑" pitchFamily="34" charset="-122"/>
                  <a:sym typeface="Bebas Neue" charset="-122"/>
                </a:rPr>
                <a:t>计划制定与执行</a:t>
              </a:r>
              <a:endParaRPr lang="en-US" altLang="zh-CN" sz="2400" b="1" dirty="0">
                <a:solidFill>
                  <a:srgbClr val="0070C0"/>
                </a:solidFill>
                <a:latin typeface="微软雅黑" pitchFamily="34" charset="-122"/>
                <a:ea typeface="微软雅黑" pitchFamily="34" charset="-122"/>
                <a:sym typeface="Bebas Neue" charset="-122"/>
              </a:endParaRPr>
            </a:p>
          </p:txBody>
        </p:sp>
        <p:sp>
          <p:nvSpPr>
            <p:cNvPr id="18" name="Rectangle 53"/>
            <p:cNvSpPr>
              <a:spLocks/>
            </p:cNvSpPr>
            <p:nvPr/>
          </p:nvSpPr>
          <p:spPr bwMode="auto">
            <a:xfrm>
              <a:off x="271340" y="2383962"/>
              <a:ext cx="3194050" cy="19017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lstStyle/>
            <a:p>
              <a:pPr marL="342900" lvl="1" indent="-342900">
                <a:lnSpc>
                  <a:spcPct val="125000"/>
                </a:lnSpc>
                <a:spcBef>
                  <a:spcPts val="600"/>
                </a:spcBef>
                <a:buFont typeface="Wingdings" panose="05000000000000000000" pitchFamily="2" charset="2"/>
                <a:buChar char="l"/>
                <a:tabLst>
                  <a:tab pos="355591" algn="l"/>
                </a:tabLst>
              </a:pPr>
              <a:r>
                <a:rPr lang="zh-CN" altLang="en-US" sz="1400" dirty="0" smtClean="0">
                  <a:solidFill>
                    <a:srgbClr val="0070C0"/>
                  </a:solidFill>
                  <a:latin typeface="微软雅黑" pitchFamily="34" charset="-122"/>
                  <a:ea typeface="微软雅黑" pitchFamily="34" charset="-122"/>
                </a:rPr>
                <a:t>维保，巡检计划制定，自定义检查项，灵活方便</a:t>
              </a:r>
              <a:endParaRPr lang="en-US" altLang="zh-CN" sz="1400" dirty="0" smtClean="0">
                <a:solidFill>
                  <a:srgbClr val="0070C0"/>
                </a:solidFill>
                <a:latin typeface="微软雅黑" pitchFamily="34" charset="-122"/>
                <a:ea typeface="微软雅黑" pitchFamily="34" charset="-122"/>
              </a:endParaRPr>
            </a:p>
            <a:p>
              <a:pPr marL="342900" lvl="1" indent="-342900">
                <a:lnSpc>
                  <a:spcPct val="125000"/>
                </a:lnSpc>
                <a:spcBef>
                  <a:spcPts val="600"/>
                </a:spcBef>
                <a:buFont typeface="Wingdings" panose="05000000000000000000" pitchFamily="2" charset="2"/>
                <a:buChar char="l"/>
                <a:tabLst>
                  <a:tab pos="355591" algn="l"/>
                </a:tabLst>
              </a:pPr>
              <a:r>
                <a:rPr lang="zh-CN" altLang="en-US" sz="1400" dirty="0" smtClean="0">
                  <a:solidFill>
                    <a:srgbClr val="0070C0"/>
                  </a:solidFill>
                  <a:latin typeface="微软雅黑" pitchFamily="34" charset="-122"/>
                  <a:ea typeface="微软雅黑" pitchFamily="34" charset="-122"/>
                </a:rPr>
                <a:t>维保、巡检计划结合工单管理及移动端应用，将任务推送给相关人员，保障计划实际执行</a:t>
              </a:r>
              <a:endParaRPr lang="en-US" altLang="zh-CN" sz="1400" dirty="0" smtClean="0">
                <a:solidFill>
                  <a:srgbClr val="0070C0"/>
                </a:solidFill>
                <a:latin typeface="微软雅黑" pitchFamily="34" charset="-122"/>
                <a:ea typeface="微软雅黑" pitchFamily="34" charset="-122"/>
              </a:endParaRPr>
            </a:p>
          </p:txBody>
        </p:sp>
        <p:sp>
          <p:nvSpPr>
            <p:cNvPr id="19" name="Line 56"/>
            <p:cNvSpPr>
              <a:spLocks noChangeShapeType="1"/>
            </p:cNvSpPr>
            <p:nvPr/>
          </p:nvSpPr>
          <p:spPr bwMode="auto">
            <a:xfrm>
              <a:off x="223558" y="2216297"/>
              <a:ext cx="2660319" cy="0"/>
            </a:xfrm>
            <a:prstGeom prst="line">
              <a:avLst/>
            </a:prstGeom>
            <a:noFill/>
            <a:ln w="25400" cap="flat">
              <a:solidFill>
                <a:srgbClr val="0070C0"/>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pPr>
                <a:defRPr/>
              </a:pPr>
              <a:endParaRPr lang="en-US">
                <a:solidFill>
                  <a:schemeClr val="tx2"/>
                </a:solidFill>
                <a:latin typeface="微软雅黑" pitchFamily="34" charset="-122"/>
                <a:ea typeface="微软雅黑" pitchFamily="34" charset="-122"/>
                <a:cs typeface="Open Sans Condensed Light" pitchFamily="34" charset="0"/>
              </a:endParaRPr>
            </a:p>
          </p:txBody>
        </p:sp>
      </p:grpSp>
      <p:grpSp>
        <p:nvGrpSpPr>
          <p:cNvPr id="4" name="组合 3"/>
          <p:cNvGrpSpPr/>
          <p:nvPr/>
        </p:nvGrpSpPr>
        <p:grpSpPr>
          <a:xfrm>
            <a:off x="3819574" y="1641628"/>
            <a:ext cx="7407419" cy="4535013"/>
            <a:chOff x="4096236" y="2394731"/>
            <a:chExt cx="7170257" cy="4296798"/>
          </a:xfrm>
        </p:grpSpPr>
        <p:pic>
          <p:nvPicPr>
            <p:cNvPr id="2052"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096236" y="2394731"/>
              <a:ext cx="7170257" cy="38960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0" name="TextBox 19"/>
            <p:cNvSpPr txBox="1"/>
            <p:nvPr/>
          </p:nvSpPr>
          <p:spPr>
            <a:xfrm>
              <a:off x="7754789" y="6429080"/>
              <a:ext cx="1221482" cy="262449"/>
            </a:xfrm>
            <a:prstGeom prst="rect">
              <a:avLst/>
            </a:prstGeom>
            <a:noFill/>
          </p:spPr>
          <p:txBody>
            <a:bodyPr wrap="none" rtlCol="0">
              <a:spAutoFit/>
            </a:bodyPr>
            <a:lstStyle/>
            <a:p>
              <a:r>
                <a:rPr lang="zh-CN" altLang="en-US" sz="1200" dirty="0" smtClean="0">
                  <a:latin typeface="微软雅黑" panose="020B0503020204020204" pitchFamily="34" charset="-122"/>
                  <a:ea typeface="微软雅黑" panose="020B0503020204020204" pitchFamily="34" charset="-122"/>
                </a:rPr>
                <a:t>维保、巡检计划</a:t>
              </a:r>
              <a:endParaRPr lang="zh-CN" altLang="en-US" sz="1200" dirty="0">
                <a:latin typeface="微软雅黑" panose="020B0503020204020204" pitchFamily="34" charset="-122"/>
                <a:ea typeface="微软雅黑" panose="020B0503020204020204" pitchFamily="34" charset="-122"/>
              </a:endParaRPr>
            </a:p>
          </p:txBody>
        </p:sp>
      </p:grpSp>
      <p:sp>
        <p:nvSpPr>
          <p:cNvPr id="32" name="标题 1"/>
          <p:cNvSpPr txBox="1">
            <a:spLocks/>
          </p:cNvSpPr>
          <p:nvPr/>
        </p:nvSpPr>
        <p:spPr>
          <a:xfrm>
            <a:off x="688664" y="70627"/>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HDCRE</a:t>
            </a:r>
            <a:r>
              <a:rPr lang="zh-CN" altLang="en-US" sz="2400" b="1" dirty="0" smtClean="0">
                <a:latin typeface="微软雅黑" panose="020B0503020204020204" pitchFamily="34" charset="-122"/>
                <a:ea typeface="微软雅黑" panose="020B0503020204020204" pitchFamily="34" charset="-122"/>
              </a:rPr>
              <a:t>介绍</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运行保障</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715770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nodeType="clickEffect">
                                  <p:stCondLst>
                                    <p:cond delay="0"/>
                                  </p:stCondLst>
                                  <p:childTnLst>
                                    <p:set>
                                      <p:cBhvr>
                                        <p:cTn id="13" dur="1" fill="hold">
                                          <p:stCondLst>
                                            <p:cond delay="0"/>
                                          </p:stCondLst>
                                        </p:cTn>
                                        <p:tgtEl>
                                          <p:spTgt spid="4"/>
                                        </p:tgtEl>
                                        <p:attrNameLst>
                                          <p:attrName>style.visibility</p:attrName>
                                        </p:attrNameLst>
                                      </p:cBhvr>
                                      <p:to>
                                        <p:strVal val="hidden"/>
                                      </p:to>
                                    </p:set>
                                  </p:childTnLst>
                                </p:cTn>
                              </p:par>
                              <p:par>
                                <p:cTn id="14" presetID="1" presetClass="entr" presetSubtype="0" fill="hold" nodeType="withEffect">
                                  <p:stCondLst>
                                    <p:cond delay="0"/>
                                  </p:stCondLst>
                                  <p:childTnLst>
                                    <p:set>
                                      <p:cBhvr>
                                        <p:cTn id="15"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1"/>
          <p:cNvGrpSpPr/>
          <p:nvPr/>
        </p:nvGrpSpPr>
        <p:grpSpPr>
          <a:xfrm>
            <a:off x="711662" y="481918"/>
            <a:ext cx="2994914" cy="570393"/>
            <a:chOff x="1370052" y="1035073"/>
            <a:chExt cx="2994914" cy="570393"/>
          </a:xfrm>
        </p:grpSpPr>
        <p:grpSp>
          <p:nvGrpSpPr>
            <p:cNvPr id="19" name="组合 21"/>
            <p:cNvGrpSpPr/>
            <p:nvPr/>
          </p:nvGrpSpPr>
          <p:grpSpPr>
            <a:xfrm>
              <a:off x="1370052" y="1035073"/>
              <a:ext cx="315400" cy="570393"/>
              <a:chOff x="1370052" y="1035073"/>
              <a:chExt cx="315400" cy="570393"/>
            </a:xfrm>
          </p:grpSpPr>
          <p:sp>
            <p:nvSpPr>
              <p:cNvPr id="21"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矩形 19"/>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灯片编号占位符 22"/>
          <p:cNvSpPr>
            <a:spLocks noGrp="1"/>
          </p:cNvSpPr>
          <p:nvPr>
            <p:ph type="sldNum" sz="quarter" idx="12"/>
          </p:nvPr>
        </p:nvSpPr>
        <p:spPr/>
        <p:txBody>
          <a:bodyPr/>
          <a:lstStyle/>
          <a:p>
            <a:fld id="{49F4BA8F-7B64-4198-9505-0CB5D4D3B366}" type="slidenum">
              <a:rPr lang="zh-CN" altLang="en-US" smtClean="0"/>
              <a:pPr/>
              <a:t>37</a:t>
            </a:fld>
            <a:endParaRPr lang="zh-CN" altLang="en-US" dirty="0"/>
          </a:p>
        </p:txBody>
      </p:sp>
      <p:sp>
        <p:nvSpPr>
          <p:cNvPr id="24"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系统升级</a:t>
            </a:r>
            <a:r>
              <a:rPr lang="zh-CN" altLang="en-US" sz="2400" b="1" dirty="0">
                <a:latin typeface="微软雅黑" panose="020B0503020204020204" pitchFamily="34" charset="-122"/>
                <a:ea typeface="微软雅黑" panose="020B0503020204020204" pitchFamily="34" charset="-122"/>
              </a:rPr>
              <a:t>实施步骤</a:t>
            </a:r>
          </a:p>
        </p:txBody>
      </p:sp>
      <p:pic>
        <p:nvPicPr>
          <p:cNvPr id="9" name="Picture 3" descr="C:\Users\weiwei\Desktop\项目现场工作启动.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9760" y="874446"/>
            <a:ext cx="9909048" cy="58549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837011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3"/>
          <p:cNvSpPr>
            <a:spLocks noGrp="1" noChangeArrowheads="1"/>
          </p:cNvSpPr>
          <p:nvPr>
            <p:ph type="subTitle" idx="1"/>
          </p:nvPr>
        </p:nvSpPr>
        <p:spPr bwMode="black">
          <a:xfrm>
            <a:off x="1545673" y="3393208"/>
            <a:ext cx="9398199" cy="512448"/>
          </a:xfrm>
          <a:prstGeom prst="rect">
            <a:avLst/>
          </a:prstGeom>
          <a:noFill/>
          <a:ln w="9525">
            <a:noFill/>
            <a:miter lim="800000"/>
            <a:headEnd/>
            <a:tailEnd/>
          </a:ln>
          <a:effectLst>
            <a:outerShdw dist="107763" dir="2700000" algn="ctr" rotWithShape="0">
              <a:schemeClr val="bg2">
                <a:alpha val="50000"/>
              </a:schemeClr>
            </a:outerShdw>
          </a:effectLst>
        </p:spPr>
        <p:txBody>
          <a:bodyPr wrap="square" lIns="0" tIns="0" rIns="0" bIns="0" anchor="ctr">
            <a:spAutoFit/>
          </a:bodyPr>
          <a:lstStyle/>
          <a:p>
            <a:pPr algn="ctr">
              <a:defRPr/>
            </a:pPr>
            <a:r>
              <a:rPr lang="zh-CN" altLang="en-US" sz="3700" dirty="0" smtClean="0">
                <a:solidFill>
                  <a:srgbClr val="57C6B7"/>
                </a:solidFill>
                <a:latin typeface="微软雅黑" pitchFamily="34" charset="-122"/>
                <a:ea typeface="微软雅黑" pitchFamily="34" charset="-122"/>
              </a:rPr>
              <a:t>谢谢聆听</a:t>
            </a:r>
            <a:r>
              <a:rPr lang="zh-CN" altLang="en-US" sz="3700" dirty="0" smtClean="0">
                <a:solidFill>
                  <a:srgbClr val="57C6B7"/>
                </a:solidFill>
                <a:latin typeface="微软雅黑" pitchFamily="34" charset="-122"/>
                <a:ea typeface="微软雅黑" pitchFamily="34" charset="-122"/>
              </a:rPr>
              <a:t>！</a:t>
            </a:r>
            <a:endParaRPr lang="zh-CN" altLang="en-US" sz="3700" dirty="0">
              <a:solidFill>
                <a:srgbClr val="57C6B7"/>
              </a:solidFill>
              <a:latin typeface="微软雅黑" pitchFamily="34" charset="-122"/>
              <a:ea typeface="微软雅黑" pitchFamily="34" charset="-122"/>
            </a:endParaRPr>
          </a:p>
        </p:txBody>
      </p:sp>
      <p:sp>
        <p:nvSpPr>
          <p:cNvPr id="16" name="灯片编号占位符 15"/>
          <p:cNvSpPr>
            <a:spLocks noGrp="1"/>
          </p:cNvSpPr>
          <p:nvPr>
            <p:ph type="sldNum" sz="quarter" idx="12"/>
          </p:nvPr>
        </p:nvSpPr>
        <p:spPr/>
        <p:txBody>
          <a:bodyPr/>
          <a:lstStyle/>
          <a:p>
            <a:fld id="{C8F003F6-F166-4365-A1AD-F0176E3541FE}" type="slidenum">
              <a:rPr lang="zh-CN" altLang="en-US" smtClean="0"/>
              <a:pPr/>
              <a:t>38</a:t>
            </a:fld>
            <a:endParaRPr lang="zh-CN" altLang="en-US"/>
          </a:p>
        </p:txBody>
      </p:sp>
    </p:spTree>
    <p:extLst>
      <p:ext uri="{BB962C8B-B14F-4D97-AF65-F5344CB8AC3E}">
        <p14:creationId xmlns:p14="http://schemas.microsoft.com/office/powerpoint/2010/main" val="1466667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700776" y="-8673"/>
            <a:ext cx="10128032" cy="832376"/>
            <a:chOff x="918496" y="219935"/>
            <a:chExt cx="10128032" cy="832376"/>
          </a:xfrm>
        </p:grpSpPr>
        <p:grpSp>
          <p:nvGrpSpPr>
            <p:cNvPr id="10" name="组合 11"/>
            <p:cNvGrpSpPr/>
            <p:nvPr/>
          </p:nvGrpSpPr>
          <p:grpSpPr>
            <a:xfrm>
              <a:off x="918496" y="481918"/>
              <a:ext cx="2994914" cy="570393"/>
              <a:chOff x="1370052" y="1035073"/>
              <a:chExt cx="2994914" cy="570393"/>
            </a:xfrm>
          </p:grpSpPr>
          <p:grpSp>
            <p:nvGrpSpPr>
              <p:cNvPr id="12" name="组合 21"/>
              <p:cNvGrpSpPr/>
              <p:nvPr/>
            </p:nvGrpSpPr>
            <p:grpSpPr>
              <a:xfrm>
                <a:off x="1370052" y="1035073"/>
                <a:ext cx="315400" cy="570393"/>
                <a:chOff x="1370052" y="1035073"/>
                <a:chExt cx="315400" cy="570393"/>
              </a:xfrm>
            </p:grpSpPr>
            <p:sp>
              <p:nvSpPr>
                <p:cNvPr id="14"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标题 1"/>
            <p:cNvSpPr txBox="1">
              <a:spLocks/>
            </p:cNvSpPr>
            <p:nvPr/>
          </p:nvSpPr>
          <p:spPr>
            <a:xfrm>
              <a:off x="1319739" y="219935"/>
              <a:ext cx="9726789" cy="776288"/>
            </a:xfrm>
            <a:prstGeom prst="rect">
              <a:avLst/>
            </a:prstGeom>
          </p:spPr>
          <p:txBody>
            <a:bodyPr vert="horz" lIns="91440" tIns="45720" rIns="91440" bIns="45720" rtlCol="0" anchor="ctr">
              <a:normAutofit/>
            </a:bodyPr>
            <a:lstStyle>
              <a:defPPr>
                <a:defRPr lang="zh-CN"/>
              </a:defPPr>
              <a:lvl1pPr>
                <a:defRPr sz="2400" b="1">
                  <a:latin typeface="微软雅黑" panose="020B0503020204020204" pitchFamily="34" charset="-122"/>
                  <a:ea typeface="微软雅黑" panose="020B0503020204020204" pitchFamily="34" charset="-122"/>
                </a:defRPr>
              </a:lvl1pPr>
            </a:lstStyle>
            <a:p>
              <a:r>
                <a:rPr lang="zh-CN" altLang="en-US" dirty="0"/>
                <a:t>海鼎信息化系统总体框架</a:t>
              </a:r>
            </a:p>
          </p:txBody>
        </p:sp>
      </p:grpSp>
      <p:sp>
        <p:nvSpPr>
          <p:cNvPr id="16" name="灯片编号占位符 15"/>
          <p:cNvSpPr>
            <a:spLocks noGrp="1"/>
          </p:cNvSpPr>
          <p:nvPr>
            <p:ph type="sldNum" sz="quarter" idx="12"/>
          </p:nvPr>
        </p:nvSpPr>
        <p:spPr>
          <a:xfrm>
            <a:off x="8962099" y="6214831"/>
            <a:ext cx="2844800" cy="336000"/>
          </a:xfrm>
        </p:spPr>
        <p:txBody>
          <a:bodyPr/>
          <a:lstStyle/>
          <a:p>
            <a:fld id="{49F4BA8F-7B64-4198-9505-0CB5D4D3B366}" type="slidenum">
              <a:rPr lang="zh-CN" altLang="en-US" smtClean="0"/>
              <a:pPr/>
              <a:t>4</a:t>
            </a:fld>
            <a:endParaRPr lang="zh-CN" altLang="en-US" dirty="0"/>
          </a:p>
        </p:txBody>
      </p:sp>
      <p:sp>
        <p:nvSpPr>
          <p:cNvPr id="18" name="矩形 17"/>
          <p:cNvSpPr/>
          <p:nvPr/>
        </p:nvSpPr>
        <p:spPr bwMode="auto">
          <a:xfrm>
            <a:off x="783154" y="863014"/>
            <a:ext cx="10751621" cy="5370075"/>
          </a:xfrm>
          <a:prstGeom prst="rect">
            <a:avLst/>
          </a:prstGeom>
          <a:solidFill>
            <a:schemeClr val="bg1"/>
          </a:solidFill>
          <a:ln w="19050" cap="flat" cmpd="sng" algn="ctr">
            <a:noFill/>
            <a:prstDash val="solid"/>
            <a:round/>
            <a:headEnd type="none" w="med" len="med"/>
            <a:tailEnd type="none" w="med" len="med"/>
          </a:ln>
          <a:effectLst/>
          <a:extLst/>
        </p:spPr>
        <p:txBody>
          <a:bodyPr vert="horz" wrap="none" lIns="0" tIns="0" rIns="0" bIns="0" numCol="1" rtlCol="0" anchor="ctr" anchorCtr="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zh-CN" altLang="en-US" sz="1600" b="0" i="0" u="none" strike="noStrike" cap="none" normalizeH="0" baseline="0" dirty="0" smtClean="0">
              <a:ln>
                <a:noFill/>
              </a:ln>
              <a:solidFill>
                <a:schemeClr val="tx1"/>
              </a:solidFill>
              <a:effectLst/>
              <a:latin typeface="Trebuchet MS" pitchFamily="34" charset="0"/>
            </a:endParaRPr>
          </a:p>
        </p:txBody>
      </p:sp>
      <p:sp>
        <p:nvSpPr>
          <p:cNvPr id="19" name="AutoShape 4"/>
          <p:cNvSpPr>
            <a:spLocks noChangeArrowheads="1"/>
          </p:cNvSpPr>
          <p:nvPr/>
        </p:nvSpPr>
        <p:spPr bwMode="gray">
          <a:xfrm>
            <a:off x="783154" y="1063495"/>
            <a:ext cx="338634" cy="4969624"/>
          </a:xfrm>
          <a:prstGeom prst="roundRect">
            <a:avLst>
              <a:gd name="adj" fmla="val 0"/>
            </a:avLst>
          </a:prstGeom>
          <a:solidFill>
            <a:srgbClr val="5AA0BE"/>
          </a:solidFill>
          <a:ln w="25400">
            <a:noFill/>
            <a:prstDash val="solid"/>
            <a:round/>
            <a:headEnd/>
            <a:tailEnd/>
          </a:ln>
        </p:spPr>
        <p:txBody>
          <a:bodyPr lIns="0" tIns="0" rIns="0" bIns="0" anchor="ctr" anchorCtr="0"/>
          <a:lstStyle/>
          <a:p>
            <a:pPr algn="ctr">
              <a:spcBef>
                <a:spcPts val="300"/>
              </a:spcBef>
              <a:spcAft>
                <a:spcPts val="300"/>
              </a:spcAft>
            </a:pPr>
            <a:endParaRPr lang="zh-CN" altLang="en-US" sz="2200" b="1" dirty="0">
              <a:solidFill>
                <a:schemeClr val="bg1"/>
              </a:solidFill>
              <a:latin typeface="微软雅黑" pitchFamily="34" charset="-122"/>
              <a:ea typeface="微软雅黑" pitchFamily="34" charset="-122"/>
            </a:endParaRPr>
          </a:p>
        </p:txBody>
      </p:sp>
      <p:grpSp>
        <p:nvGrpSpPr>
          <p:cNvPr id="22" name="组合 21"/>
          <p:cNvGrpSpPr/>
          <p:nvPr/>
        </p:nvGrpSpPr>
        <p:grpSpPr>
          <a:xfrm>
            <a:off x="1340959" y="2165334"/>
            <a:ext cx="9016370" cy="799798"/>
            <a:chOff x="588700" y="370055"/>
            <a:chExt cx="8375788" cy="1008000"/>
          </a:xfrm>
        </p:grpSpPr>
        <p:sp>
          <p:nvSpPr>
            <p:cNvPr id="82" name="AutoShape 4">
              <a:hlinkClick r:id="" action="ppaction://noaction"/>
            </p:cNvPr>
            <p:cNvSpPr>
              <a:spLocks noChangeArrowheads="1"/>
            </p:cNvSpPr>
            <p:nvPr/>
          </p:nvSpPr>
          <p:spPr bwMode="gray">
            <a:xfrm>
              <a:off x="2951390" y="370055"/>
              <a:ext cx="6013098" cy="1008000"/>
            </a:xfrm>
            <a:prstGeom prst="roundRect">
              <a:avLst>
                <a:gd name="adj" fmla="val 0"/>
              </a:avLst>
            </a:prstGeom>
            <a:solidFill>
              <a:schemeClr val="accent5">
                <a:lumMod val="20000"/>
                <a:lumOff val="80000"/>
              </a:schemeClr>
            </a:solidFill>
            <a:ln w="28575">
              <a:solidFill>
                <a:srgbClr val="5AA0BE"/>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08000" tIns="576000" rIns="0" bIns="0" numCol="1" spcCol="1270" anchor="t" anchorCtr="0">
              <a:noAutofit/>
            </a:bodyPr>
            <a:lstStyle/>
            <a:p>
              <a:pPr marL="0" lvl="1" defTabSz="622300">
                <a:lnSpc>
                  <a:spcPct val="90000"/>
                </a:lnSpc>
                <a:spcAft>
                  <a:spcPct val="15000"/>
                </a:spcAft>
              </a:pPr>
              <a:endParaRPr lang="zh-CN" altLang="en-US" dirty="0">
                <a:latin typeface="微软雅黑" pitchFamily="34" charset="-122"/>
                <a:ea typeface="微软雅黑" pitchFamily="34" charset="-122"/>
              </a:endParaRPr>
            </a:p>
          </p:txBody>
        </p:sp>
        <p:sp>
          <p:nvSpPr>
            <p:cNvPr id="83" name="AutoShape 4">
              <a:hlinkClick r:id="" action="ppaction://noaction"/>
            </p:cNvPr>
            <p:cNvSpPr>
              <a:spLocks noChangeArrowheads="1"/>
            </p:cNvSpPr>
            <p:nvPr/>
          </p:nvSpPr>
          <p:spPr bwMode="gray">
            <a:xfrm>
              <a:off x="3165108" y="621039"/>
              <a:ext cx="381786" cy="396000"/>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招商</a:t>
              </a:r>
              <a:endParaRPr lang="en-US" altLang="zh-CN" sz="1000" dirty="0" smtClean="0">
                <a:latin typeface="微软雅黑" pitchFamily="34" charset="-122"/>
                <a:ea typeface="微软雅黑" pitchFamily="34" charset="-122"/>
              </a:endParaRPr>
            </a:p>
            <a:p>
              <a:pPr algn="ctr"/>
              <a:r>
                <a:rPr lang="zh-CN" altLang="en-US" sz="1000" dirty="0" smtClean="0">
                  <a:latin typeface="微软雅黑" pitchFamily="34" charset="-122"/>
                  <a:ea typeface="微软雅黑" pitchFamily="34" charset="-122"/>
                </a:rPr>
                <a:t>政策</a:t>
              </a:r>
              <a:endParaRPr lang="zh-CN" altLang="en-US" sz="1000" dirty="0">
                <a:latin typeface="微软雅黑" pitchFamily="34" charset="-122"/>
                <a:ea typeface="微软雅黑" pitchFamily="34" charset="-122"/>
              </a:endParaRPr>
            </a:p>
          </p:txBody>
        </p:sp>
        <p:sp>
          <p:nvSpPr>
            <p:cNvPr id="84" name="AutoShape 4">
              <a:hlinkClick r:id="" action="ppaction://noaction"/>
            </p:cNvPr>
            <p:cNvSpPr>
              <a:spLocks noChangeArrowheads="1"/>
            </p:cNvSpPr>
            <p:nvPr/>
          </p:nvSpPr>
          <p:spPr bwMode="gray">
            <a:xfrm>
              <a:off x="3809918" y="621039"/>
              <a:ext cx="381786" cy="396000"/>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a:latin typeface="微软雅黑" pitchFamily="34" charset="-122"/>
                  <a:ea typeface="微软雅黑" pitchFamily="34" charset="-122"/>
                </a:rPr>
                <a:t>品牌</a:t>
              </a:r>
              <a:endParaRPr lang="en-US" altLang="zh-CN" sz="1000" dirty="0">
                <a:latin typeface="微软雅黑" pitchFamily="34" charset="-122"/>
                <a:ea typeface="微软雅黑" pitchFamily="34" charset="-122"/>
              </a:endParaRPr>
            </a:p>
            <a:p>
              <a:pPr algn="ctr"/>
              <a:r>
                <a:rPr lang="zh-CN" altLang="en-US" sz="1000" dirty="0">
                  <a:latin typeface="微软雅黑" pitchFamily="34" charset="-122"/>
                  <a:ea typeface="微软雅黑" pitchFamily="34" charset="-122"/>
                </a:rPr>
                <a:t>落位</a:t>
              </a:r>
            </a:p>
          </p:txBody>
        </p:sp>
        <p:sp>
          <p:nvSpPr>
            <p:cNvPr id="85" name="AutoShape 4">
              <a:hlinkClick r:id="" action="ppaction://noaction"/>
            </p:cNvPr>
            <p:cNvSpPr>
              <a:spLocks noChangeArrowheads="1"/>
            </p:cNvSpPr>
            <p:nvPr/>
          </p:nvSpPr>
          <p:spPr bwMode="gray">
            <a:xfrm>
              <a:off x="4454728" y="621076"/>
              <a:ext cx="736608" cy="396000"/>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a:latin typeface="微软雅黑" pitchFamily="34" charset="-122"/>
                  <a:ea typeface="微软雅黑" pitchFamily="34" charset="-122"/>
                </a:rPr>
                <a:t>意向</a:t>
              </a:r>
              <a:r>
                <a:rPr lang="en-US" altLang="zh-CN" sz="1000" dirty="0">
                  <a:latin typeface="微软雅黑" pitchFamily="34" charset="-122"/>
                  <a:ea typeface="微软雅黑" pitchFamily="34" charset="-122"/>
                </a:rPr>
                <a:t>/</a:t>
              </a:r>
              <a:r>
                <a:rPr lang="zh-CN" altLang="en-US" sz="1000" dirty="0">
                  <a:latin typeface="微软雅黑" pitchFamily="34" charset="-122"/>
                  <a:ea typeface="微软雅黑" pitchFamily="34" charset="-122"/>
                </a:rPr>
                <a:t>合同</a:t>
              </a:r>
              <a:endParaRPr lang="en-US" altLang="zh-CN" sz="1000" dirty="0">
                <a:latin typeface="微软雅黑" pitchFamily="34" charset="-122"/>
                <a:ea typeface="微软雅黑" pitchFamily="34" charset="-122"/>
              </a:endParaRPr>
            </a:p>
            <a:p>
              <a:pPr algn="ctr"/>
              <a:r>
                <a:rPr lang="zh-CN" altLang="en-US" sz="1000" dirty="0">
                  <a:latin typeface="微软雅黑" pitchFamily="34" charset="-122"/>
                  <a:ea typeface="微软雅黑" pitchFamily="34" charset="-122"/>
                </a:rPr>
                <a:t>审批</a:t>
              </a:r>
            </a:p>
          </p:txBody>
        </p:sp>
        <p:sp>
          <p:nvSpPr>
            <p:cNvPr id="86" name="AutoShape 4">
              <a:hlinkClick r:id="" action="ppaction://noaction"/>
            </p:cNvPr>
            <p:cNvSpPr>
              <a:spLocks noChangeArrowheads="1"/>
            </p:cNvSpPr>
            <p:nvPr/>
          </p:nvSpPr>
          <p:spPr bwMode="gray">
            <a:xfrm>
              <a:off x="5454360" y="621039"/>
              <a:ext cx="381786" cy="396000"/>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a:latin typeface="微软雅黑" pitchFamily="34" charset="-122"/>
                  <a:ea typeface="微软雅黑" pitchFamily="34" charset="-122"/>
                </a:rPr>
                <a:t>进场</a:t>
              </a:r>
              <a:endParaRPr lang="en-US" altLang="zh-CN" sz="1000" dirty="0">
                <a:latin typeface="微软雅黑" pitchFamily="34" charset="-122"/>
                <a:ea typeface="微软雅黑" pitchFamily="34" charset="-122"/>
              </a:endParaRPr>
            </a:p>
            <a:p>
              <a:pPr algn="ctr"/>
              <a:r>
                <a:rPr lang="zh-CN" altLang="en-US" sz="1000" dirty="0">
                  <a:latin typeface="微软雅黑" pitchFamily="34" charset="-122"/>
                  <a:ea typeface="微软雅黑" pitchFamily="34" charset="-122"/>
                </a:rPr>
                <a:t>装修</a:t>
              </a:r>
            </a:p>
          </p:txBody>
        </p:sp>
        <p:sp>
          <p:nvSpPr>
            <p:cNvPr id="87" name="AutoShape 4">
              <a:hlinkClick r:id="" action="ppaction://noaction"/>
            </p:cNvPr>
            <p:cNvSpPr>
              <a:spLocks noChangeArrowheads="1"/>
            </p:cNvSpPr>
            <p:nvPr/>
          </p:nvSpPr>
          <p:spPr bwMode="gray">
            <a:xfrm>
              <a:off x="6099170" y="621039"/>
              <a:ext cx="381786" cy="396000"/>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a:latin typeface="微软雅黑" pitchFamily="34" charset="-122"/>
                  <a:ea typeface="微软雅黑" pitchFamily="34" charset="-122"/>
                </a:rPr>
                <a:t>租金</a:t>
              </a:r>
              <a:endParaRPr lang="en-US" altLang="zh-CN" sz="1000" dirty="0">
                <a:latin typeface="微软雅黑" pitchFamily="34" charset="-122"/>
                <a:ea typeface="微软雅黑" pitchFamily="34" charset="-122"/>
              </a:endParaRPr>
            </a:p>
            <a:p>
              <a:pPr algn="ctr"/>
              <a:r>
                <a:rPr lang="zh-CN" altLang="en-US" sz="1000" dirty="0">
                  <a:latin typeface="微软雅黑" pitchFamily="34" charset="-122"/>
                  <a:ea typeface="微软雅黑" pitchFamily="34" charset="-122"/>
                </a:rPr>
                <a:t>收缴</a:t>
              </a:r>
            </a:p>
          </p:txBody>
        </p:sp>
        <p:sp>
          <p:nvSpPr>
            <p:cNvPr id="88" name="AutoShape 4">
              <a:hlinkClick r:id="" action="ppaction://noaction"/>
            </p:cNvPr>
            <p:cNvSpPr>
              <a:spLocks noChangeArrowheads="1"/>
            </p:cNvSpPr>
            <p:nvPr/>
          </p:nvSpPr>
          <p:spPr bwMode="gray">
            <a:xfrm>
              <a:off x="6743980" y="620688"/>
              <a:ext cx="381786" cy="396000"/>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a:latin typeface="微软雅黑" pitchFamily="34" charset="-122"/>
                  <a:ea typeface="微软雅黑" pitchFamily="34" charset="-122"/>
                </a:rPr>
                <a:t>招商</a:t>
              </a:r>
              <a:endParaRPr lang="en-US" altLang="zh-CN" sz="1000" dirty="0">
                <a:latin typeface="微软雅黑" pitchFamily="34" charset="-122"/>
                <a:ea typeface="微软雅黑" pitchFamily="34" charset="-122"/>
              </a:endParaRPr>
            </a:p>
            <a:p>
              <a:pPr algn="ctr"/>
              <a:r>
                <a:rPr lang="zh-CN" altLang="en-US" sz="1000" dirty="0">
                  <a:latin typeface="微软雅黑" pitchFamily="34" charset="-122"/>
                  <a:ea typeface="微软雅黑" pitchFamily="34" charset="-122"/>
                </a:rPr>
                <a:t>调整</a:t>
              </a:r>
            </a:p>
          </p:txBody>
        </p:sp>
        <p:sp>
          <p:nvSpPr>
            <p:cNvPr id="89" name="AutoShape 4">
              <a:hlinkClick r:id="" action="ppaction://noaction"/>
            </p:cNvPr>
            <p:cNvSpPr>
              <a:spLocks noChangeArrowheads="1"/>
            </p:cNvSpPr>
            <p:nvPr/>
          </p:nvSpPr>
          <p:spPr bwMode="gray">
            <a:xfrm>
              <a:off x="8388423" y="621039"/>
              <a:ext cx="381786" cy="396000"/>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a:latin typeface="微软雅黑" pitchFamily="34" charset="-122"/>
                  <a:ea typeface="微软雅黑" pitchFamily="34" charset="-122"/>
                </a:rPr>
                <a:t>撤场</a:t>
              </a:r>
              <a:endParaRPr lang="en-US" altLang="zh-CN" sz="1000" dirty="0">
                <a:latin typeface="微软雅黑" pitchFamily="34" charset="-122"/>
                <a:ea typeface="微软雅黑" pitchFamily="34" charset="-122"/>
              </a:endParaRPr>
            </a:p>
            <a:p>
              <a:pPr algn="ctr"/>
              <a:r>
                <a:rPr lang="zh-CN" altLang="en-US" sz="1000" dirty="0">
                  <a:latin typeface="微软雅黑" pitchFamily="34" charset="-122"/>
                  <a:ea typeface="微软雅黑" pitchFamily="34" charset="-122"/>
                </a:rPr>
                <a:t>结算</a:t>
              </a:r>
            </a:p>
          </p:txBody>
        </p:sp>
        <p:sp>
          <p:nvSpPr>
            <p:cNvPr id="90" name="AutoShape 4">
              <a:hlinkClick r:id="" action="ppaction://noaction"/>
            </p:cNvPr>
            <p:cNvSpPr>
              <a:spLocks noChangeArrowheads="1"/>
            </p:cNvSpPr>
            <p:nvPr/>
          </p:nvSpPr>
          <p:spPr bwMode="gray">
            <a:xfrm>
              <a:off x="7388790" y="621039"/>
              <a:ext cx="736608" cy="396000"/>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a:latin typeface="微软雅黑" pitchFamily="34" charset="-122"/>
                  <a:ea typeface="微软雅黑" pitchFamily="34" charset="-122"/>
                </a:rPr>
                <a:t>合同</a:t>
              </a:r>
              <a:endParaRPr lang="en-US" altLang="zh-CN" sz="1000" dirty="0">
                <a:latin typeface="微软雅黑" pitchFamily="34" charset="-122"/>
                <a:ea typeface="微软雅黑" pitchFamily="34" charset="-122"/>
              </a:endParaRPr>
            </a:p>
            <a:p>
              <a:pPr algn="ctr"/>
              <a:r>
                <a:rPr lang="zh-CN" altLang="en-US" sz="1000" dirty="0">
                  <a:latin typeface="微软雅黑" pitchFamily="34" charset="-122"/>
                  <a:ea typeface="微软雅黑" pitchFamily="34" charset="-122"/>
                </a:rPr>
                <a:t>终止</a:t>
              </a:r>
              <a:r>
                <a:rPr lang="en-US" altLang="zh-CN" sz="1000" dirty="0">
                  <a:latin typeface="微软雅黑" pitchFamily="34" charset="-122"/>
                  <a:ea typeface="微软雅黑" pitchFamily="34" charset="-122"/>
                </a:rPr>
                <a:t>/</a:t>
              </a:r>
              <a:r>
                <a:rPr lang="zh-CN" altLang="en-US" sz="1000" dirty="0">
                  <a:latin typeface="微软雅黑" pitchFamily="34" charset="-122"/>
                  <a:ea typeface="微软雅黑" pitchFamily="34" charset="-122"/>
                </a:rPr>
                <a:t>中止</a:t>
              </a:r>
            </a:p>
          </p:txBody>
        </p:sp>
        <p:cxnSp>
          <p:nvCxnSpPr>
            <p:cNvPr id="91" name="直接箭头连接符 90"/>
            <p:cNvCxnSpPr>
              <a:stCxn id="83" idx="3"/>
              <a:endCxn id="84" idx="1"/>
            </p:cNvCxnSpPr>
            <p:nvPr/>
          </p:nvCxnSpPr>
          <p:spPr bwMode="auto">
            <a:xfrm>
              <a:off x="3546894" y="819039"/>
              <a:ext cx="263024" cy="0"/>
            </a:xfrm>
            <a:prstGeom prst="straightConnector1">
              <a:avLst/>
            </a:prstGeom>
            <a:noFill/>
            <a:ln w="19050" cap="flat" cmpd="sng" algn="ctr">
              <a:solidFill>
                <a:srgbClr val="5AA0BE"/>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2" name="直接箭头连接符 91"/>
            <p:cNvCxnSpPr>
              <a:stCxn id="84" idx="3"/>
              <a:endCxn id="85" idx="1"/>
            </p:cNvCxnSpPr>
            <p:nvPr/>
          </p:nvCxnSpPr>
          <p:spPr bwMode="auto">
            <a:xfrm>
              <a:off x="4191704" y="819039"/>
              <a:ext cx="263024" cy="37"/>
            </a:xfrm>
            <a:prstGeom prst="straightConnector1">
              <a:avLst/>
            </a:prstGeom>
            <a:noFill/>
            <a:ln w="19050" cap="flat" cmpd="sng" algn="ctr">
              <a:solidFill>
                <a:srgbClr val="5AA0BE"/>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3" name="直接箭头连接符 92"/>
            <p:cNvCxnSpPr>
              <a:stCxn id="85" idx="3"/>
              <a:endCxn id="86" idx="1"/>
            </p:cNvCxnSpPr>
            <p:nvPr/>
          </p:nvCxnSpPr>
          <p:spPr bwMode="auto">
            <a:xfrm flipV="1">
              <a:off x="5191336" y="819039"/>
              <a:ext cx="263024" cy="37"/>
            </a:xfrm>
            <a:prstGeom prst="straightConnector1">
              <a:avLst/>
            </a:prstGeom>
            <a:noFill/>
            <a:ln w="19050" cap="flat" cmpd="sng" algn="ctr">
              <a:solidFill>
                <a:srgbClr val="5AA0BE"/>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4" name="直接箭头连接符 93"/>
            <p:cNvCxnSpPr>
              <a:stCxn id="86" idx="3"/>
              <a:endCxn id="87" idx="1"/>
            </p:cNvCxnSpPr>
            <p:nvPr/>
          </p:nvCxnSpPr>
          <p:spPr bwMode="auto">
            <a:xfrm>
              <a:off x="5836146" y="819039"/>
              <a:ext cx="263024" cy="0"/>
            </a:xfrm>
            <a:prstGeom prst="straightConnector1">
              <a:avLst/>
            </a:prstGeom>
            <a:noFill/>
            <a:ln w="19050" cap="flat" cmpd="sng" algn="ctr">
              <a:solidFill>
                <a:srgbClr val="5AA0BE"/>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5" name="直接箭头连接符 94"/>
            <p:cNvCxnSpPr>
              <a:stCxn id="87" idx="3"/>
              <a:endCxn id="88" idx="1"/>
            </p:cNvCxnSpPr>
            <p:nvPr/>
          </p:nvCxnSpPr>
          <p:spPr bwMode="auto">
            <a:xfrm flipV="1">
              <a:off x="6480956" y="818688"/>
              <a:ext cx="263024" cy="351"/>
            </a:xfrm>
            <a:prstGeom prst="straightConnector1">
              <a:avLst/>
            </a:prstGeom>
            <a:noFill/>
            <a:ln w="19050" cap="flat" cmpd="sng" algn="ctr">
              <a:solidFill>
                <a:srgbClr val="5AA0BE"/>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6" name="直接箭头连接符 95"/>
            <p:cNvCxnSpPr>
              <a:stCxn id="88" idx="3"/>
              <a:endCxn id="90" idx="1"/>
            </p:cNvCxnSpPr>
            <p:nvPr/>
          </p:nvCxnSpPr>
          <p:spPr bwMode="auto">
            <a:xfrm>
              <a:off x="7125766" y="818688"/>
              <a:ext cx="263024" cy="351"/>
            </a:xfrm>
            <a:prstGeom prst="straightConnector1">
              <a:avLst/>
            </a:prstGeom>
            <a:noFill/>
            <a:ln w="19050" cap="flat" cmpd="sng" algn="ctr">
              <a:solidFill>
                <a:srgbClr val="5AA0BE"/>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7" name="直接箭头连接符 96"/>
            <p:cNvCxnSpPr>
              <a:stCxn id="90" idx="3"/>
              <a:endCxn id="89" idx="1"/>
            </p:cNvCxnSpPr>
            <p:nvPr/>
          </p:nvCxnSpPr>
          <p:spPr bwMode="auto">
            <a:xfrm>
              <a:off x="8125398" y="819039"/>
              <a:ext cx="263025" cy="0"/>
            </a:xfrm>
            <a:prstGeom prst="straightConnector1">
              <a:avLst/>
            </a:prstGeom>
            <a:noFill/>
            <a:ln w="19050" cap="flat" cmpd="sng" algn="ctr">
              <a:solidFill>
                <a:srgbClr val="5AA0BE"/>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8" name="肘形连接符 97"/>
            <p:cNvCxnSpPr>
              <a:stCxn id="88" idx="2"/>
              <a:endCxn id="84" idx="2"/>
            </p:cNvCxnSpPr>
            <p:nvPr/>
          </p:nvCxnSpPr>
          <p:spPr bwMode="auto">
            <a:xfrm rot="5400000">
              <a:off x="5467667" y="-450168"/>
              <a:ext cx="351" cy="2934062"/>
            </a:xfrm>
            <a:prstGeom prst="bentConnector3">
              <a:avLst>
                <a:gd name="adj1" fmla="val 57086610"/>
              </a:avLst>
            </a:prstGeom>
            <a:noFill/>
            <a:ln w="19050" cap="flat" cmpd="sng" algn="ctr">
              <a:solidFill>
                <a:srgbClr val="5AA0BE"/>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99" name="AutoShape 4">
              <a:hlinkClick r:id="" action="ppaction://noaction"/>
            </p:cNvPr>
            <p:cNvSpPr>
              <a:spLocks noChangeArrowheads="1"/>
            </p:cNvSpPr>
            <p:nvPr/>
          </p:nvSpPr>
          <p:spPr bwMode="gray">
            <a:xfrm>
              <a:off x="5176750" y="1119043"/>
              <a:ext cx="551488" cy="199648"/>
            </a:xfrm>
            <a:prstGeom prst="roundRect">
              <a:avLst>
                <a:gd name="adj" fmla="val 0"/>
              </a:avLst>
            </a:prstGeom>
            <a:solidFill>
              <a:schemeClr val="accent5">
                <a:lumMod val="20000"/>
                <a:lumOff val="80000"/>
              </a:schemeClr>
            </a:solidFill>
            <a:ln w="19050">
              <a:noFill/>
              <a:round/>
              <a:headEnd/>
              <a:tailEnd/>
            </a:ln>
          </p:spPr>
          <p:txBody>
            <a:bodyPr lIns="0" tIns="0" rIns="0" bIns="0" anchor="ctr"/>
            <a:lstStyle/>
            <a:p>
              <a:pPr algn="ctr"/>
              <a:r>
                <a:rPr lang="zh-CN" altLang="en-US" sz="1050" dirty="0" smtClean="0">
                  <a:latin typeface="微软雅黑" pitchFamily="34" charset="-122"/>
                  <a:ea typeface="微软雅黑" pitchFamily="34" charset="-122"/>
                </a:rPr>
                <a:t>品牌库</a:t>
              </a:r>
              <a:endParaRPr lang="zh-CN" altLang="en-US" sz="1050" dirty="0">
                <a:latin typeface="微软雅黑" pitchFamily="34" charset="-122"/>
                <a:ea typeface="微软雅黑" pitchFamily="34" charset="-122"/>
              </a:endParaRPr>
            </a:p>
          </p:txBody>
        </p:sp>
        <p:sp>
          <p:nvSpPr>
            <p:cNvPr id="101" name="流程图: 终止 100"/>
            <p:cNvSpPr/>
            <p:nvPr/>
          </p:nvSpPr>
          <p:spPr bwMode="auto">
            <a:xfrm>
              <a:off x="978045" y="628171"/>
              <a:ext cx="1584000" cy="491769"/>
            </a:xfrm>
            <a:prstGeom prst="flowChartTerminator">
              <a:avLst/>
            </a:prstGeom>
            <a:solidFill>
              <a:schemeClr val="bg1"/>
            </a:solidFill>
            <a:ln w="28575">
              <a:solidFill>
                <a:srgbClr val="5AA0BE"/>
              </a:solidFill>
              <a:round/>
              <a:headEnd/>
              <a:tailEnd/>
            </a:ln>
            <a:effectLst>
              <a:glow rad="139700">
                <a:schemeClr val="accent2">
                  <a:satMod val="175000"/>
                  <a:alpha val="40000"/>
                </a:schemeClr>
              </a:glow>
            </a:effectLst>
          </p:spPr>
          <p:txBody>
            <a:bodyPr lIns="0" tIns="0" rIns="0" bIns="0" anchor="ctr"/>
            <a:lstStyle/>
            <a:p>
              <a:pPr algn="ctr"/>
              <a:r>
                <a:rPr lang="zh-CN" altLang="en-US" b="1" dirty="0" smtClean="0">
                  <a:solidFill>
                    <a:srgbClr val="0070C0"/>
                  </a:solidFill>
                  <a:latin typeface="微软雅黑" pitchFamily="34" charset="-122"/>
                  <a:ea typeface="微软雅黑" pitchFamily="34" charset="-122"/>
                </a:rPr>
                <a:t>租赁结算</a:t>
              </a:r>
              <a:endParaRPr lang="en-US" altLang="zh-CN" b="1" dirty="0">
                <a:solidFill>
                  <a:srgbClr val="0070C0"/>
                </a:solidFill>
                <a:latin typeface="微软雅黑" pitchFamily="34" charset="-122"/>
                <a:ea typeface="微软雅黑" pitchFamily="34" charset="-122"/>
              </a:endParaRPr>
            </a:p>
          </p:txBody>
        </p:sp>
        <p:cxnSp>
          <p:nvCxnSpPr>
            <p:cNvPr id="102" name="直接箭头连接符 101"/>
            <p:cNvCxnSpPr>
              <a:stCxn id="101" idx="3"/>
              <a:endCxn id="82" idx="1"/>
            </p:cNvCxnSpPr>
            <p:nvPr/>
          </p:nvCxnSpPr>
          <p:spPr bwMode="auto">
            <a:xfrm flipV="1">
              <a:off x="2562045" y="874055"/>
              <a:ext cx="389346"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3" name="直接箭头连接符 102"/>
            <p:cNvCxnSpPr>
              <a:endCxn id="101" idx="1"/>
            </p:cNvCxnSpPr>
            <p:nvPr/>
          </p:nvCxnSpPr>
          <p:spPr bwMode="auto">
            <a:xfrm>
              <a:off x="588700" y="874055"/>
              <a:ext cx="389345"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3" name="组合 22"/>
          <p:cNvGrpSpPr/>
          <p:nvPr/>
        </p:nvGrpSpPr>
        <p:grpSpPr>
          <a:xfrm>
            <a:off x="1340959" y="5116029"/>
            <a:ext cx="9016370" cy="628413"/>
            <a:chOff x="588700" y="5841360"/>
            <a:chExt cx="8375788" cy="792000"/>
          </a:xfrm>
        </p:grpSpPr>
        <p:sp>
          <p:nvSpPr>
            <p:cNvPr id="72" name="AutoShape 4">
              <a:hlinkClick r:id="" action="ppaction://noaction"/>
            </p:cNvPr>
            <p:cNvSpPr>
              <a:spLocks noChangeArrowheads="1"/>
            </p:cNvSpPr>
            <p:nvPr/>
          </p:nvSpPr>
          <p:spPr bwMode="gray">
            <a:xfrm>
              <a:off x="2951389" y="5841360"/>
              <a:ext cx="6013099" cy="792000"/>
            </a:xfrm>
            <a:prstGeom prst="roundRect">
              <a:avLst>
                <a:gd name="adj" fmla="val 0"/>
              </a:avLst>
            </a:prstGeom>
            <a:solidFill>
              <a:schemeClr val="accent5">
                <a:lumMod val="20000"/>
                <a:lumOff val="80000"/>
              </a:schemeClr>
            </a:solidFill>
            <a:ln w="28575">
              <a:solidFill>
                <a:srgbClr val="5AA0BE"/>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08000" tIns="576000" rIns="0" bIns="0" numCol="1" spcCol="1270" anchor="t" anchorCtr="0">
              <a:noAutofit/>
            </a:bodyPr>
            <a:lstStyle/>
            <a:p>
              <a:pPr marL="0" lvl="1" defTabSz="622300">
                <a:lnSpc>
                  <a:spcPct val="90000"/>
                </a:lnSpc>
                <a:spcAft>
                  <a:spcPct val="15000"/>
                </a:spcAft>
              </a:pPr>
              <a:endParaRPr lang="zh-CN" altLang="en-US" dirty="0">
                <a:latin typeface="微软雅黑" pitchFamily="34" charset="-122"/>
                <a:ea typeface="微软雅黑" pitchFamily="34" charset="-122"/>
              </a:endParaRPr>
            </a:p>
          </p:txBody>
        </p:sp>
        <p:sp>
          <p:nvSpPr>
            <p:cNvPr id="74" name="燕尾形 73"/>
            <p:cNvSpPr/>
            <p:nvPr/>
          </p:nvSpPr>
          <p:spPr bwMode="auto">
            <a:xfrm>
              <a:off x="4048023" y="6090836"/>
              <a:ext cx="1224000" cy="396001"/>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100" dirty="0" smtClean="0">
                  <a:latin typeface="微软雅黑" pitchFamily="34" charset="-122"/>
                  <a:ea typeface="微软雅黑" pitchFamily="34" charset="-122"/>
                </a:rPr>
                <a:t>营运服务</a:t>
              </a:r>
              <a:endParaRPr lang="zh-CN" altLang="en-US" sz="1100" dirty="0">
                <a:latin typeface="微软雅黑" pitchFamily="34" charset="-122"/>
                <a:ea typeface="微软雅黑" pitchFamily="34" charset="-122"/>
              </a:endParaRPr>
            </a:p>
          </p:txBody>
        </p:sp>
        <p:sp>
          <p:nvSpPr>
            <p:cNvPr id="75" name="燕尾形 74"/>
            <p:cNvSpPr/>
            <p:nvPr/>
          </p:nvSpPr>
          <p:spPr bwMode="auto">
            <a:xfrm>
              <a:off x="5143297" y="6090836"/>
              <a:ext cx="1224000" cy="396001"/>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100" dirty="0" smtClean="0">
                  <a:latin typeface="微软雅黑" pitchFamily="34" charset="-122"/>
                  <a:ea typeface="微软雅黑" pitchFamily="34" charset="-122"/>
                </a:rPr>
                <a:t>营销服务</a:t>
              </a:r>
              <a:endParaRPr lang="zh-CN" altLang="en-US" sz="1100" dirty="0">
                <a:latin typeface="微软雅黑" pitchFamily="34" charset="-122"/>
                <a:ea typeface="微软雅黑" pitchFamily="34" charset="-122"/>
              </a:endParaRPr>
            </a:p>
          </p:txBody>
        </p:sp>
        <p:sp>
          <p:nvSpPr>
            <p:cNvPr id="76" name="燕尾形 75"/>
            <p:cNvSpPr/>
            <p:nvPr/>
          </p:nvSpPr>
          <p:spPr bwMode="auto">
            <a:xfrm>
              <a:off x="6238574" y="6090836"/>
              <a:ext cx="1224000" cy="396001"/>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100" dirty="0" smtClean="0">
                  <a:latin typeface="微软雅黑" pitchFamily="34" charset="-122"/>
                  <a:ea typeface="微软雅黑" pitchFamily="34" charset="-122"/>
                </a:rPr>
                <a:t>物业服务</a:t>
              </a:r>
              <a:endParaRPr lang="zh-CN" altLang="en-US" sz="1100" dirty="0">
                <a:latin typeface="微软雅黑" pitchFamily="34" charset="-122"/>
                <a:ea typeface="微软雅黑" pitchFamily="34" charset="-122"/>
              </a:endParaRPr>
            </a:p>
          </p:txBody>
        </p:sp>
        <p:sp>
          <p:nvSpPr>
            <p:cNvPr id="77" name="燕尾形 76"/>
            <p:cNvSpPr/>
            <p:nvPr/>
          </p:nvSpPr>
          <p:spPr bwMode="auto">
            <a:xfrm>
              <a:off x="7333850" y="6090836"/>
              <a:ext cx="1224000" cy="396001"/>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100" dirty="0" smtClean="0">
                  <a:latin typeface="微软雅黑" pitchFamily="34" charset="-122"/>
                  <a:ea typeface="微软雅黑" pitchFamily="34" charset="-122"/>
                </a:rPr>
                <a:t>商户沟通</a:t>
              </a:r>
              <a:endParaRPr lang="zh-CN" altLang="en-US" sz="1100" dirty="0">
                <a:latin typeface="微软雅黑" pitchFamily="34" charset="-122"/>
                <a:ea typeface="微软雅黑" pitchFamily="34" charset="-122"/>
              </a:endParaRPr>
            </a:p>
          </p:txBody>
        </p:sp>
        <p:sp>
          <p:nvSpPr>
            <p:cNvPr id="79" name="流程图: 终止 78"/>
            <p:cNvSpPr/>
            <p:nvPr/>
          </p:nvSpPr>
          <p:spPr bwMode="auto">
            <a:xfrm>
              <a:off x="978045" y="5991476"/>
              <a:ext cx="1584000" cy="491769"/>
            </a:xfrm>
            <a:prstGeom prst="flowChartTerminator">
              <a:avLst/>
            </a:prstGeom>
            <a:solidFill>
              <a:schemeClr val="bg1"/>
            </a:solidFill>
            <a:ln w="28575">
              <a:solidFill>
                <a:srgbClr val="5AA0BE"/>
              </a:solidFill>
              <a:round/>
              <a:headEnd/>
              <a:tailEnd/>
            </a:ln>
            <a:effectLst>
              <a:glow rad="139700">
                <a:schemeClr val="accent2">
                  <a:satMod val="175000"/>
                  <a:alpha val="40000"/>
                </a:schemeClr>
              </a:glow>
            </a:effectLst>
          </p:spPr>
          <p:txBody>
            <a:bodyPr lIns="0" tIns="0" rIns="0" bIns="0" anchor="ctr"/>
            <a:lstStyle/>
            <a:p>
              <a:pPr algn="ctr"/>
              <a:r>
                <a:rPr lang="zh-CN" altLang="en-US" b="1" dirty="0" smtClean="0">
                  <a:solidFill>
                    <a:srgbClr val="0070C0"/>
                  </a:solidFill>
                  <a:latin typeface="微软雅黑" pitchFamily="34" charset="-122"/>
                  <a:ea typeface="微软雅黑" pitchFamily="34" charset="-122"/>
                </a:rPr>
                <a:t>商户服务</a:t>
              </a:r>
              <a:endParaRPr lang="en-US" altLang="zh-CN" b="1" dirty="0" smtClean="0">
                <a:solidFill>
                  <a:srgbClr val="0070C0"/>
                </a:solidFill>
                <a:latin typeface="微软雅黑" pitchFamily="34" charset="-122"/>
                <a:ea typeface="微软雅黑" pitchFamily="34" charset="-122"/>
              </a:endParaRPr>
            </a:p>
          </p:txBody>
        </p:sp>
        <p:cxnSp>
          <p:nvCxnSpPr>
            <p:cNvPr id="80" name="直接箭头连接符 79"/>
            <p:cNvCxnSpPr>
              <a:stCxn id="79" idx="3"/>
              <a:endCxn id="72" idx="1"/>
            </p:cNvCxnSpPr>
            <p:nvPr/>
          </p:nvCxnSpPr>
          <p:spPr bwMode="auto">
            <a:xfrm flipV="1">
              <a:off x="2562045" y="6237360"/>
              <a:ext cx="389344"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1" name="直接箭头连接符 80"/>
            <p:cNvCxnSpPr>
              <a:endCxn id="79" idx="1"/>
            </p:cNvCxnSpPr>
            <p:nvPr/>
          </p:nvCxnSpPr>
          <p:spPr bwMode="auto">
            <a:xfrm>
              <a:off x="588700" y="6237360"/>
              <a:ext cx="389345"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57" name="AutoShape 4">
            <a:hlinkClick r:id="" action="ppaction://noaction"/>
          </p:cNvPr>
          <p:cNvSpPr>
            <a:spLocks noChangeArrowheads="1"/>
          </p:cNvSpPr>
          <p:nvPr/>
        </p:nvSpPr>
        <p:spPr bwMode="gray">
          <a:xfrm>
            <a:off x="3884346" y="3141487"/>
            <a:ext cx="6472982" cy="628413"/>
          </a:xfrm>
          <a:prstGeom prst="roundRect">
            <a:avLst>
              <a:gd name="adj" fmla="val 0"/>
            </a:avLst>
          </a:prstGeom>
          <a:solidFill>
            <a:schemeClr val="accent5">
              <a:lumMod val="20000"/>
              <a:lumOff val="80000"/>
            </a:schemeClr>
          </a:solidFill>
          <a:ln w="28575">
            <a:solidFill>
              <a:srgbClr val="5AA0BE"/>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08000" tIns="576000" rIns="0" bIns="0" numCol="1" spcCol="1270" anchor="t" anchorCtr="0">
            <a:noAutofit/>
          </a:bodyPr>
          <a:lstStyle/>
          <a:p>
            <a:pPr marL="0" lvl="1" defTabSz="622300">
              <a:lnSpc>
                <a:spcPct val="90000"/>
              </a:lnSpc>
              <a:spcAft>
                <a:spcPct val="15000"/>
              </a:spcAft>
            </a:pPr>
            <a:endParaRPr lang="zh-CN" altLang="en-US" dirty="0">
              <a:latin typeface="微软雅黑" pitchFamily="34" charset="-122"/>
              <a:ea typeface="微软雅黑" pitchFamily="34" charset="-122"/>
            </a:endParaRPr>
          </a:p>
        </p:txBody>
      </p:sp>
      <p:sp>
        <p:nvSpPr>
          <p:cNvPr id="60" name="燕尾形 59"/>
          <p:cNvSpPr/>
          <p:nvPr/>
        </p:nvSpPr>
        <p:spPr bwMode="auto">
          <a:xfrm>
            <a:off x="7047553" y="3360397"/>
            <a:ext cx="1005868" cy="314207"/>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000" dirty="0" smtClean="0">
                <a:latin typeface="微软雅黑" pitchFamily="34" charset="-122"/>
                <a:ea typeface="微软雅黑" pitchFamily="34" charset="-122"/>
              </a:rPr>
              <a:t>营销企划</a:t>
            </a:r>
            <a:endParaRPr lang="zh-CN" altLang="en-US" sz="1000" dirty="0">
              <a:latin typeface="微软雅黑" pitchFamily="34" charset="-122"/>
              <a:ea typeface="微软雅黑" pitchFamily="34" charset="-122"/>
            </a:endParaRPr>
          </a:p>
        </p:txBody>
      </p:sp>
      <p:sp>
        <p:nvSpPr>
          <p:cNvPr id="61" name="燕尾形 60"/>
          <p:cNvSpPr/>
          <p:nvPr/>
        </p:nvSpPr>
        <p:spPr bwMode="auto">
          <a:xfrm>
            <a:off x="7905416" y="3362646"/>
            <a:ext cx="1076098" cy="314207"/>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000" dirty="0">
                <a:latin typeface="微软雅黑" pitchFamily="34" charset="-122"/>
                <a:ea typeface="微软雅黑" pitchFamily="34" charset="-122"/>
              </a:rPr>
              <a:t>线</a:t>
            </a:r>
            <a:r>
              <a:rPr lang="zh-CN" altLang="en-US" sz="1000" dirty="0" smtClean="0">
                <a:latin typeface="微软雅黑" pitchFamily="34" charset="-122"/>
                <a:ea typeface="微软雅黑" pitchFamily="34" charset="-122"/>
              </a:rPr>
              <a:t>上整合</a:t>
            </a:r>
            <a:endParaRPr lang="zh-CN" altLang="en-US" sz="1000" dirty="0">
              <a:latin typeface="微软雅黑" pitchFamily="34" charset="-122"/>
              <a:ea typeface="微软雅黑" pitchFamily="34" charset="-122"/>
            </a:endParaRPr>
          </a:p>
        </p:txBody>
      </p:sp>
      <p:sp>
        <p:nvSpPr>
          <p:cNvPr id="62" name="燕尾形 61"/>
          <p:cNvSpPr/>
          <p:nvPr/>
        </p:nvSpPr>
        <p:spPr bwMode="auto">
          <a:xfrm>
            <a:off x="8830098" y="3363231"/>
            <a:ext cx="1077898" cy="314207"/>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000" dirty="0" smtClean="0">
                <a:latin typeface="微软雅黑" pitchFamily="34" charset="-122"/>
                <a:ea typeface="微软雅黑" pitchFamily="34" charset="-122"/>
              </a:rPr>
              <a:t>经营分析</a:t>
            </a:r>
            <a:endParaRPr lang="zh-CN" altLang="en-US" sz="1000" dirty="0">
              <a:latin typeface="微软雅黑" pitchFamily="34" charset="-122"/>
              <a:ea typeface="微软雅黑" pitchFamily="34" charset="-122"/>
            </a:endParaRPr>
          </a:p>
        </p:txBody>
      </p:sp>
      <p:sp>
        <p:nvSpPr>
          <p:cNvPr id="64" name="流程图: 终止 63"/>
          <p:cNvSpPr/>
          <p:nvPr/>
        </p:nvSpPr>
        <p:spPr bwMode="auto">
          <a:xfrm>
            <a:off x="1760081" y="3260597"/>
            <a:ext cx="1705145" cy="390194"/>
          </a:xfrm>
          <a:prstGeom prst="flowChartTerminator">
            <a:avLst/>
          </a:prstGeom>
          <a:solidFill>
            <a:schemeClr val="bg1"/>
          </a:solidFill>
          <a:ln w="28575">
            <a:solidFill>
              <a:srgbClr val="5AA0BE"/>
            </a:solidFill>
            <a:round/>
            <a:headEnd/>
            <a:tailEnd/>
          </a:ln>
          <a:effectLst>
            <a:glow rad="139700">
              <a:schemeClr val="accent2">
                <a:satMod val="175000"/>
                <a:alpha val="40000"/>
              </a:schemeClr>
            </a:glow>
          </a:effectLst>
        </p:spPr>
        <p:txBody>
          <a:bodyPr lIns="0" tIns="0" rIns="0" bIns="0" anchor="ctr"/>
          <a:lstStyle/>
          <a:p>
            <a:pPr algn="ctr"/>
            <a:r>
              <a:rPr lang="zh-CN" altLang="en-US" b="1" dirty="0" smtClean="0">
                <a:solidFill>
                  <a:srgbClr val="0070C0"/>
                </a:solidFill>
                <a:latin typeface="微软雅黑" pitchFamily="34" charset="-122"/>
                <a:ea typeface="微软雅黑" pitchFamily="34" charset="-122"/>
              </a:rPr>
              <a:t>经营管理</a:t>
            </a:r>
            <a:endParaRPr lang="en-US" altLang="zh-CN" b="1" dirty="0">
              <a:solidFill>
                <a:srgbClr val="0070C0"/>
              </a:solidFill>
              <a:latin typeface="微软雅黑" pitchFamily="34" charset="-122"/>
              <a:ea typeface="微软雅黑" pitchFamily="34" charset="-122"/>
            </a:endParaRPr>
          </a:p>
        </p:txBody>
      </p:sp>
      <p:cxnSp>
        <p:nvCxnSpPr>
          <p:cNvPr id="65" name="直接箭头连接符 64"/>
          <p:cNvCxnSpPr>
            <a:stCxn id="64" idx="3"/>
            <a:endCxn id="57" idx="1"/>
          </p:cNvCxnSpPr>
          <p:nvPr/>
        </p:nvCxnSpPr>
        <p:spPr bwMode="auto">
          <a:xfrm flipV="1">
            <a:off x="3465226" y="3455694"/>
            <a:ext cx="419120"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6" name="直接箭头连接符 65"/>
          <p:cNvCxnSpPr>
            <a:endCxn id="64" idx="1"/>
          </p:cNvCxnSpPr>
          <p:nvPr/>
        </p:nvCxnSpPr>
        <p:spPr bwMode="auto">
          <a:xfrm>
            <a:off x="1340959" y="3455694"/>
            <a:ext cx="419122"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26" name="组合 25"/>
          <p:cNvGrpSpPr/>
          <p:nvPr/>
        </p:nvGrpSpPr>
        <p:grpSpPr>
          <a:xfrm>
            <a:off x="1340959" y="1020960"/>
            <a:ext cx="9016370" cy="942619"/>
            <a:chOff x="588700" y="2817064"/>
            <a:chExt cx="8375788" cy="1188000"/>
          </a:xfrm>
        </p:grpSpPr>
        <p:sp>
          <p:nvSpPr>
            <p:cNvPr id="39" name="流程图: 终止 38"/>
            <p:cNvSpPr/>
            <p:nvPr/>
          </p:nvSpPr>
          <p:spPr bwMode="auto">
            <a:xfrm>
              <a:off x="978045" y="3165180"/>
              <a:ext cx="1584000" cy="491769"/>
            </a:xfrm>
            <a:prstGeom prst="flowChartTerminator">
              <a:avLst/>
            </a:prstGeom>
            <a:solidFill>
              <a:schemeClr val="bg1"/>
            </a:solidFill>
            <a:ln w="28575">
              <a:solidFill>
                <a:srgbClr val="5AA0BE"/>
              </a:solidFill>
              <a:round/>
              <a:headEnd/>
              <a:tailEnd/>
            </a:ln>
            <a:effectLst>
              <a:glow rad="139700">
                <a:schemeClr val="accent2">
                  <a:satMod val="175000"/>
                  <a:alpha val="40000"/>
                </a:schemeClr>
              </a:glow>
            </a:effectLst>
          </p:spPr>
          <p:txBody>
            <a:bodyPr lIns="0" tIns="0" rIns="0" bIns="0" anchor="ctr"/>
            <a:lstStyle/>
            <a:p>
              <a:pPr algn="ctr"/>
              <a:r>
                <a:rPr lang="zh-CN" altLang="en-US" b="1" dirty="0" smtClean="0">
                  <a:solidFill>
                    <a:srgbClr val="0070C0"/>
                  </a:solidFill>
                  <a:latin typeface="微软雅黑" pitchFamily="34" charset="-122"/>
                  <a:ea typeface="微软雅黑" pitchFamily="34" charset="-122"/>
                </a:rPr>
                <a:t>预算管理</a:t>
              </a:r>
              <a:endParaRPr lang="en-US" altLang="zh-CN" b="1" dirty="0" smtClean="0">
                <a:solidFill>
                  <a:srgbClr val="0070C0"/>
                </a:solidFill>
                <a:latin typeface="微软雅黑" pitchFamily="34" charset="-122"/>
                <a:ea typeface="微软雅黑" pitchFamily="34" charset="-122"/>
              </a:endParaRPr>
            </a:p>
          </p:txBody>
        </p:sp>
        <p:cxnSp>
          <p:nvCxnSpPr>
            <p:cNvPr id="40" name="直接箭头连接符 39"/>
            <p:cNvCxnSpPr>
              <a:stCxn id="39" idx="3"/>
              <a:endCxn id="42" idx="1"/>
            </p:cNvCxnSpPr>
            <p:nvPr/>
          </p:nvCxnSpPr>
          <p:spPr bwMode="auto">
            <a:xfrm flipV="1">
              <a:off x="2562045" y="3411064"/>
              <a:ext cx="389343"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1" name="直接箭头连接符 40"/>
            <p:cNvCxnSpPr>
              <a:endCxn id="39" idx="1"/>
            </p:cNvCxnSpPr>
            <p:nvPr/>
          </p:nvCxnSpPr>
          <p:spPr bwMode="auto">
            <a:xfrm>
              <a:off x="588700" y="3411064"/>
              <a:ext cx="389345"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2" name="AutoShape 4">
              <a:hlinkClick r:id="" action="ppaction://noaction"/>
            </p:cNvPr>
            <p:cNvSpPr>
              <a:spLocks noChangeArrowheads="1"/>
            </p:cNvSpPr>
            <p:nvPr/>
          </p:nvSpPr>
          <p:spPr bwMode="gray">
            <a:xfrm>
              <a:off x="2951388" y="2817064"/>
              <a:ext cx="6013100" cy="1188000"/>
            </a:xfrm>
            <a:prstGeom prst="roundRect">
              <a:avLst>
                <a:gd name="adj" fmla="val 0"/>
              </a:avLst>
            </a:prstGeom>
            <a:solidFill>
              <a:schemeClr val="accent5">
                <a:lumMod val="20000"/>
                <a:lumOff val="80000"/>
              </a:schemeClr>
            </a:solidFill>
            <a:ln w="28575">
              <a:solidFill>
                <a:srgbClr val="5AA0BE"/>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08000" tIns="576000" rIns="0" bIns="0" numCol="1" spcCol="1270" anchor="t" anchorCtr="0">
              <a:noAutofit/>
            </a:bodyPr>
            <a:lstStyle/>
            <a:p>
              <a:pPr marL="0" lvl="1" defTabSz="622300">
                <a:lnSpc>
                  <a:spcPct val="90000"/>
                </a:lnSpc>
                <a:spcAft>
                  <a:spcPct val="15000"/>
                </a:spcAft>
              </a:pPr>
              <a:endParaRPr lang="zh-CN" altLang="en-US" dirty="0">
                <a:latin typeface="微软雅黑" pitchFamily="34" charset="-122"/>
                <a:ea typeface="微软雅黑" pitchFamily="34" charset="-122"/>
              </a:endParaRPr>
            </a:p>
          </p:txBody>
        </p:sp>
        <p:sp>
          <p:nvSpPr>
            <p:cNvPr id="44" name="AutoShape 4">
              <a:hlinkClick r:id="" action="ppaction://noaction"/>
            </p:cNvPr>
            <p:cNvSpPr>
              <a:spLocks noChangeArrowheads="1"/>
            </p:cNvSpPr>
            <p:nvPr/>
          </p:nvSpPr>
          <p:spPr bwMode="gray">
            <a:xfrm>
              <a:off x="5247411" y="3078202"/>
              <a:ext cx="756000" cy="360000"/>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能源费用</a:t>
              </a:r>
              <a:endParaRPr lang="zh-CN" altLang="en-US" sz="1000" dirty="0">
                <a:latin typeface="微软雅黑" pitchFamily="34" charset="-122"/>
                <a:ea typeface="微软雅黑" pitchFamily="34" charset="-122"/>
              </a:endParaRPr>
            </a:p>
          </p:txBody>
        </p:sp>
        <p:sp>
          <p:nvSpPr>
            <p:cNvPr id="45" name="AutoShape 4">
              <a:hlinkClick r:id="" action="ppaction://noaction"/>
            </p:cNvPr>
            <p:cNvSpPr>
              <a:spLocks noChangeArrowheads="1"/>
            </p:cNvSpPr>
            <p:nvPr/>
          </p:nvSpPr>
          <p:spPr bwMode="gray">
            <a:xfrm>
              <a:off x="6169677" y="3078202"/>
              <a:ext cx="756000" cy="360000"/>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工程维</a:t>
              </a:r>
              <a:r>
                <a:rPr lang="zh-CN" altLang="en-US" sz="1000" dirty="0">
                  <a:latin typeface="微软雅黑" pitchFamily="34" charset="-122"/>
                  <a:ea typeface="微软雅黑" pitchFamily="34" charset="-122"/>
                </a:rPr>
                <a:t>保</a:t>
              </a:r>
            </a:p>
          </p:txBody>
        </p:sp>
        <p:sp>
          <p:nvSpPr>
            <p:cNvPr id="46" name="AutoShape 4">
              <a:hlinkClick r:id="" action="ppaction://noaction"/>
            </p:cNvPr>
            <p:cNvSpPr>
              <a:spLocks noChangeArrowheads="1"/>
            </p:cNvSpPr>
            <p:nvPr/>
          </p:nvSpPr>
          <p:spPr bwMode="gray">
            <a:xfrm>
              <a:off x="7091943" y="3078202"/>
              <a:ext cx="756000" cy="360000"/>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清洁卫生</a:t>
              </a:r>
              <a:endParaRPr lang="en-US" altLang="zh-CN" sz="1000" dirty="0">
                <a:latin typeface="微软雅黑" pitchFamily="34" charset="-122"/>
                <a:ea typeface="微软雅黑" pitchFamily="34" charset="-122"/>
              </a:endParaRPr>
            </a:p>
          </p:txBody>
        </p:sp>
        <p:sp>
          <p:nvSpPr>
            <p:cNvPr id="47" name="AutoShape 4">
              <a:hlinkClick r:id="" action="ppaction://noaction"/>
            </p:cNvPr>
            <p:cNvSpPr>
              <a:spLocks noChangeArrowheads="1"/>
            </p:cNvSpPr>
            <p:nvPr/>
          </p:nvSpPr>
          <p:spPr bwMode="gray">
            <a:xfrm>
              <a:off x="8014209" y="3078202"/>
              <a:ext cx="756000" cy="360000"/>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行政办公</a:t>
              </a:r>
              <a:endParaRPr lang="zh-CN" altLang="en-US" sz="1000" dirty="0">
                <a:latin typeface="微软雅黑" pitchFamily="34" charset="-122"/>
                <a:ea typeface="微软雅黑" pitchFamily="34" charset="-122"/>
              </a:endParaRPr>
            </a:p>
          </p:txBody>
        </p:sp>
        <p:sp>
          <p:nvSpPr>
            <p:cNvPr id="48" name="AutoShape 4">
              <a:hlinkClick r:id="" action="ppaction://noaction"/>
            </p:cNvPr>
            <p:cNvSpPr>
              <a:spLocks noChangeArrowheads="1"/>
            </p:cNvSpPr>
            <p:nvPr/>
          </p:nvSpPr>
          <p:spPr bwMode="gray">
            <a:xfrm>
              <a:off x="3165108" y="3078202"/>
              <a:ext cx="756000" cy="360000"/>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a:latin typeface="微软雅黑" pitchFamily="34" charset="-122"/>
                  <a:ea typeface="微软雅黑" pitchFamily="34" charset="-122"/>
                </a:rPr>
                <a:t>物业</a:t>
              </a:r>
              <a:r>
                <a:rPr lang="zh-CN" altLang="en-US" sz="1000" dirty="0" smtClean="0">
                  <a:latin typeface="微软雅黑" pitchFamily="34" charset="-122"/>
                  <a:ea typeface="微软雅黑" pitchFamily="34" charset="-122"/>
                </a:rPr>
                <a:t>费收入</a:t>
              </a:r>
              <a:endParaRPr lang="zh-CN" altLang="en-US" sz="1000" dirty="0">
                <a:latin typeface="微软雅黑" pitchFamily="34" charset="-122"/>
                <a:ea typeface="微软雅黑" pitchFamily="34" charset="-122"/>
              </a:endParaRPr>
            </a:p>
          </p:txBody>
        </p:sp>
        <p:sp>
          <p:nvSpPr>
            <p:cNvPr id="49" name="AutoShape 4">
              <a:hlinkClick r:id="" action="ppaction://noaction"/>
            </p:cNvPr>
            <p:cNvSpPr>
              <a:spLocks noChangeArrowheads="1"/>
            </p:cNvSpPr>
            <p:nvPr/>
          </p:nvSpPr>
          <p:spPr bwMode="gray">
            <a:xfrm>
              <a:off x="4087374" y="3078202"/>
              <a:ext cx="756000" cy="360000"/>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广告收入</a:t>
              </a:r>
              <a:endParaRPr lang="zh-CN" altLang="en-US" sz="1000" dirty="0">
                <a:latin typeface="微软雅黑" pitchFamily="34" charset="-122"/>
                <a:ea typeface="微软雅黑" pitchFamily="34" charset="-122"/>
              </a:endParaRPr>
            </a:p>
          </p:txBody>
        </p:sp>
        <p:sp>
          <p:nvSpPr>
            <p:cNvPr id="50" name="AutoShape 4">
              <a:hlinkClick r:id="" action="ppaction://noaction"/>
            </p:cNvPr>
            <p:cNvSpPr>
              <a:spLocks noChangeArrowheads="1"/>
            </p:cNvSpPr>
            <p:nvPr/>
          </p:nvSpPr>
          <p:spPr bwMode="gray">
            <a:xfrm>
              <a:off x="5247411" y="3536555"/>
              <a:ext cx="756000" cy="360000"/>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人工成本</a:t>
              </a:r>
              <a:endParaRPr lang="zh-CN" altLang="en-US" sz="1000" dirty="0">
                <a:latin typeface="微软雅黑" pitchFamily="34" charset="-122"/>
                <a:ea typeface="微软雅黑" pitchFamily="34" charset="-122"/>
              </a:endParaRPr>
            </a:p>
          </p:txBody>
        </p:sp>
        <p:sp>
          <p:nvSpPr>
            <p:cNvPr id="51" name="AutoShape 4">
              <a:hlinkClick r:id="" action="ppaction://noaction"/>
            </p:cNvPr>
            <p:cNvSpPr>
              <a:spLocks noChangeArrowheads="1"/>
            </p:cNvSpPr>
            <p:nvPr/>
          </p:nvSpPr>
          <p:spPr bwMode="gray">
            <a:xfrm>
              <a:off x="6169677" y="3536555"/>
              <a:ext cx="756000" cy="360000"/>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绿化养护</a:t>
              </a:r>
              <a:endParaRPr lang="zh-CN" altLang="en-US" sz="1000" dirty="0">
                <a:latin typeface="微软雅黑" pitchFamily="34" charset="-122"/>
                <a:ea typeface="微软雅黑" pitchFamily="34" charset="-122"/>
              </a:endParaRPr>
            </a:p>
          </p:txBody>
        </p:sp>
        <p:sp>
          <p:nvSpPr>
            <p:cNvPr id="52" name="AutoShape 4">
              <a:hlinkClick r:id="" action="ppaction://noaction"/>
            </p:cNvPr>
            <p:cNvSpPr>
              <a:spLocks noChangeArrowheads="1"/>
            </p:cNvSpPr>
            <p:nvPr/>
          </p:nvSpPr>
          <p:spPr bwMode="gray">
            <a:xfrm>
              <a:off x="7091943" y="3536555"/>
              <a:ext cx="756000" cy="360000"/>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安全保卫</a:t>
              </a:r>
              <a:endParaRPr lang="zh-CN" altLang="en-US" sz="1000" dirty="0">
                <a:latin typeface="微软雅黑" pitchFamily="34" charset="-122"/>
                <a:ea typeface="微软雅黑" pitchFamily="34" charset="-122"/>
              </a:endParaRPr>
            </a:p>
          </p:txBody>
        </p:sp>
        <p:sp>
          <p:nvSpPr>
            <p:cNvPr id="53" name="AutoShape 4">
              <a:hlinkClick r:id="" action="ppaction://noaction"/>
            </p:cNvPr>
            <p:cNvSpPr>
              <a:spLocks noChangeArrowheads="1"/>
            </p:cNvSpPr>
            <p:nvPr/>
          </p:nvSpPr>
          <p:spPr bwMode="gray">
            <a:xfrm>
              <a:off x="8014209" y="3536555"/>
              <a:ext cx="756000" cy="360000"/>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财务费用</a:t>
              </a:r>
              <a:endParaRPr lang="zh-CN" altLang="en-US" sz="1000" dirty="0">
                <a:latin typeface="微软雅黑" pitchFamily="34" charset="-122"/>
                <a:ea typeface="微软雅黑" pitchFamily="34" charset="-122"/>
              </a:endParaRPr>
            </a:p>
          </p:txBody>
        </p:sp>
        <p:sp>
          <p:nvSpPr>
            <p:cNvPr id="54" name="AutoShape 4">
              <a:hlinkClick r:id="" action="ppaction://noaction"/>
            </p:cNvPr>
            <p:cNvSpPr>
              <a:spLocks noChangeArrowheads="1"/>
            </p:cNvSpPr>
            <p:nvPr/>
          </p:nvSpPr>
          <p:spPr bwMode="gray">
            <a:xfrm>
              <a:off x="3165108" y="3536555"/>
              <a:ext cx="756000" cy="360000"/>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多种经营收入</a:t>
              </a:r>
              <a:endParaRPr lang="zh-CN" altLang="en-US" sz="1000" dirty="0">
                <a:latin typeface="微软雅黑" pitchFamily="34" charset="-122"/>
                <a:ea typeface="微软雅黑" pitchFamily="34" charset="-122"/>
              </a:endParaRPr>
            </a:p>
          </p:txBody>
        </p:sp>
        <p:sp>
          <p:nvSpPr>
            <p:cNvPr id="55" name="AutoShape 4">
              <a:hlinkClick r:id="" action="ppaction://noaction"/>
            </p:cNvPr>
            <p:cNvSpPr>
              <a:spLocks noChangeArrowheads="1"/>
            </p:cNvSpPr>
            <p:nvPr/>
          </p:nvSpPr>
          <p:spPr bwMode="gray">
            <a:xfrm>
              <a:off x="4087374" y="3536555"/>
              <a:ext cx="756000" cy="360000"/>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停车场收入</a:t>
              </a:r>
              <a:endParaRPr lang="zh-CN" altLang="en-US" sz="1000" dirty="0">
                <a:latin typeface="微软雅黑" pitchFamily="34" charset="-122"/>
                <a:ea typeface="微软雅黑" pitchFamily="34" charset="-122"/>
              </a:endParaRPr>
            </a:p>
          </p:txBody>
        </p:sp>
        <p:cxnSp>
          <p:nvCxnSpPr>
            <p:cNvPr id="56" name="直接箭头连接符 55"/>
            <p:cNvCxnSpPr/>
            <p:nvPr/>
          </p:nvCxnSpPr>
          <p:spPr bwMode="auto">
            <a:xfrm>
              <a:off x="5045393" y="3078202"/>
              <a:ext cx="0" cy="818353"/>
            </a:xfrm>
            <a:prstGeom prst="straightConnector1">
              <a:avLst/>
            </a:prstGeom>
            <a:noFill/>
            <a:ln w="28575" cap="flat" cmpd="sng" algn="ctr">
              <a:solidFill>
                <a:srgbClr val="5AA0BE"/>
              </a:solidFill>
              <a:prstDash val="sysDash"/>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04" name="AutoShape 4"/>
          <p:cNvSpPr>
            <a:spLocks noChangeArrowheads="1"/>
          </p:cNvSpPr>
          <p:nvPr/>
        </p:nvSpPr>
        <p:spPr bwMode="gray">
          <a:xfrm>
            <a:off x="10797776" y="1063494"/>
            <a:ext cx="677267" cy="5523817"/>
          </a:xfrm>
          <a:prstGeom prst="roundRect">
            <a:avLst>
              <a:gd name="adj" fmla="val 21131"/>
            </a:avLst>
          </a:prstGeom>
          <a:solidFill>
            <a:srgbClr val="DCE6F0"/>
          </a:solidFill>
          <a:ln w="25400">
            <a:noFill/>
            <a:prstDash val="solid"/>
            <a:round/>
            <a:headEnd/>
            <a:tailEnd/>
          </a:ln>
        </p:spPr>
        <p:txBody>
          <a:bodyPr vert="horz" lIns="0" tIns="0" rIns="0" bIns="0" anchor="ctr" anchorCtr="0"/>
          <a:lstStyle/>
          <a:p>
            <a:pPr algn="ctr">
              <a:spcBef>
                <a:spcPts val="300"/>
              </a:spcBef>
              <a:spcAft>
                <a:spcPts val="300"/>
              </a:spcAft>
            </a:pPr>
            <a:r>
              <a:rPr lang="zh-CN" altLang="en-US" sz="2200" b="1" dirty="0">
                <a:solidFill>
                  <a:schemeClr val="bg1"/>
                </a:solidFill>
                <a:latin typeface="微软雅黑" pitchFamily="34" charset="-122"/>
                <a:ea typeface="微软雅黑" pitchFamily="34" charset="-122"/>
              </a:rPr>
              <a:t>海</a:t>
            </a:r>
            <a:r>
              <a:rPr lang="zh-CN" altLang="en-US" sz="2200" b="1" dirty="0" smtClean="0">
                <a:solidFill>
                  <a:schemeClr val="bg1"/>
                </a:solidFill>
                <a:latin typeface="微软雅黑" pitchFamily="34" charset="-122"/>
                <a:ea typeface="微软雅黑" pitchFamily="34" charset="-122"/>
              </a:rPr>
              <a:t>鼎经营分析系统</a:t>
            </a:r>
            <a:endParaRPr lang="zh-CN" altLang="en-US" sz="2200" b="1" dirty="0">
              <a:solidFill>
                <a:schemeClr val="bg1"/>
              </a:solidFill>
              <a:latin typeface="微软雅黑" pitchFamily="34" charset="-122"/>
              <a:ea typeface="微软雅黑" pitchFamily="34" charset="-122"/>
            </a:endParaRPr>
          </a:p>
        </p:txBody>
      </p:sp>
      <p:cxnSp>
        <p:nvCxnSpPr>
          <p:cNvPr id="105" name="直接箭头连接符 104"/>
          <p:cNvCxnSpPr/>
          <p:nvPr/>
        </p:nvCxnSpPr>
        <p:spPr bwMode="auto">
          <a:xfrm flipV="1">
            <a:off x="10371617" y="2499998"/>
            <a:ext cx="419123"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6" name="直接箭头连接符 105"/>
          <p:cNvCxnSpPr/>
          <p:nvPr/>
        </p:nvCxnSpPr>
        <p:spPr bwMode="auto">
          <a:xfrm flipV="1">
            <a:off x="10357329" y="6289667"/>
            <a:ext cx="419122"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7" name="直接箭头连接符 106"/>
          <p:cNvCxnSpPr/>
          <p:nvPr/>
        </p:nvCxnSpPr>
        <p:spPr bwMode="auto">
          <a:xfrm flipV="1">
            <a:off x="10393893" y="4459814"/>
            <a:ext cx="419120"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8" name="直接箭头连接符 107"/>
          <p:cNvCxnSpPr/>
          <p:nvPr/>
        </p:nvCxnSpPr>
        <p:spPr bwMode="auto">
          <a:xfrm flipV="1">
            <a:off x="10371618" y="3500700"/>
            <a:ext cx="419120"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9" name="直接箭头连接符 108"/>
          <p:cNvCxnSpPr/>
          <p:nvPr/>
        </p:nvCxnSpPr>
        <p:spPr bwMode="auto">
          <a:xfrm flipV="1">
            <a:off x="10357329" y="1505799"/>
            <a:ext cx="419120"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4" name="组合 3"/>
          <p:cNvGrpSpPr/>
          <p:nvPr/>
        </p:nvGrpSpPr>
        <p:grpSpPr>
          <a:xfrm>
            <a:off x="1340959" y="3958955"/>
            <a:ext cx="9016370" cy="942619"/>
            <a:chOff x="1340959" y="3958955"/>
            <a:chExt cx="9016370" cy="942619"/>
          </a:xfrm>
        </p:grpSpPr>
        <p:grpSp>
          <p:nvGrpSpPr>
            <p:cNvPr id="24" name="组合 23"/>
            <p:cNvGrpSpPr/>
            <p:nvPr/>
          </p:nvGrpSpPr>
          <p:grpSpPr>
            <a:xfrm>
              <a:off x="1340959" y="3958955"/>
              <a:ext cx="9016370" cy="942619"/>
              <a:chOff x="588700" y="4329232"/>
              <a:chExt cx="8375788" cy="1188000"/>
            </a:xfrm>
          </p:grpSpPr>
          <p:sp>
            <p:nvSpPr>
              <p:cNvPr id="67" name="AutoShape 4">
                <a:hlinkClick r:id="" action="ppaction://noaction"/>
              </p:cNvPr>
              <p:cNvSpPr>
                <a:spLocks noChangeArrowheads="1"/>
              </p:cNvSpPr>
              <p:nvPr/>
            </p:nvSpPr>
            <p:spPr bwMode="gray">
              <a:xfrm>
                <a:off x="2951388" y="4329232"/>
                <a:ext cx="6013100" cy="1188000"/>
              </a:xfrm>
              <a:prstGeom prst="roundRect">
                <a:avLst>
                  <a:gd name="adj" fmla="val 0"/>
                </a:avLst>
              </a:prstGeom>
              <a:solidFill>
                <a:schemeClr val="accent5">
                  <a:lumMod val="20000"/>
                  <a:lumOff val="80000"/>
                </a:schemeClr>
              </a:solidFill>
              <a:ln w="28575">
                <a:solidFill>
                  <a:srgbClr val="5AA0BE"/>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08000" tIns="576000" rIns="0" bIns="0" numCol="1" spcCol="1270" anchor="t" anchorCtr="0">
                <a:noAutofit/>
              </a:bodyPr>
              <a:lstStyle/>
              <a:p>
                <a:pPr marL="0" lvl="1" defTabSz="622300">
                  <a:lnSpc>
                    <a:spcPct val="90000"/>
                  </a:lnSpc>
                  <a:spcAft>
                    <a:spcPct val="15000"/>
                  </a:spcAft>
                </a:pPr>
                <a:endParaRPr lang="zh-CN" altLang="en-US" dirty="0">
                  <a:latin typeface="微软雅黑" pitchFamily="34" charset="-122"/>
                  <a:ea typeface="微软雅黑" pitchFamily="34" charset="-122"/>
                </a:endParaRPr>
              </a:p>
            </p:txBody>
          </p:sp>
          <p:sp>
            <p:nvSpPr>
              <p:cNvPr id="69" name="流程图: 终止 68"/>
              <p:cNvSpPr/>
              <p:nvPr/>
            </p:nvSpPr>
            <p:spPr bwMode="auto">
              <a:xfrm>
                <a:off x="978045" y="4677348"/>
                <a:ext cx="1584000" cy="491769"/>
              </a:xfrm>
              <a:prstGeom prst="flowChartTerminator">
                <a:avLst/>
              </a:prstGeom>
              <a:solidFill>
                <a:schemeClr val="bg1"/>
              </a:solidFill>
              <a:ln w="28575">
                <a:solidFill>
                  <a:srgbClr val="5AA0BE"/>
                </a:solidFill>
                <a:round/>
                <a:headEnd/>
                <a:tailEnd/>
              </a:ln>
              <a:effectLst>
                <a:glow rad="139700">
                  <a:schemeClr val="accent2">
                    <a:satMod val="175000"/>
                    <a:alpha val="40000"/>
                  </a:schemeClr>
                </a:glow>
              </a:effectLst>
            </p:spPr>
            <p:txBody>
              <a:bodyPr lIns="0" tIns="0" rIns="0" bIns="0" anchor="ctr"/>
              <a:lstStyle/>
              <a:p>
                <a:pPr algn="ctr"/>
                <a:r>
                  <a:rPr lang="zh-CN" altLang="en-US" b="1" dirty="0" smtClean="0">
                    <a:solidFill>
                      <a:srgbClr val="0070C0"/>
                    </a:solidFill>
                    <a:latin typeface="微软雅黑" pitchFamily="34" charset="-122"/>
                    <a:ea typeface="微软雅黑" pitchFamily="34" charset="-122"/>
                  </a:rPr>
                  <a:t>运行保障</a:t>
                </a:r>
                <a:endParaRPr lang="en-US" altLang="zh-CN" b="1" dirty="0" smtClean="0">
                  <a:solidFill>
                    <a:srgbClr val="0070C0"/>
                  </a:solidFill>
                  <a:latin typeface="微软雅黑" pitchFamily="34" charset="-122"/>
                  <a:ea typeface="微软雅黑" pitchFamily="34" charset="-122"/>
                </a:endParaRPr>
              </a:p>
            </p:txBody>
          </p:sp>
          <p:cxnSp>
            <p:nvCxnSpPr>
              <p:cNvPr id="70" name="直接箭头连接符 69"/>
              <p:cNvCxnSpPr>
                <a:stCxn id="69" idx="3"/>
                <a:endCxn id="67" idx="1"/>
              </p:cNvCxnSpPr>
              <p:nvPr/>
            </p:nvCxnSpPr>
            <p:spPr bwMode="auto">
              <a:xfrm flipV="1">
                <a:off x="2562045" y="4923232"/>
                <a:ext cx="389343"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1" name="直接箭头连接符 70"/>
              <p:cNvCxnSpPr>
                <a:endCxn id="69" idx="1"/>
              </p:cNvCxnSpPr>
              <p:nvPr/>
            </p:nvCxnSpPr>
            <p:spPr bwMode="auto">
              <a:xfrm>
                <a:off x="588700" y="4923232"/>
                <a:ext cx="389345"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7" name="组合 26"/>
            <p:cNvGrpSpPr/>
            <p:nvPr/>
          </p:nvGrpSpPr>
          <p:grpSpPr>
            <a:xfrm>
              <a:off x="4114412" y="4013242"/>
              <a:ext cx="6056326" cy="725079"/>
              <a:chOff x="9176883" y="2085308"/>
              <a:chExt cx="5626045" cy="913830"/>
            </a:xfrm>
          </p:grpSpPr>
          <p:sp>
            <p:nvSpPr>
              <p:cNvPr id="28" name="AutoShape 4">
                <a:hlinkClick r:id="" action="ppaction://noaction"/>
              </p:cNvPr>
              <p:cNvSpPr>
                <a:spLocks noChangeArrowheads="1"/>
              </p:cNvSpPr>
              <p:nvPr/>
            </p:nvSpPr>
            <p:spPr bwMode="gray">
              <a:xfrm>
                <a:off x="12462708" y="2224800"/>
                <a:ext cx="2340220" cy="774338"/>
              </a:xfrm>
              <a:prstGeom prst="roundRect">
                <a:avLst>
                  <a:gd name="adj" fmla="val 0"/>
                </a:avLst>
              </a:prstGeom>
              <a:solidFill>
                <a:schemeClr val="accent5">
                  <a:lumMod val="20000"/>
                  <a:lumOff val="80000"/>
                </a:schemeClr>
              </a:solidFill>
              <a:ln w="28575">
                <a:solidFill>
                  <a:srgbClr val="5AA0BE"/>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08000" tIns="576000" rIns="0" bIns="0" numCol="1" spcCol="1270" anchor="t" anchorCtr="0">
                <a:noAutofit/>
              </a:bodyPr>
              <a:lstStyle/>
              <a:p>
                <a:pPr marL="0" lvl="1" defTabSz="622300">
                  <a:lnSpc>
                    <a:spcPct val="90000"/>
                  </a:lnSpc>
                  <a:spcAft>
                    <a:spcPct val="15000"/>
                  </a:spcAft>
                </a:pPr>
                <a:endParaRPr lang="zh-CN" altLang="en-US" dirty="0">
                  <a:latin typeface="微软雅黑" pitchFamily="34" charset="-122"/>
                  <a:ea typeface="微软雅黑" pitchFamily="34" charset="-122"/>
                </a:endParaRPr>
              </a:p>
            </p:txBody>
          </p:sp>
          <p:sp>
            <p:nvSpPr>
              <p:cNvPr id="29" name="AutoShape 4">
                <a:hlinkClick r:id="" action="ppaction://noaction"/>
              </p:cNvPr>
              <p:cNvSpPr>
                <a:spLocks noChangeArrowheads="1"/>
              </p:cNvSpPr>
              <p:nvPr/>
            </p:nvSpPr>
            <p:spPr bwMode="gray">
              <a:xfrm>
                <a:off x="9176883" y="2224800"/>
                <a:ext cx="3285825" cy="774338"/>
              </a:xfrm>
              <a:prstGeom prst="roundRect">
                <a:avLst>
                  <a:gd name="adj" fmla="val 0"/>
                </a:avLst>
              </a:prstGeom>
              <a:solidFill>
                <a:schemeClr val="accent5">
                  <a:lumMod val="20000"/>
                  <a:lumOff val="80000"/>
                </a:schemeClr>
              </a:solidFill>
              <a:ln w="28575">
                <a:solidFill>
                  <a:srgbClr val="5AA0BE"/>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08000" tIns="576000" rIns="0" bIns="0" numCol="1" spcCol="1270" anchor="t" anchorCtr="0">
                <a:noAutofit/>
              </a:bodyPr>
              <a:lstStyle/>
              <a:p>
                <a:pPr marL="0" lvl="1" defTabSz="622300">
                  <a:lnSpc>
                    <a:spcPct val="90000"/>
                  </a:lnSpc>
                  <a:spcAft>
                    <a:spcPct val="15000"/>
                  </a:spcAft>
                </a:pPr>
                <a:endParaRPr lang="zh-CN" altLang="en-US" dirty="0">
                  <a:latin typeface="微软雅黑" pitchFamily="34" charset="-122"/>
                  <a:ea typeface="微软雅黑" pitchFamily="34" charset="-122"/>
                </a:endParaRPr>
              </a:p>
            </p:txBody>
          </p:sp>
          <p:sp>
            <p:nvSpPr>
              <p:cNvPr id="32" name="燕尾形 31"/>
              <p:cNvSpPr/>
              <p:nvPr/>
            </p:nvSpPr>
            <p:spPr bwMode="auto">
              <a:xfrm>
                <a:off x="10099402" y="2469566"/>
                <a:ext cx="866334" cy="395999"/>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000" dirty="0" smtClean="0">
                    <a:latin typeface="微软雅黑" pitchFamily="34" charset="-122"/>
                    <a:ea typeface="微软雅黑" pitchFamily="34" charset="-122"/>
                  </a:rPr>
                  <a:t>设备巡检</a:t>
                </a:r>
                <a:endParaRPr lang="zh-CN" altLang="en-US" sz="1000" dirty="0">
                  <a:latin typeface="微软雅黑" pitchFamily="34" charset="-122"/>
                  <a:ea typeface="微软雅黑" pitchFamily="34" charset="-122"/>
                </a:endParaRPr>
              </a:p>
            </p:txBody>
          </p:sp>
          <p:sp>
            <p:nvSpPr>
              <p:cNvPr id="33" name="燕尾形 32"/>
              <p:cNvSpPr/>
              <p:nvPr/>
            </p:nvSpPr>
            <p:spPr bwMode="auto">
              <a:xfrm>
                <a:off x="10819491" y="2467134"/>
                <a:ext cx="838129" cy="395999"/>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000" dirty="0" smtClean="0">
                    <a:latin typeface="微软雅黑" pitchFamily="34" charset="-122"/>
                    <a:ea typeface="微软雅黑" pitchFamily="34" charset="-122"/>
                  </a:rPr>
                  <a:t>维修保养</a:t>
                </a:r>
                <a:endParaRPr lang="zh-CN" altLang="en-US" sz="1000" dirty="0">
                  <a:latin typeface="微软雅黑" pitchFamily="34" charset="-122"/>
                  <a:ea typeface="微软雅黑" pitchFamily="34" charset="-122"/>
                </a:endParaRPr>
              </a:p>
            </p:txBody>
          </p:sp>
          <p:sp>
            <p:nvSpPr>
              <p:cNvPr id="34" name="燕尾形 33"/>
              <p:cNvSpPr/>
              <p:nvPr/>
            </p:nvSpPr>
            <p:spPr bwMode="auto">
              <a:xfrm>
                <a:off x="11522381" y="2469483"/>
                <a:ext cx="814434" cy="395999"/>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000" dirty="0" smtClean="0">
                    <a:latin typeface="微软雅黑" pitchFamily="34" charset="-122"/>
                    <a:ea typeface="微软雅黑" pitchFamily="34" charset="-122"/>
                  </a:rPr>
                  <a:t>工程分析</a:t>
                </a:r>
                <a:endParaRPr lang="zh-CN" altLang="en-US" sz="1000" dirty="0">
                  <a:latin typeface="微软雅黑" pitchFamily="34" charset="-122"/>
                  <a:ea typeface="微软雅黑" pitchFamily="34" charset="-122"/>
                </a:endParaRPr>
              </a:p>
            </p:txBody>
          </p:sp>
          <p:sp>
            <p:nvSpPr>
              <p:cNvPr id="35" name="燕尾形 34"/>
              <p:cNvSpPr/>
              <p:nvPr/>
            </p:nvSpPr>
            <p:spPr bwMode="auto">
              <a:xfrm>
                <a:off x="12547974" y="2452759"/>
                <a:ext cx="880690" cy="412890"/>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000" dirty="0" smtClean="0">
                    <a:latin typeface="微软雅黑" pitchFamily="34" charset="-122"/>
                    <a:ea typeface="微软雅黑" pitchFamily="34" charset="-122"/>
                  </a:rPr>
                  <a:t>物料管理</a:t>
                </a:r>
                <a:endParaRPr lang="en-US" altLang="zh-CN" sz="1000" dirty="0" smtClean="0">
                  <a:latin typeface="微软雅黑" pitchFamily="34" charset="-122"/>
                  <a:ea typeface="微软雅黑" pitchFamily="34" charset="-122"/>
                </a:endParaRPr>
              </a:p>
            </p:txBody>
          </p:sp>
          <p:sp>
            <p:nvSpPr>
              <p:cNvPr id="37" name="AutoShape 4">
                <a:hlinkClick r:id="" action="ppaction://noaction"/>
              </p:cNvPr>
              <p:cNvSpPr>
                <a:spLocks noChangeArrowheads="1"/>
              </p:cNvSpPr>
              <p:nvPr/>
            </p:nvSpPr>
            <p:spPr bwMode="gray">
              <a:xfrm>
                <a:off x="10294806" y="2094507"/>
                <a:ext cx="1080000" cy="280800"/>
              </a:xfrm>
              <a:prstGeom prst="roundRect">
                <a:avLst>
                  <a:gd name="adj" fmla="val 20927"/>
                </a:avLst>
              </a:prstGeom>
              <a:solidFill>
                <a:srgbClr val="5AA0BE"/>
              </a:solidFill>
              <a:ln w="25400">
                <a:solidFill>
                  <a:schemeClr val="bg1"/>
                </a:solidFill>
                <a:prstDash val="solid"/>
                <a:round/>
                <a:headEnd/>
                <a:tailEnd/>
              </a:ln>
            </p:spPr>
            <p:txBody>
              <a:bodyPr lIns="0" tIns="0" rIns="0" bIns="0" anchor="ctr" anchorCtr="0"/>
              <a:lstStyle/>
              <a:p>
                <a:pPr algn="ctr">
                  <a:spcBef>
                    <a:spcPts val="300"/>
                  </a:spcBef>
                  <a:spcAft>
                    <a:spcPts val="300"/>
                  </a:spcAft>
                </a:pPr>
                <a:r>
                  <a:rPr lang="zh-CN" altLang="en-US" sz="1200" b="1" dirty="0" smtClean="0">
                    <a:solidFill>
                      <a:schemeClr val="bg1"/>
                    </a:solidFill>
                    <a:latin typeface="微软雅黑" pitchFamily="34" charset="-122"/>
                    <a:ea typeface="微软雅黑" pitchFamily="34" charset="-122"/>
                  </a:rPr>
                  <a:t>工程管理</a:t>
                </a:r>
                <a:endParaRPr lang="zh-CN" altLang="en-US" sz="1200" b="1" dirty="0">
                  <a:solidFill>
                    <a:schemeClr val="bg1"/>
                  </a:solidFill>
                  <a:latin typeface="微软雅黑" pitchFamily="34" charset="-122"/>
                  <a:ea typeface="微软雅黑" pitchFamily="34" charset="-122"/>
                </a:endParaRPr>
              </a:p>
            </p:txBody>
          </p:sp>
          <p:sp>
            <p:nvSpPr>
              <p:cNvPr id="38" name="AutoShape 4">
                <a:hlinkClick r:id="" action="ppaction://noaction"/>
              </p:cNvPr>
              <p:cNvSpPr>
                <a:spLocks noChangeArrowheads="1"/>
              </p:cNvSpPr>
              <p:nvPr/>
            </p:nvSpPr>
            <p:spPr bwMode="gray">
              <a:xfrm>
                <a:off x="13338194" y="2085308"/>
                <a:ext cx="720000" cy="280800"/>
              </a:xfrm>
              <a:prstGeom prst="roundRect">
                <a:avLst>
                  <a:gd name="adj" fmla="val 20927"/>
                </a:avLst>
              </a:prstGeom>
              <a:solidFill>
                <a:srgbClr val="5AA0BE"/>
              </a:solidFill>
              <a:ln w="25400">
                <a:solidFill>
                  <a:schemeClr val="bg1"/>
                </a:solidFill>
                <a:prstDash val="solid"/>
                <a:round/>
                <a:headEnd/>
                <a:tailEnd/>
              </a:ln>
            </p:spPr>
            <p:txBody>
              <a:bodyPr lIns="0" tIns="0" rIns="0" bIns="0" anchor="ctr" anchorCtr="0"/>
              <a:lstStyle/>
              <a:p>
                <a:pPr algn="ctr">
                  <a:spcBef>
                    <a:spcPts val="300"/>
                  </a:spcBef>
                  <a:spcAft>
                    <a:spcPts val="300"/>
                  </a:spcAft>
                </a:pPr>
                <a:r>
                  <a:rPr lang="zh-CN" altLang="en-US" sz="1200" b="1" dirty="0">
                    <a:solidFill>
                      <a:schemeClr val="bg1"/>
                    </a:solidFill>
                    <a:latin typeface="微软雅黑" pitchFamily="34" charset="-122"/>
                    <a:ea typeface="微软雅黑" pitchFamily="34" charset="-122"/>
                  </a:rPr>
                  <a:t>物业</a:t>
                </a:r>
                <a:r>
                  <a:rPr lang="zh-CN" altLang="en-US" sz="1200" b="1" dirty="0" smtClean="0">
                    <a:solidFill>
                      <a:schemeClr val="bg1"/>
                    </a:solidFill>
                    <a:latin typeface="微软雅黑" pitchFamily="34" charset="-122"/>
                    <a:ea typeface="微软雅黑" pitchFamily="34" charset="-122"/>
                  </a:rPr>
                  <a:t>管理</a:t>
                </a:r>
                <a:endParaRPr lang="zh-CN" altLang="en-US" sz="1200" b="1" dirty="0">
                  <a:solidFill>
                    <a:schemeClr val="bg1"/>
                  </a:solidFill>
                  <a:latin typeface="微软雅黑" pitchFamily="34" charset="-122"/>
                  <a:ea typeface="微软雅黑" pitchFamily="34" charset="-122"/>
                </a:endParaRPr>
              </a:p>
            </p:txBody>
          </p:sp>
        </p:grpSp>
        <p:sp>
          <p:nvSpPr>
            <p:cNvPr id="110" name="燕尾形 109"/>
            <p:cNvSpPr/>
            <p:nvPr/>
          </p:nvSpPr>
          <p:spPr bwMode="auto">
            <a:xfrm>
              <a:off x="9238615" y="4304796"/>
              <a:ext cx="909575" cy="327608"/>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000" dirty="0" smtClean="0">
                  <a:latin typeface="微软雅黑" pitchFamily="34" charset="-122"/>
                  <a:ea typeface="微软雅黑" pitchFamily="34" charset="-122"/>
                </a:rPr>
                <a:t>保洁</a:t>
              </a:r>
              <a:r>
                <a:rPr lang="zh-CN" altLang="en-US" sz="1000" dirty="0">
                  <a:latin typeface="微软雅黑" pitchFamily="34" charset="-122"/>
                  <a:ea typeface="微软雅黑" pitchFamily="34" charset="-122"/>
                </a:rPr>
                <a:t>安防</a:t>
              </a:r>
              <a:endParaRPr lang="en-US" altLang="zh-CN" sz="1000" dirty="0">
                <a:latin typeface="微软雅黑" pitchFamily="34" charset="-122"/>
                <a:ea typeface="微软雅黑" pitchFamily="34" charset="-122"/>
              </a:endParaRPr>
            </a:p>
          </p:txBody>
        </p:sp>
        <p:sp>
          <p:nvSpPr>
            <p:cNvPr id="111" name="燕尾形 110"/>
            <p:cNvSpPr/>
            <p:nvPr/>
          </p:nvSpPr>
          <p:spPr bwMode="auto">
            <a:xfrm>
              <a:off x="4343401" y="4318198"/>
              <a:ext cx="906542" cy="314206"/>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000" dirty="0" smtClean="0">
                  <a:latin typeface="微软雅黑" pitchFamily="34" charset="-122"/>
                  <a:ea typeface="微软雅黑" pitchFamily="34" charset="-122"/>
                </a:rPr>
                <a:t>设备管理</a:t>
              </a:r>
              <a:endParaRPr lang="zh-CN" altLang="en-US" sz="1000" dirty="0">
                <a:latin typeface="微软雅黑" pitchFamily="34" charset="-122"/>
                <a:ea typeface="微软雅黑" pitchFamily="34" charset="-122"/>
              </a:endParaRPr>
            </a:p>
          </p:txBody>
        </p:sp>
        <p:sp>
          <p:nvSpPr>
            <p:cNvPr id="199" name="燕尾形 198"/>
            <p:cNvSpPr/>
            <p:nvPr/>
          </p:nvSpPr>
          <p:spPr bwMode="auto">
            <a:xfrm>
              <a:off x="8530134" y="4303142"/>
              <a:ext cx="871008" cy="329262"/>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000" dirty="0" smtClean="0">
                  <a:latin typeface="微软雅黑" pitchFamily="34" charset="-122"/>
                  <a:ea typeface="微软雅黑" pitchFamily="34" charset="-122"/>
                </a:rPr>
                <a:t>三表管理</a:t>
              </a:r>
              <a:endParaRPr lang="en-US" altLang="zh-CN" sz="1000" dirty="0" smtClean="0">
                <a:latin typeface="微软雅黑" pitchFamily="34" charset="-122"/>
                <a:ea typeface="微软雅黑" pitchFamily="34" charset="-122"/>
              </a:endParaRPr>
            </a:p>
          </p:txBody>
        </p:sp>
      </p:grpSp>
      <p:grpSp>
        <p:nvGrpSpPr>
          <p:cNvPr id="6" name="组合 5"/>
          <p:cNvGrpSpPr/>
          <p:nvPr/>
        </p:nvGrpSpPr>
        <p:grpSpPr>
          <a:xfrm>
            <a:off x="1340959" y="5958899"/>
            <a:ext cx="9016370" cy="628413"/>
            <a:chOff x="1340959" y="5781099"/>
            <a:chExt cx="9016370" cy="628413"/>
          </a:xfrm>
        </p:grpSpPr>
        <p:sp>
          <p:nvSpPr>
            <p:cNvPr id="201" name="AutoShape 4">
              <a:hlinkClick r:id="" action="ppaction://noaction"/>
            </p:cNvPr>
            <p:cNvSpPr>
              <a:spLocks noChangeArrowheads="1"/>
            </p:cNvSpPr>
            <p:nvPr/>
          </p:nvSpPr>
          <p:spPr bwMode="gray">
            <a:xfrm>
              <a:off x="3884347" y="5781099"/>
              <a:ext cx="6472982" cy="628413"/>
            </a:xfrm>
            <a:prstGeom prst="roundRect">
              <a:avLst>
                <a:gd name="adj" fmla="val 0"/>
              </a:avLst>
            </a:prstGeom>
            <a:solidFill>
              <a:schemeClr val="accent5">
                <a:lumMod val="20000"/>
                <a:lumOff val="80000"/>
              </a:schemeClr>
            </a:solidFill>
            <a:ln w="28575">
              <a:solidFill>
                <a:srgbClr val="5AA0BE"/>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08000" tIns="576000" rIns="0" bIns="0" numCol="1" spcCol="1270" anchor="t" anchorCtr="0">
              <a:noAutofit/>
            </a:bodyPr>
            <a:lstStyle/>
            <a:p>
              <a:pPr marL="0" lvl="1" defTabSz="622300">
                <a:lnSpc>
                  <a:spcPct val="90000"/>
                </a:lnSpc>
                <a:spcAft>
                  <a:spcPct val="15000"/>
                </a:spcAft>
              </a:pPr>
              <a:endParaRPr lang="zh-CN" altLang="en-US" dirty="0">
                <a:latin typeface="微软雅黑" pitchFamily="34" charset="-122"/>
                <a:ea typeface="微软雅黑" pitchFamily="34" charset="-122"/>
              </a:endParaRPr>
            </a:p>
          </p:txBody>
        </p:sp>
        <p:sp>
          <p:nvSpPr>
            <p:cNvPr id="206" name="流程图: 终止 205"/>
            <p:cNvSpPr/>
            <p:nvPr/>
          </p:nvSpPr>
          <p:spPr bwMode="auto">
            <a:xfrm>
              <a:off x="1760081" y="5900209"/>
              <a:ext cx="1705145" cy="390194"/>
            </a:xfrm>
            <a:prstGeom prst="flowChartTerminator">
              <a:avLst/>
            </a:prstGeom>
            <a:solidFill>
              <a:schemeClr val="bg1"/>
            </a:solidFill>
            <a:ln w="28575">
              <a:solidFill>
                <a:srgbClr val="5AA0BE"/>
              </a:solidFill>
              <a:round/>
              <a:headEnd/>
              <a:tailEnd/>
            </a:ln>
            <a:effectLst>
              <a:glow rad="139700">
                <a:schemeClr val="accent2">
                  <a:satMod val="175000"/>
                  <a:alpha val="40000"/>
                </a:schemeClr>
              </a:glow>
            </a:effectLst>
          </p:spPr>
          <p:txBody>
            <a:bodyPr lIns="0" tIns="0" rIns="0" bIns="0" anchor="ctr"/>
            <a:lstStyle/>
            <a:p>
              <a:pPr algn="ctr"/>
              <a:r>
                <a:rPr lang="zh-CN" altLang="en-US" b="1" dirty="0">
                  <a:solidFill>
                    <a:srgbClr val="0070C0"/>
                  </a:solidFill>
                  <a:latin typeface="微软雅黑" pitchFamily="34" charset="-122"/>
                  <a:ea typeface="微软雅黑" pitchFamily="34" charset="-122"/>
                </a:rPr>
                <a:t>会员</a:t>
              </a:r>
              <a:r>
                <a:rPr lang="zh-CN" altLang="en-US" b="1" dirty="0" smtClean="0">
                  <a:solidFill>
                    <a:srgbClr val="0070C0"/>
                  </a:solidFill>
                  <a:latin typeface="微软雅黑" pitchFamily="34" charset="-122"/>
                  <a:ea typeface="微软雅黑" pitchFamily="34" charset="-122"/>
                </a:rPr>
                <a:t>服务</a:t>
              </a:r>
              <a:endParaRPr lang="en-US" altLang="zh-CN" b="1" dirty="0" smtClean="0">
                <a:solidFill>
                  <a:srgbClr val="0070C0"/>
                </a:solidFill>
                <a:latin typeface="微软雅黑" pitchFamily="34" charset="-122"/>
                <a:ea typeface="微软雅黑" pitchFamily="34" charset="-122"/>
              </a:endParaRPr>
            </a:p>
          </p:txBody>
        </p:sp>
        <p:cxnSp>
          <p:nvCxnSpPr>
            <p:cNvPr id="207" name="直接箭头连接符 206"/>
            <p:cNvCxnSpPr>
              <a:stCxn id="206" idx="3"/>
              <a:endCxn id="201" idx="1"/>
            </p:cNvCxnSpPr>
            <p:nvPr/>
          </p:nvCxnSpPr>
          <p:spPr bwMode="auto">
            <a:xfrm flipV="1">
              <a:off x="3465226" y="6095305"/>
              <a:ext cx="419121"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8" name="直接箭头连接符 207"/>
            <p:cNvCxnSpPr>
              <a:endCxn id="206" idx="1"/>
            </p:cNvCxnSpPr>
            <p:nvPr/>
          </p:nvCxnSpPr>
          <p:spPr bwMode="auto">
            <a:xfrm>
              <a:off x="1340959" y="6095305"/>
              <a:ext cx="419122"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5" name="组合 4"/>
            <p:cNvGrpSpPr/>
            <p:nvPr/>
          </p:nvGrpSpPr>
          <p:grpSpPr>
            <a:xfrm>
              <a:off x="4166323" y="5972696"/>
              <a:ext cx="5977629" cy="315853"/>
              <a:chOff x="4166323" y="5972696"/>
              <a:chExt cx="5977629" cy="315853"/>
            </a:xfrm>
          </p:grpSpPr>
          <p:sp>
            <p:nvSpPr>
              <p:cNvPr id="202" name="燕尾形 201"/>
              <p:cNvSpPr/>
              <p:nvPr/>
            </p:nvSpPr>
            <p:spPr bwMode="auto">
              <a:xfrm>
                <a:off x="4166323" y="5972696"/>
                <a:ext cx="1317612" cy="314207"/>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100" dirty="0" smtClean="0">
                    <a:latin typeface="微软雅黑" pitchFamily="34" charset="-122"/>
                    <a:ea typeface="微软雅黑" pitchFamily="34" charset="-122"/>
                  </a:rPr>
                  <a:t>会员平台</a:t>
                </a:r>
                <a:endParaRPr lang="zh-CN" altLang="en-US" sz="1100" dirty="0">
                  <a:latin typeface="微软雅黑" pitchFamily="34" charset="-122"/>
                  <a:ea typeface="微软雅黑" pitchFamily="34" charset="-122"/>
                </a:endParaRPr>
              </a:p>
            </p:txBody>
          </p:sp>
          <p:sp>
            <p:nvSpPr>
              <p:cNvPr id="203" name="燕尾形 202"/>
              <p:cNvSpPr/>
              <p:nvPr/>
            </p:nvSpPr>
            <p:spPr bwMode="auto">
              <a:xfrm>
                <a:off x="5345364" y="5972696"/>
                <a:ext cx="1317612" cy="314207"/>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100" dirty="0" smtClean="0">
                    <a:latin typeface="微软雅黑" pitchFamily="34" charset="-122"/>
                    <a:ea typeface="微软雅黑" pitchFamily="34" charset="-122"/>
                  </a:rPr>
                  <a:t>会员忠诚度</a:t>
                </a:r>
                <a:endParaRPr lang="zh-CN" altLang="en-US" sz="1100" dirty="0">
                  <a:latin typeface="微软雅黑" pitchFamily="34" charset="-122"/>
                  <a:ea typeface="微软雅黑" pitchFamily="34" charset="-122"/>
                </a:endParaRPr>
              </a:p>
            </p:txBody>
          </p:sp>
          <p:sp>
            <p:nvSpPr>
              <p:cNvPr id="204" name="燕尾形 203"/>
              <p:cNvSpPr/>
              <p:nvPr/>
            </p:nvSpPr>
            <p:spPr bwMode="auto">
              <a:xfrm>
                <a:off x="6524408" y="5972696"/>
                <a:ext cx="1317612" cy="314207"/>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100" dirty="0" smtClean="0">
                    <a:latin typeface="微软雅黑" pitchFamily="34" charset="-122"/>
                    <a:ea typeface="微软雅黑" pitchFamily="34" charset="-122"/>
                  </a:rPr>
                  <a:t>会员体验</a:t>
                </a:r>
                <a:endParaRPr lang="zh-CN" altLang="en-US" sz="1100" dirty="0">
                  <a:latin typeface="微软雅黑" pitchFamily="34" charset="-122"/>
                  <a:ea typeface="微软雅黑" pitchFamily="34" charset="-122"/>
                </a:endParaRPr>
              </a:p>
            </p:txBody>
          </p:sp>
          <p:sp>
            <p:nvSpPr>
              <p:cNvPr id="205" name="燕尾形 204"/>
              <p:cNvSpPr/>
              <p:nvPr/>
            </p:nvSpPr>
            <p:spPr bwMode="auto">
              <a:xfrm>
                <a:off x="7697100" y="5972696"/>
                <a:ext cx="1317612" cy="314207"/>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100" dirty="0">
                    <a:latin typeface="微软雅黑" pitchFamily="34" charset="-122"/>
                    <a:ea typeface="微软雅黑" pitchFamily="34" charset="-122"/>
                  </a:rPr>
                  <a:t>会员营销</a:t>
                </a:r>
              </a:p>
            </p:txBody>
          </p:sp>
          <p:sp>
            <p:nvSpPr>
              <p:cNvPr id="209" name="燕尾形 208"/>
              <p:cNvSpPr/>
              <p:nvPr/>
            </p:nvSpPr>
            <p:spPr bwMode="auto">
              <a:xfrm>
                <a:off x="8826340" y="5974342"/>
                <a:ext cx="1317612" cy="314207"/>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100" dirty="0" smtClean="0">
                    <a:latin typeface="微软雅黑" pitchFamily="34" charset="-122"/>
                    <a:ea typeface="微软雅黑" pitchFamily="34" charset="-122"/>
                  </a:rPr>
                  <a:t>会员分析</a:t>
                </a:r>
                <a:endParaRPr lang="zh-CN" altLang="en-US" sz="1100" dirty="0">
                  <a:latin typeface="微软雅黑" pitchFamily="34" charset="-122"/>
                  <a:ea typeface="微软雅黑" pitchFamily="34" charset="-122"/>
                </a:endParaRPr>
              </a:p>
            </p:txBody>
          </p:sp>
        </p:grpSp>
      </p:grpSp>
      <p:cxnSp>
        <p:nvCxnSpPr>
          <p:cNvPr id="210" name="直接箭头连接符 209"/>
          <p:cNvCxnSpPr/>
          <p:nvPr/>
        </p:nvCxnSpPr>
        <p:spPr bwMode="auto">
          <a:xfrm flipV="1">
            <a:off x="10379145" y="5436594"/>
            <a:ext cx="419120"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AutoShape 4"/>
          <p:cNvSpPr>
            <a:spLocks noChangeArrowheads="1"/>
          </p:cNvSpPr>
          <p:nvPr/>
        </p:nvSpPr>
        <p:spPr bwMode="gray">
          <a:xfrm>
            <a:off x="783154" y="1063494"/>
            <a:ext cx="677267" cy="5523817"/>
          </a:xfrm>
          <a:prstGeom prst="roundRect">
            <a:avLst>
              <a:gd name="adj" fmla="val 21131"/>
            </a:avLst>
          </a:prstGeom>
          <a:solidFill>
            <a:srgbClr val="5AA0BE"/>
          </a:solidFill>
          <a:ln w="25400">
            <a:noFill/>
            <a:prstDash val="solid"/>
            <a:round/>
            <a:headEnd/>
            <a:tailEnd/>
          </a:ln>
        </p:spPr>
        <p:txBody>
          <a:bodyPr vert="horz" lIns="0" tIns="0" rIns="0" bIns="0" anchor="ctr" anchorCtr="0"/>
          <a:lstStyle/>
          <a:p>
            <a:pPr algn="ctr">
              <a:spcBef>
                <a:spcPts val="300"/>
              </a:spcBef>
              <a:spcAft>
                <a:spcPts val="300"/>
              </a:spcAft>
            </a:pPr>
            <a:r>
              <a:rPr lang="zh-CN" altLang="en-US" sz="2200" b="1" dirty="0">
                <a:solidFill>
                  <a:schemeClr val="bg1"/>
                </a:solidFill>
                <a:latin typeface="微软雅黑" pitchFamily="34" charset="-122"/>
                <a:ea typeface="微软雅黑" pitchFamily="34" charset="-122"/>
              </a:rPr>
              <a:t>海鼎信息化解决</a:t>
            </a:r>
            <a:r>
              <a:rPr lang="zh-CN" altLang="en-US" sz="2200" b="1" dirty="0" smtClean="0">
                <a:solidFill>
                  <a:schemeClr val="bg1"/>
                </a:solidFill>
                <a:latin typeface="微软雅黑" pitchFamily="34" charset="-122"/>
                <a:ea typeface="微软雅黑" pitchFamily="34" charset="-122"/>
              </a:rPr>
              <a:t>方案</a:t>
            </a:r>
            <a:endParaRPr lang="zh-CN" altLang="en-US" sz="2200" b="1" dirty="0">
              <a:solidFill>
                <a:schemeClr val="bg1"/>
              </a:solidFill>
              <a:latin typeface="微软雅黑" pitchFamily="34" charset="-122"/>
              <a:ea typeface="微软雅黑" pitchFamily="34" charset="-122"/>
            </a:endParaRPr>
          </a:p>
        </p:txBody>
      </p:sp>
      <p:sp>
        <p:nvSpPr>
          <p:cNvPr id="220" name="燕尾形 219"/>
          <p:cNvSpPr/>
          <p:nvPr/>
        </p:nvSpPr>
        <p:spPr bwMode="auto">
          <a:xfrm>
            <a:off x="6112428" y="3362646"/>
            <a:ext cx="1096943" cy="314207"/>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000" dirty="0" smtClean="0">
                <a:latin typeface="微软雅黑" pitchFamily="34" charset="-122"/>
                <a:ea typeface="微软雅黑" pitchFamily="34" charset="-122"/>
              </a:rPr>
              <a:t>经营调整</a:t>
            </a:r>
            <a:endParaRPr lang="zh-CN" altLang="en-US" sz="1000" dirty="0">
              <a:latin typeface="微软雅黑" pitchFamily="34" charset="-122"/>
              <a:ea typeface="微软雅黑" pitchFamily="34" charset="-122"/>
            </a:endParaRPr>
          </a:p>
        </p:txBody>
      </p:sp>
      <p:sp>
        <p:nvSpPr>
          <p:cNvPr id="221" name="燕尾形 220"/>
          <p:cNvSpPr/>
          <p:nvPr/>
        </p:nvSpPr>
        <p:spPr bwMode="auto">
          <a:xfrm>
            <a:off x="4173152" y="3362646"/>
            <a:ext cx="1112121" cy="314207"/>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000" dirty="0">
                <a:latin typeface="微软雅黑" pitchFamily="34" charset="-122"/>
                <a:ea typeface="微软雅黑" pitchFamily="34" charset="-122"/>
              </a:rPr>
              <a:t>经营策略</a:t>
            </a:r>
          </a:p>
        </p:txBody>
      </p:sp>
      <p:sp>
        <p:nvSpPr>
          <p:cNvPr id="222" name="燕尾形 221"/>
          <p:cNvSpPr/>
          <p:nvPr/>
        </p:nvSpPr>
        <p:spPr bwMode="auto">
          <a:xfrm>
            <a:off x="5145965" y="3362646"/>
            <a:ext cx="1112121" cy="314207"/>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000" dirty="0" smtClean="0">
                <a:latin typeface="微软雅黑" pitchFamily="34" charset="-122"/>
                <a:ea typeface="微软雅黑" pitchFamily="34" charset="-122"/>
              </a:rPr>
              <a:t>现场运营</a:t>
            </a:r>
            <a:endParaRPr lang="zh-CN" altLang="en-US" sz="1000" dirty="0">
              <a:latin typeface="微软雅黑" pitchFamily="34" charset="-122"/>
              <a:ea typeface="微软雅黑" pitchFamily="34" charset="-122"/>
            </a:endParaRPr>
          </a:p>
        </p:txBody>
      </p:sp>
      <p:sp>
        <p:nvSpPr>
          <p:cNvPr id="223" name="燕尾形 222"/>
          <p:cNvSpPr/>
          <p:nvPr/>
        </p:nvSpPr>
        <p:spPr bwMode="auto">
          <a:xfrm>
            <a:off x="4114412" y="5311126"/>
            <a:ext cx="1112121" cy="314207"/>
          </a:xfrm>
          <a:prstGeom prst="chevron">
            <a:avLst/>
          </a:prstGeom>
          <a:solidFill>
            <a:schemeClr val="bg1"/>
          </a:solidFill>
          <a:ln w="19050">
            <a:solidFill>
              <a:srgbClr val="5AA0BE"/>
            </a:solidFill>
            <a:round/>
            <a:headEnd/>
            <a:tailEnd/>
          </a:ln>
        </p:spPr>
        <p:txBody>
          <a:bodyPr lIns="0" tIns="0" rIns="0" bIns="0" anchor="ctr" anchorCtr="0"/>
          <a:lstStyle/>
          <a:p>
            <a:pPr algn="ctr"/>
            <a:r>
              <a:rPr lang="zh-CN" altLang="en-US" sz="1000" dirty="0" smtClean="0">
                <a:latin typeface="微软雅黑" pitchFamily="34" charset="-122"/>
                <a:ea typeface="微软雅黑" pitchFamily="34" charset="-122"/>
              </a:rPr>
              <a:t>招商平台</a:t>
            </a:r>
            <a:endParaRPr lang="zh-CN" altLang="en-US" sz="1000" dirty="0">
              <a:latin typeface="微软雅黑" pitchFamily="34" charset="-122"/>
              <a:ea typeface="微软雅黑" pitchFamily="34" charset="-122"/>
            </a:endParaRPr>
          </a:p>
        </p:txBody>
      </p:sp>
    </p:spTree>
    <p:extLst>
      <p:ext uri="{BB962C8B-B14F-4D97-AF65-F5344CB8AC3E}">
        <p14:creationId xmlns:p14="http://schemas.microsoft.com/office/powerpoint/2010/main" val="404997438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700776" y="219935"/>
            <a:ext cx="10128032" cy="832376"/>
            <a:chOff x="918496" y="219935"/>
            <a:chExt cx="10128032" cy="832376"/>
          </a:xfrm>
        </p:grpSpPr>
        <p:grpSp>
          <p:nvGrpSpPr>
            <p:cNvPr id="10" name="组合 11"/>
            <p:cNvGrpSpPr/>
            <p:nvPr/>
          </p:nvGrpSpPr>
          <p:grpSpPr>
            <a:xfrm>
              <a:off x="918496" y="481918"/>
              <a:ext cx="2994914" cy="570393"/>
              <a:chOff x="1370052" y="1035073"/>
              <a:chExt cx="2994914" cy="570393"/>
            </a:xfrm>
          </p:grpSpPr>
          <p:grpSp>
            <p:nvGrpSpPr>
              <p:cNvPr id="12" name="组合 21"/>
              <p:cNvGrpSpPr/>
              <p:nvPr/>
            </p:nvGrpSpPr>
            <p:grpSpPr>
              <a:xfrm>
                <a:off x="1370052" y="1035073"/>
                <a:ext cx="315400" cy="570393"/>
                <a:chOff x="1370052" y="1035073"/>
                <a:chExt cx="315400" cy="570393"/>
              </a:xfrm>
            </p:grpSpPr>
            <p:sp>
              <p:nvSpPr>
                <p:cNvPr id="14"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标题 1"/>
            <p:cNvSpPr txBox="1">
              <a:spLocks/>
            </p:cNvSpPr>
            <p:nvPr/>
          </p:nvSpPr>
          <p:spPr>
            <a:xfrm>
              <a:off x="1319739" y="219935"/>
              <a:ext cx="9726789" cy="776288"/>
            </a:xfrm>
            <a:prstGeom prst="rect">
              <a:avLst/>
            </a:prstGeom>
          </p:spPr>
          <p:txBody>
            <a:bodyPr vert="horz" lIns="91440" tIns="45720" rIns="91440" bIns="45720" rtlCol="0" anchor="ctr">
              <a:normAutofit/>
            </a:bodyPr>
            <a:lstStyle/>
            <a:p>
              <a:r>
                <a:rPr lang="en-US" altLang="zh-CN" sz="2400" b="1" dirty="0" smtClean="0">
                  <a:latin typeface="微软雅黑" panose="020B0503020204020204" pitchFamily="34" charset="-122"/>
                  <a:ea typeface="微软雅黑" panose="020B0503020204020204" pitchFamily="34" charset="-122"/>
                </a:rPr>
                <a:t>HDCRE</a:t>
              </a:r>
              <a:r>
                <a:rPr lang="zh-CN" altLang="en-US" sz="2400" b="1" dirty="0" smtClean="0">
                  <a:latin typeface="微软雅黑" panose="020B0503020204020204" pitchFamily="34" charset="-122"/>
                  <a:ea typeface="微软雅黑" panose="020B0503020204020204" pitchFamily="34" charset="-122"/>
                </a:rPr>
                <a:t>信息化</a:t>
              </a:r>
              <a:r>
                <a:rPr lang="zh-CN" altLang="en-US" sz="2400" b="1" dirty="0" smtClean="0">
                  <a:latin typeface="微软雅黑" panose="020B0503020204020204" pitchFamily="34" charset="-122"/>
                  <a:ea typeface="微软雅黑" panose="020B0503020204020204" pitchFamily="34" charset="-122"/>
                </a:rPr>
                <a:t>管理体系</a:t>
              </a:r>
              <a:endParaRPr lang="zh-CN" altLang="en-US" sz="2400" b="1" dirty="0">
                <a:latin typeface="微软雅黑" panose="020B0503020204020204" pitchFamily="34" charset="-122"/>
                <a:ea typeface="微软雅黑" panose="020B0503020204020204" pitchFamily="34" charset="-122"/>
              </a:endParaRPr>
            </a:p>
          </p:txBody>
        </p:sp>
      </p:grpSp>
      <p:sp>
        <p:nvSpPr>
          <p:cNvPr id="16" name="灯片编号占位符 15"/>
          <p:cNvSpPr>
            <a:spLocks noGrp="1"/>
          </p:cNvSpPr>
          <p:nvPr>
            <p:ph type="sldNum" sz="quarter" idx="12"/>
          </p:nvPr>
        </p:nvSpPr>
        <p:spPr/>
        <p:txBody>
          <a:bodyPr/>
          <a:lstStyle/>
          <a:p>
            <a:fld id="{49F4BA8F-7B64-4198-9505-0CB5D4D3B366}" type="slidenum">
              <a:rPr lang="zh-CN" altLang="en-US" smtClean="0"/>
              <a:pPr/>
              <a:t>5</a:t>
            </a:fld>
            <a:endParaRPr lang="zh-CN" altLang="en-US" dirty="0"/>
          </a:p>
        </p:txBody>
      </p:sp>
      <p:grpSp>
        <p:nvGrpSpPr>
          <p:cNvPr id="3" name="组合 2"/>
          <p:cNvGrpSpPr/>
          <p:nvPr/>
        </p:nvGrpSpPr>
        <p:grpSpPr>
          <a:xfrm>
            <a:off x="300039" y="1053514"/>
            <a:ext cx="11821683" cy="5543103"/>
            <a:chOff x="63713" y="822067"/>
            <a:chExt cx="12531953" cy="5909039"/>
          </a:xfrm>
        </p:grpSpPr>
        <p:sp>
          <p:nvSpPr>
            <p:cNvPr id="94" name="Oval 60"/>
            <p:cNvSpPr>
              <a:spLocks noChangeArrowheads="1"/>
            </p:cNvSpPr>
            <p:nvPr/>
          </p:nvSpPr>
          <p:spPr bwMode="ltGray">
            <a:xfrm>
              <a:off x="4044428" y="2590446"/>
              <a:ext cx="4588121" cy="1677985"/>
            </a:xfrm>
            <a:prstGeom prst="ellipse">
              <a:avLst/>
            </a:prstGeom>
            <a:gradFill rotWithShape="1">
              <a:gsLst>
                <a:gs pos="0">
                  <a:srgbClr val="FEFEFE">
                    <a:gamma/>
                    <a:shade val="5882"/>
                    <a:invGamma/>
                  </a:srgbClr>
                </a:gs>
                <a:gs pos="100000">
                  <a:srgbClr val="FEFEFE"/>
                </a:gs>
              </a:gsLst>
              <a:path path="shape">
                <a:fillToRect l="50000" t="50000" r="50000" b="50000"/>
              </a:path>
            </a:gradFill>
            <a:ln w="9525" algn="ctr">
              <a:noFill/>
              <a:round/>
              <a:headEnd/>
              <a:tailEnd/>
            </a:ln>
            <a:effectLst/>
          </p:spPr>
          <p:txBody>
            <a:bodyPr wrap="none" anchor="ctr"/>
            <a:lstStyle/>
            <a:p>
              <a:endParaRPr lang="zh-CN" altLang="en-US"/>
            </a:p>
          </p:txBody>
        </p:sp>
        <p:sp>
          <p:nvSpPr>
            <p:cNvPr id="147" name="Line 69"/>
            <p:cNvSpPr>
              <a:spLocks noChangeShapeType="1"/>
            </p:cNvSpPr>
            <p:nvPr/>
          </p:nvSpPr>
          <p:spPr bwMode="auto">
            <a:xfrm flipH="1" flipV="1">
              <a:off x="3519674" y="2590446"/>
              <a:ext cx="5759727" cy="1679576"/>
            </a:xfrm>
            <a:prstGeom prst="line">
              <a:avLst/>
            </a:prstGeom>
            <a:noFill/>
            <a:ln w="76200">
              <a:solidFill>
                <a:srgbClr val="B2B2B2"/>
              </a:solidFill>
              <a:round/>
              <a:headEnd/>
              <a:tailEnd/>
            </a:ln>
            <a:effectLst/>
          </p:spPr>
          <p:txBody>
            <a:bodyPr wrap="none" anchor="ctr"/>
            <a:lstStyle/>
            <a:p>
              <a:endParaRPr lang="zh-CN" altLang="en-US"/>
            </a:p>
          </p:txBody>
        </p:sp>
        <p:sp>
          <p:nvSpPr>
            <p:cNvPr id="93" name="Line 106"/>
            <p:cNvSpPr>
              <a:spLocks noChangeShapeType="1"/>
            </p:cNvSpPr>
            <p:nvPr/>
          </p:nvSpPr>
          <p:spPr bwMode="auto">
            <a:xfrm flipH="1" flipV="1">
              <a:off x="5753729" y="1936243"/>
              <a:ext cx="275065" cy="1533480"/>
            </a:xfrm>
            <a:prstGeom prst="line">
              <a:avLst/>
            </a:prstGeom>
            <a:noFill/>
            <a:ln w="76200">
              <a:solidFill>
                <a:srgbClr val="B2B2B2"/>
              </a:solidFill>
              <a:round/>
              <a:headEnd/>
              <a:tailEnd/>
            </a:ln>
            <a:effectLst/>
          </p:spPr>
          <p:txBody>
            <a:bodyPr wrap="none" anchor="ctr"/>
            <a:lstStyle/>
            <a:p>
              <a:endParaRPr lang="zh-CN" altLang="en-US"/>
            </a:p>
          </p:txBody>
        </p:sp>
        <p:sp>
          <p:nvSpPr>
            <p:cNvPr id="95" name="Line 68"/>
            <p:cNvSpPr>
              <a:spLocks noChangeShapeType="1"/>
            </p:cNvSpPr>
            <p:nvPr/>
          </p:nvSpPr>
          <p:spPr bwMode="auto">
            <a:xfrm flipH="1">
              <a:off x="6068421" y="1936244"/>
              <a:ext cx="2242851" cy="1330546"/>
            </a:xfrm>
            <a:prstGeom prst="line">
              <a:avLst/>
            </a:prstGeom>
            <a:noFill/>
            <a:ln w="76200">
              <a:solidFill>
                <a:srgbClr val="B2B2B2"/>
              </a:solidFill>
              <a:round/>
              <a:headEnd/>
              <a:tailEnd/>
            </a:ln>
            <a:effectLst/>
          </p:spPr>
          <p:txBody>
            <a:bodyPr wrap="none" anchor="ctr"/>
            <a:lstStyle/>
            <a:p>
              <a:endParaRPr lang="zh-CN" altLang="en-US"/>
            </a:p>
          </p:txBody>
        </p:sp>
        <p:sp>
          <p:nvSpPr>
            <p:cNvPr id="96" name="Line 69"/>
            <p:cNvSpPr>
              <a:spLocks noChangeShapeType="1"/>
            </p:cNvSpPr>
            <p:nvPr/>
          </p:nvSpPr>
          <p:spPr bwMode="auto">
            <a:xfrm flipH="1">
              <a:off x="6068423" y="3083545"/>
              <a:ext cx="3709434" cy="145385"/>
            </a:xfrm>
            <a:prstGeom prst="line">
              <a:avLst/>
            </a:prstGeom>
            <a:noFill/>
            <a:ln w="76200">
              <a:solidFill>
                <a:srgbClr val="B2B2B2"/>
              </a:solidFill>
              <a:round/>
              <a:headEnd/>
              <a:tailEnd/>
            </a:ln>
            <a:effectLst/>
          </p:spPr>
          <p:txBody>
            <a:bodyPr wrap="none" anchor="ctr"/>
            <a:lstStyle/>
            <a:p>
              <a:endParaRPr lang="zh-CN" altLang="en-US"/>
            </a:p>
          </p:txBody>
        </p:sp>
        <p:sp>
          <p:nvSpPr>
            <p:cNvPr id="97" name="Line 13"/>
            <p:cNvSpPr>
              <a:spLocks noChangeShapeType="1"/>
            </p:cNvSpPr>
            <p:nvPr/>
          </p:nvSpPr>
          <p:spPr bwMode="auto">
            <a:xfrm flipH="1" flipV="1">
              <a:off x="6109773" y="3228929"/>
              <a:ext cx="457433" cy="1905883"/>
            </a:xfrm>
            <a:prstGeom prst="line">
              <a:avLst/>
            </a:prstGeom>
            <a:noFill/>
            <a:ln w="76200">
              <a:solidFill>
                <a:srgbClr val="B2B2B2"/>
              </a:solidFill>
              <a:round/>
              <a:headEnd/>
              <a:tailEnd/>
            </a:ln>
            <a:effectLst/>
          </p:spPr>
          <p:txBody>
            <a:bodyPr wrap="none" anchor="ctr"/>
            <a:lstStyle/>
            <a:p>
              <a:endParaRPr lang="zh-CN" altLang="en-US"/>
            </a:p>
          </p:txBody>
        </p:sp>
        <p:sp>
          <p:nvSpPr>
            <p:cNvPr id="98" name="Line 14"/>
            <p:cNvSpPr>
              <a:spLocks noChangeShapeType="1"/>
            </p:cNvSpPr>
            <p:nvPr/>
          </p:nvSpPr>
          <p:spPr bwMode="auto">
            <a:xfrm flipV="1">
              <a:off x="3576827" y="3266788"/>
              <a:ext cx="2532945" cy="1574991"/>
            </a:xfrm>
            <a:prstGeom prst="line">
              <a:avLst/>
            </a:prstGeom>
            <a:noFill/>
            <a:ln w="76200">
              <a:solidFill>
                <a:srgbClr val="B2B2B2"/>
              </a:solidFill>
              <a:round/>
              <a:headEnd/>
              <a:tailEnd/>
            </a:ln>
            <a:effectLst/>
          </p:spPr>
          <p:txBody>
            <a:bodyPr wrap="none" anchor="ctr"/>
            <a:lstStyle/>
            <a:p>
              <a:endParaRPr lang="zh-CN" altLang="en-US"/>
            </a:p>
          </p:txBody>
        </p:sp>
        <p:sp>
          <p:nvSpPr>
            <p:cNvPr id="99" name="Line 15"/>
            <p:cNvSpPr>
              <a:spLocks noChangeShapeType="1"/>
            </p:cNvSpPr>
            <p:nvPr/>
          </p:nvSpPr>
          <p:spPr bwMode="auto">
            <a:xfrm flipV="1">
              <a:off x="2523082" y="3228929"/>
              <a:ext cx="3586690" cy="427808"/>
            </a:xfrm>
            <a:prstGeom prst="line">
              <a:avLst/>
            </a:prstGeom>
            <a:noFill/>
            <a:ln w="76200">
              <a:solidFill>
                <a:srgbClr val="B2B2B2"/>
              </a:solidFill>
              <a:round/>
              <a:headEnd/>
              <a:tailEnd/>
            </a:ln>
            <a:effectLst/>
          </p:spPr>
          <p:txBody>
            <a:bodyPr wrap="none" anchor="ctr"/>
            <a:lstStyle/>
            <a:p>
              <a:endParaRPr lang="zh-CN" altLang="en-US"/>
            </a:p>
          </p:txBody>
        </p:sp>
        <p:sp>
          <p:nvSpPr>
            <p:cNvPr id="100" name="Oval 58"/>
            <p:cNvSpPr>
              <a:spLocks noChangeArrowheads="1"/>
            </p:cNvSpPr>
            <p:nvPr/>
          </p:nvSpPr>
          <p:spPr bwMode="gray">
            <a:xfrm rot="21182673">
              <a:off x="3942346" y="2276355"/>
              <a:ext cx="4126380" cy="1811255"/>
            </a:xfrm>
            <a:prstGeom prst="ellipse">
              <a:avLst/>
            </a:prstGeom>
            <a:solidFill>
              <a:srgbClr val="235591"/>
            </a:solidFill>
            <a:ln w="28575" algn="ctr">
              <a:noFill/>
              <a:round/>
              <a:headEnd/>
              <a:tailEnd/>
            </a:ln>
            <a:effectLst/>
            <a:scene3d>
              <a:camera prst="legacyPerspectiveBottom"/>
              <a:lightRig rig="legacyFlat1" dir="t"/>
            </a:scene3d>
            <a:sp3d extrusionH="887400" prstMaterial="legacyMatte">
              <a:bevelT w="13500" h="13500" prst="angle"/>
              <a:bevelB w="13500" h="13500" prst="angle"/>
              <a:extrusionClr>
                <a:srgbClr val="009999"/>
              </a:extrusionClr>
            </a:sp3d>
          </p:spPr>
          <p:txBody>
            <a:bodyPr wrap="none" anchor="ctr">
              <a:flatTx/>
            </a:bodyPr>
            <a:lstStyle/>
            <a:p>
              <a:endParaRPr lang="zh-CN" altLang="en-US"/>
            </a:p>
          </p:txBody>
        </p:sp>
        <p:sp>
          <p:nvSpPr>
            <p:cNvPr id="101" name="Oval 10"/>
            <p:cNvSpPr>
              <a:spLocks noChangeArrowheads="1"/>
            </p:cNvSpPr>
            <p:nvPr/>
          </p:nvSpPr>
          <p:spPr bwMode="auto">
            <a:xfrm rot="21257365">
              <a:off x="2398615" y="1870488"/>
              <a:ext cx="7508461" cy="3339313"/>
            </a:xfrm>
            <a:prstGeom prst="ellipse">
              <a:avLst/>
            </a:prstGeom>
            <a:noFill/>
            <a:ln w="57150" algn="ctr">
              <a:solidFill>
                <a:srgbClr val="B2B2B2"/>
              </a:solidFill>
              <a:round/>
              <a:headEnd/>
              <a:tailEnd/>
            </a:ln>
            <a:effectLst/>
          </p:spPr>
          <p:txBody>
            <a:bodyPr wrap="none" anchor="ctr"/>
            <a:lstStyle/>
            <a:p>
              <a:endParaRPr lang="zh-CN" altLang="en-US"/>
            </a:p>
          </p:txBody>
        </p:sp>
        <p:sp>
          <p:nvSpPr>
            <p:cNvPr id="102" name="Oval 17"/>
            <p:cNvSpPr>
              <a:spLocks noChangeArrowheads="1"/>
            </p:cNvSpPr>
            <p:nvPr/>
          </p:nvSpPr>
          <p:spPr bwMode="auto">
            <a:xfrm rot="21257365">
              <a:off x="2355541" y="1864431"/>
              <a:ext cx="7529136" cy="3305996"/>
            </a:xfrm>
            <a:prstGeom prst="ellipse">
              <a:avLst/>
            </a:prstGeom>
            <a:noFill/>
            <a:ln w="38100" algn="ctr">
              <a:solidFill>
                <a:srgbClr val="B2B2B2"/>
              </a:solidFill>
              <a:round/>
              <a:headEnd/>
              <a:tailEnd/>
            </a:ln>
            <a:effectLst/>
          </p:spPr>
          <p:txBody>
            <a:bodyPr wrap="none" anchor="ctr"/>
            <a:lstStyle/>
            <a:p>
              <a:endParaRPr lang="zh-CN" altLang="en-US"/>
            </a:p>
          </p:txBody>
        </p:sp>
        <p:sp>
          <p:nvSpPr>
            <p:cNvPr id="103" name="Text Box 61"/>
            <p:cNvSpPr txBox="1">
              <a:spLocks noChangeArrowheads="1"/>
            </p:cNvSpPr>
            <p:nvPr/>
          </p:nvSpPr>
          <p:spPr bwMode="black">
            <a:xfrm>
              <a:off x="4069826" y="2816456"/>
              <a:ext cx="3799053" cy="738664"/>
            </a:xfrm>
            <a:prstGeom prst="rect">
              <a:avLst/>
            </a:prstGeom>
            <a:noFill/>
            <a:ln w="9525" algn="ctr">
              <a:noFill/>
              <a:miter lim="800000"/>
              <a:headEnd/>
              <a:tailEnd/>
            </a:ln>
            <a:effectLst/>
          </p:spPr>
          <p:txBody>
            <a:bodyPr wrap="square">
              <a:spAutoFit/>
            </a:bodyPr>
            <a:lstStyle/>
            <a:p>
              <a:pPr algn="ctr">
                <a:lnSpc>
                  <a:spcPct val="150000"/>
                </a:lnSpc>
              </a:pPr>
              <a:r>
                <a:rPr lang="en-US" altLang="zh-CN" sz="2800" b="1" dirty="0" smtClean="0">
                  <a:solidFill>
                    <a:schemeClr val="bg1"/>
                  </a:solidFill>
                  <a:latin typeface="微软雅黑" pitchFamily="34" charset="-122"/>
                  <a:ea typeface="微软雅黑" pitchFamily="34" charset="-122"/>
                </a:rPr>
                <a:t>HDCRE</a:t>
              </a:r>
              <a:endParaRPr lang="en-US" altLang="zh-CN" sz="2800" b="1" dirty="0">
                <a:solidFill>
                  <a:schemeClr val="bg1"/>
                </a:solidFill>
                <a:latin typeface="微软雅黑" pitchFamily="34" charset="-122"/>
                <a:ea typeface="微软雅黑" pitchFamily="34" charset="-122"/>
              </a:endParaRPr>
            </a:p>
          </p:txBody>
        </p:sp>
        <p:grpSp>
          <p:nvGrpSpPr>
            <p:cNvPr id="104" name="Group 71"/>
            <p:cNvGrpSpPr>
              <a:grpSpLocks/>
            </p:cNvGrpSpPr>
            <p:nvPr/>
          </p:nvGrpSpPr>
          <p:grpSpPr bwMode="auto">
            <a:xfrm rot="21204645">
              <a:off x="1743524" y="3288579"/>
              <a:ext cx="1600588" cy="684521"/>
              <a:chOff x="3098" y="249"/>
              <a:chExt cx="1959" cy="629"/>
            </a:xfrm>
          </p:grpSpPr>
          <p:sp>
            <p:nvSpPr>
              <p:cNvPr id="126" name="Oval 72"/>
              <p:cNvSpPr>
                <a:spLocks noChangeArrowheads="1"/>
              </p:cNvSpPr>
              <p:nvPr/>
            </p:nvSpPr>
            <p:spPr bwMode="ltGray">
              <a:xfrm>
                <a:off x="3099" y="297"/>
                <a:ext cx="1958" cy="581"/>
              </a:xfrm>
              <a:prstGeom prst="ellipse">
                <a:avLst/>
              </a:prstGeom>
              <a:gradFill rotWithShape="1">
                <a:gsLst>
                  <a:gs pos="0">
                    <a:srgbClr val="C0C0C0">
                      <a:gamma/>
                      <a:shade val="55686"/>
                      <a:invGamma/>
                    </a:srgbClr>
                  </a:gs>
                  <a:gs pos="50000">
                    <a:srgbClr val="C0C0C0"/>
                  </a:gs>
                  <a:gs pos="100000">
                    <a:srgbClr val="C0C0C0">
                      <a:gamma/>
                      <a:shade val="55686"/>
                      <a:invGamma/>
                    </a:srgbClr>
                  </a:gs>
                </a:gsLst>
                <a:lin ang="0" scaled="1"/>
              </a:gradFill>
              <a:ln w="9525" algn="ctr">
                <a:noFill/>
                <a:round/>
                <a:headEnd/>
                <a:tailEnd/>
              </a:ln>
              <a:effectLst/>
            </p:spPr>
            <p:txBody>
              <a:bodyPr wrap="none" anchor="ctr"/>
              <a:lstStyle/>
              <a:p>
                <a:endParaRPr lang="zh-CN" altLang="en-US"/>
              </a:p>
            </p:txBody>
          </p:sp>
          <p:sp>
            <p:nvSpPr>
              <p:cNvPr id="127" name="Oval 73"/>
              <p:cNvSpPr>
                <a:spLocks noChangeArrowheads="1"/>
              </p:cNvSpPr>
              <p:nvPr/>
            </p:nvSpPr>
            <p:spPr bwMode="ltGray">
              <a:xfrm>
                <a:off x="3098" y="249"/>
                <a:ext cx="1959" cy="581"/>
              </a:xfrm>
              <a:prstGeom prst="ellipse">
                <a:avLst/>
              </a:prstGeom>
              <a:gradFill rotWithShape="1">
                <a:gsLst>
                  <a:gs pos="0">
                    <a:srgbClr val="C0C0C0"/>
                  </a:gs>
                  <a:gs pos="100000">
                    <a:srgbClr val="C0C0C0">
                      <a:gamma/>
                      <a:tint val="33725"/>
                      <a:invGamma/>
                    </a:srgbClr>
                  </a:gs>
                </a:gsLst>
                <a:lin ang="5400000" scaled="1"/>
              </a:gradFill>
              <a:ln w="9525" algn="ctr">
                <a:noFill/>
                <a:round/>
                <a:headEnd/>
                <a:tailEnd/>
              </a:ln>
              <a:effectLst/>
            </p:spPr>
            <p:txBody>
              <a:bodyPr wrap="none" anchor="ctr"/>
              <a:lstStyle/>
              <a:p>
                <a:endParaRPr lang="zh-CN" altLang="en-US"/>
              </a:p>
            </p:txBody>
          </p:sp>
        </p:grpSp>
        <p:grpSp>
          <p:nvGrpSpPr>
            <p:cNvPr id="106" name="Group 81"/>
            <p:cNvGrpSpPr>
              <a:grpSpLocks/>
            </p:cNvGrpSpPr>
            <p:nvPr/>
          </p:nvGrpSpPr>
          <p:grpSpPr bwMode="auto">
            <a:xfrm rot="21341647">
              <a:off x="7508824" y="1715399"/>
              <a:ext cx="1600588" cy="610314"/>
              <a:chOff x="3098" y="249"/>
              <a:chExt cx="1959" cy="629"/>
            </a:xfrm>
          </p:grpSpPr>
          <p:sp>
            <p:nvSpPr>
              <p:cNvPr id="122" name="Oval 82"/>
              <p:cNvSpPr>
                <a:spLocks noChangeArrowheads="1"/>
              </p:cNvSpPr>
              <p:nvPr/>
            </p:nvSpPr>
            <p:spPr bwMode="ltGray">
              <a:xfrm>
                <a:off x="3099" y="297"/>
                <a:ext cx="1958" cy="581"/>
              </a:xfrm>
              <a:prstGeom prst="ellipse">
                <a:avLst/>
              </a:prstGeom>
              <a:gradFill rotWithShape="1">
                <a:gsLst>
                  <a:gs pos="0">
                    <a:srgbClr val="B2B2B2">
                      <a:gamma/>
                      <a:shade val="55686"/>
                      <a:invGamma/>
                    </a:srgbClr>
                  </a:gs>
                  <a:gs pos="50000">
                    <a:srgbClr val="B2B2B2"/>
                  </a:gs>
                  <a:gs pos="100000">
                    <a:srgbClr val="B2B2B2">
                      <a:gamma/>
                      <a:shade val="55686"/>
                      <a:invGamma/>
                    </a:srgbClr>
                  </a:gs>
                </a:gsLst>
                <a:lin ang="0" scaled="1"/>
              </a:gradFill>
              <a:ln w="9525" algn="ctr">
                <a:noFill/>
                <a:round/>
                <a:headEnd/>
                <a:tailEnd/>
              </a:ln>
              <a:effectLst/>
            </p:spPr>
            <p:txBody>
              <a:bodyPr wrap="none" anchor="ctr"/>
              <a:lstStyle/>
              <a:p>
                <a:endParaRPr lang="zh-CN" altLang="en-US"/>
              </a:p>
            </p:txBody>
          </p:sp>
          <p:sp>
            <p:nvSpPr>
              <p:cNvPr id="123" name="Oval 83"/>
              <p:cNvSpPr>
                <a:spLocks noChangeArrowheads="1"/>
              </p:cNvSpPr>
              <p:nvPr/>
            </p:nvSpPr>
            <p:spPr bwMode="ltGray">
              <a:xfrm>
                <a:off x="3098" y="249"/>
                <a:ext cx="1959" cy="581"/>
              </a:xfrm>
              <a:prstGeom prst="ellipse">
                <a:avLst/>
              </a:prstGeom>
              <a:gradFill rotWithShape="1">
                <a:gsLst>
                  <a:gs pos="0">
                    <a:srgbClr val="C0C0C0"/>
                  </a:gs>
                  <a:gs pos="100000">
                    <a:srgbClr val="C0C0C0">
                      <a:gamma/>
                      <a:tint val="33725"/>
                      <a:invGamma/>
                    </a:srgbClr>
                  </a:gs>
                </a:gsLst>
                <a:lin ang="5400000" scaled="1"/>
              </a:gradFill>
              <a:ln w="9525" algn="ctr">
                <a:noFill/>
                <a:round/>
                <a:headEnd/>
                <a:tailEnd/>
              </a:ln>
              <a:effectLst/>
            </p:spPr>
            <p:txBody>
              <a:bodyPr wrap="none" anchor="ctr"/>
              <a:lstStyle/>
              <a:p>
                <a:endParaRPr lang="zh-CN" altLang="en-US"/>
              </a:p>
            </p:txBody>
          </p:sp>
        </p:grpSp>
        <p:grpSp>
          <p:nvGrpSpPr>
            <p:cNvPr id="107" name="Group 86"/>
            <p:cNvGrpSpPr>
              <a:grpSpLocks/>
            </p:cNvGrpSpPr>
            <p:nvPr/>
          </p:nvGrpSpPr>
          <p:grpSpPr bwMode="auto">
            <a:xfrm rot="21391946">
              <a:off x="8714725" y="2513405"/>
              <a:ext cx="2072666" cy="999523"/>
              <a:chOff x="3098" y="249"/>
              <a:chExt cx="1959" cy="629"/>
            </a:xfrm>
          </p:grpSpPr>
          <p:sp>
            <p:nvSpPr>
              <p:cNvPr id="120" name="Oval 87"/>
              <p:cNvSpPr>
                <a:spLocks noChangeArrowheads="1"/>
              </p:cNvSpPr>
              <p:nvPr/>
            </p:nvSpPr>
            <p:spPr bwMode="ltGray">
              <a:xfrm>
                <a:off x="3099" y="297"/>
                <a:ext cx="1958" cy="581"/>
              </a:xfrm>
              <a:prstGeom prst="ellipse">
                <a:avLst/>
              </a:prstGeom>
              <a:gradFill rotWithShape="1">
                <a:gsLst>
                  <a:gs pos="0">
                    <a:srgbClr val="B2B2B2">
                      <a:gamma/>
                      <a:shade val="55686"/>
                      <a:invGamma/>
                    </a:srgbClr>
                  </a:gs>
                  <a:gs pos="50000">
                    <a:srgbClr val="B2B2B2"/>
                  </a:gs>
                  <a:gs pos="100000">
                    <a:srgbClr val="B2B2B2">
                      <a:gamma/>
                      <a:shade val="55686"/>
                      <a:invGamma/>
                    </a:srgbClr>
                  </a:gs>
                </a:gsLst>
                <a:lin ang="0" scaled="1"/>
              </a:gradFill>
              <a:ln w="9525" algn="ctr">
                <a:noFill/>
                <a:round/>
                <a:headEnd/>
                <a:tailEnd/>
              </a:ln>
              <a:effectLst/>
            </p:spPr>
            <p:txBody>
              <a:bodyPr wrap="none" anchor="ctr"/>
              <a:lstStyle/>
              <a:p>
                <a:endParaRPr lang="zh-CN" altLang="en-US"/>
              </a:p>
            </p:txBody>
          </p:sp>
          <p:sp>
            <p:nvSpPr>
              <p:cNvPr id="121" name="Oval 88"/>
              <p:cNvSpPr>
                <a:spLocks noChangeArrowheads="1"/>
              </p:cNvSpPr>
              <p:nvPr/>
            </p:nvSpPr>
            <p:spPr bwMode="ltGray">
              <a:xfrm>
                <a:off x="3098" y="249"/>
                <a:ext cx="1959" cy="581"/>
              </a:xfrm>
              <a:prstGeom prst="ellipse">
                <a:avLst/>
              </a:prstGeom>
              <a:gradFill rotWithShape="1">
                <a:gsLst>
                  <a:gs pos="0">
                    <a:srgbClr val="C0C0C0"/>
                  </a:gs>
                  <a:gs pos="100000">
                    <a:srgbClr val="C0C0C0">
                      <a:gamma/>
                      <a:tint val="33725"/>
                      <a:invGamma/>
                    </a:srgbClr>
                  </a:gs>
                </a:gsLst>
                <a:lin ang="5400000" scaled="1"/>
              </a:gradFill>
              <a:ln w="9525" algn="ctr">
                <a:noFill/>
                <a:round/>
                <a:headEnd/>
                <a:tailEnd/>
              </a:ln>
              <a:effectLst/>
            </p:spPr>
            <p:txBody>
              <a:bodyPr wrap="none" anchor="ctr"/>
              <a:lstStyle/>
              <a:p>
                <a:endParaRPr lang="zh-CN" altLang="en-US"/>
              </a:p>
            </p:txBody>
          </p:sp>
        </p:grpSp>
        <p:grpSp>
          <p:nvGrpSpPr>
            <p:cNvPr id="108" name="Group 91"/>
            <p:cNvGrpSpPr>
              <a:grpSpLocks/>
            </p:cNvGrpSpPr>
            <p:nvPr/>
          </p:nvGrpSpPr>
          <p:grpSpPr bwMode="auto">
            <a:xfrm rot="21401649">
              <a:off x="5237006" y="4450921"/>
              <a:ext cx="2860038" cy="1386269"/>
              <a:chOff x="3098" y="297"/>
              <a:chExt cx="1959" cy="581"/>
            </a:xfrm>
          </p:grpSpPr>
          <p:sp>
            <p:nvSpPr>
              <p:cNvPr id="118" name="Oval 92"/>
              <p:cNvSpPr>
                <a:spLocks noChangeArrowheads="1"/>
              </p:cNvSpPr>
              <p:nvPr/>
            </p:nvSpPr>
            <p:spPr bwMode="ltGray">
              <a:xfrm>
                <a:off x="3099" y="297"/>
                <a:ext cx="1958" cy="581"/>
              </a:xfrm>
              <a:prstGeom prst="ellipse">
                <a:avLst/>
              </a:prstGeom>
              <a:gradFill rotWithShape="1">
                <a:gsLst>
                  <a:gs pos="0">
                    <a:srgbClr val="B2B2B2">
                      <a:gamma/>
                      <a:shade val="55686"/>
                      <a:invGamma/>
                    </a:srgbClr>
                  </a:gs>
                  <a:gs pos="50000">
                    <a:srgbClr val="B2B2B2"/>
                  </a:gs>
                  <a:gs pos="100000">
                    <a:srgbClr val="B2B2B2">
                      <a:gamma/>
                      <a:shade val="55686"/>
                      <a:invGamma/>
                    </a:srgbClr>
                  </a:gs>
                </a:gsLst>
                <a:lin ang="0" scaled="1"/>
              </a:gradFill>
              <a:ln w="9525" algn="ctr">
                <a:noFill/>
                <a:round/>
                <a:headEnd/>
                <a:tailEnd/>
              </a:ln>
              <a:effectLst/>
            </p:spPr>
            <p:txBody>
              <a:bodyPr wrap="none" anchor="ctr"/>
              <a:lstStyle/>
              <a:p>
                <a:endParaRPr lang="zh-CN" altLang="en-US"/>
              </a:p>
            </p:txBody>
          </p:sp>
          <p:sp>
            <p:nvSpPr>
              <p:cNvPr id="119" name="Oval 93"/>
              <p:cNvSpPr>
                <a:spLocks noChangeArrowheads="1"/>
              </p:cNvSpPr>
              <p:nvPr/>
            </p:nvSpPr>
            <p:spPr bwMode="ltGray">
              <a:xfrm>
                <a:off x="3098" y="422"/>
                <a:ext cx="1959" cy="235"/>
              </a:xfrm>
              <a:prstGeom prst="ellipse">
                <a:avLst/>
              </a:prstGeom>
              <a:noFill/>
              <a:ln w="9525" algn="ctr">
                <a:noFill/>
                <a:miter lim="800000"/>
                <a:headEnd/>
                <a:tailEnd/>
              </a:ln>
              <a:effectLst/>
            </p:spPr>
            <p:txBody>
              <a:bodyPr wrap="square">
                <a:spAutoFit/>
              </a:bodyPr>
              <a:lstStyle/>
              <a:p>
                <a:pPr algn="ctr">
                  <a:spcBef>
                    <a:spcPct val="50000"/>
                  </a:spcBef>
                </a:pPr>
                <a:endParaRPr lang="zh-CN" altLang="en-US" sz="1600" b="1">
                  <a:solidFill>
                    <a:srgbClr val="333333"/>
                  </a:solidFill>
                  <a:latin typeface="+mn-ea"/>
                </a:endParaRPr>
              </a:p>
            </p:txBody>
          </p:sp>
        </p:grpSp>
        <p:grpSp>
          <p:nvGrpSpPr>
            <p:cNvPr id="109" name="Group 96"/>
            <p:cNvGrpSpPr>
              <a:grpSpLocks/>
            </p:cNvGrpSpPr>
            <p:nvPr/>
          </p:nvGrpSpPr>
          <p:grpSpPr bwMode="auto">
            <a:xfrm rot="21306812">
              <a:off x="2383826" y="4379452"/>
              <a:ext cx="2253572" cy="1172167"/>
              <a:chOff x="3098" y="249"/>
              <a:chExt cx="1959" cy="629"/>
            </a:xfrm>
          </p:grpSpPr>
          <p:sp>
            <p:nvSpPr>
              <p:cNvPr id="116" name="Oval 97"/>
              <p:cNvSpPr>
                <a:spLocks noChangeArrowheads="1"/>
              </p:cNvSpPr>
              <p:nvPr/>
            </p:nvSpPr>
            <p:spPr bwMode="ltGray">
              <a:xfrm>
                <a:off x="3099" y="297"/>
                <a:ext cx="1958" cy="581"/>
              </a:xfrm>
              <a:prstGeom prst="ellipse">
                <a:avLst/>
              </a:prstGeom>
              <a:gradFill rotWithShape="1">
                <a:gsLst>
                  <a:gs pos="0">
                    <a:srgbClr val="B2B2B2">
                      <a:gamma/>
                      <a:shade val="55686"/>
                      <a:invGamma/>
                    </a:srgbClr>
                  </a:gs>
                  <a:gs pos="50000">
                    <a:srgbClr val="B2B2B2"/>
                  </a:gs>
                  <a:gs pos="100000">
                    <a:srgbClr val="B2B2B2">
                      <a:gamma/>
                      <a:shade val="55686"/>
                      <a:invGamma/>
                    </a:srgbClr>
                  </a:gs>
                </a:gsLst>
                <a:lin ang="0" scaled="1"/>
              </a:gradFill>
              <a:ln w="9525" algn="ctr">
                <a:noFill/>
                <a:round/>
                <a:headEnd/>
                <a:tailEnd/>
              </a:ln>
              <a:effectLst/>
            </p:spPr>
            <p:txBody>
              <a:bodyPr wrap="none" anchor="ctr"/>
              <a:lstStyle/>
              <a:p>
                <a:endParaRPr lang="zh-CN" altLang="en-US"/>
              </a:p>
            </p:txBody>
          </p:sp>
          <p:sp>
            <p:nvSpPr>
              <p:cNvPr id="117" name="Oval 98"/>
              <p:cNvSpPr>
                <a:spLocks noChangeArrowheads="1"/>
              </p:cNvSpPr>
              <p:nvPr/>
            </p:nvSpPr>
            <p:spPr bwMode="ltGray">
              <a:xfrm>
                <a:off x="3098" y="249"/>
                <a:ext cx="1959" cy="581"/>
              </a:xfrm>
              <a:prstGeom prst="ellipse">
                <a:avLst/>
              </a:prstGeom>
              <a:gradFill rotWithShape="1">
                <a:gsLst>
                  <a:gs pos="0">
                    <a:srgbClr val="C0C0C0"/>
                  </a:gs>
                  <a:gs pos="100000">
                    <a:srgbClr val="C0C0C0">
                      <a:gamma/>
                      <a:tint val="33725"/>
                      <a:invGamma/>
                    </a:srgbClr>
                  </a:gs>
                </a:gsLst>
                <a:lin ang="5400000" scaled="1"/>
              </a:gradFill>
              <a:ln w="9525" algn="ctr">
                <a:noFill/>
                <a:round/>
                <a:headEnd/>
                <a:tailEnd/>
              </a:ln>
              <a:effectLst/>
            </p:spPr>
            <p:txBody>
              <a:bodyPr wrap="none" anchor="ctr"/>
              <a:lstStyle/>
              <a:p>
                <a:endParaRPr lang="zh-CN" altLang="en-US"/>
              </a:p>
            </p:txBody>
          </p:sp>
        </p:grpSp>
        <p:sp>
          <p:nvSpPr>
            <p:cNvPr id="110" name="Text Box 100"/>
            <p:cNvSpPr txBox="1">
              <a:spLocks noChangeArrowheads="1"/>
            </p:cNvSpPr>
            <p:nvPr/>
          </p:nvSpPr>
          <p:spPr bwMode="auto">
            <a:xfrm>
              <a:off x="5084825" y="1728444"/>
              <a:ext cx="1345615" cy="338554"/>
            </a:xfrm>
            <a:prstGeom prst="rect">
              <a:avLst/>
            </a:prstGeom>
            <a:noFill/>
            <a:ln w="9525" algn="ctr">
              <a:noFill/>
              <a:miter lim="800000"/>
              <a:headEnd/>
              <a:tailEnd/>
            </a:ln>
            <a:effectLst/>
          </p:spPr>
          <p:txBody>
            <a:bodyPr wrap="square">
              <a:spAutoFit/>
            </a:bodyPr>
            <a:lstStyle/>
            <a:p>
              <a:pPr algn="ctr">
                <a:spcBef>
                  <a:spcPct val="50000"/>
                </a:spcBef>
              </a:pPr>
              <a:r>
                <a:rPr lang="zh-CN" altLang="en-US" sz="1600" b="1" dirty="0" smtClean="0">
                  <a:solidFill>
                    <a:srgbClr val="333333"/>
                  </a:solidFill>
                  <a:latin typeface="微软雅黑" panose="020B0503020204020204" pitchFamily="34" charset="-122"/>
                  <a:ea typeface="微软雅黑" panose="020B0503020204020204" pitchFamily="34" charset="-122"/>
                </a:rPr>
                <a:t>数据采集</a:t>
              </a:r>
              <a:endParaRPr lang="en-US" altLang="zh-CN" sz="1600" b="1" dirty="0">
                <a:solidFill>
                  <a:srgbClr val="333333"/>
                </a:solidFill>
                <a:latin typeface="微软雅黑" panose="020B0503020204020204" pitchFamily="34" charset="-122"/>
                <a:ea typeface="微软雅黑" panose="020B0503020204020204" pitchFamily="34" charset="-122"/>
              </a:endParaRPr>
            </a:p>
          </p:txBody>
        </p:sp>
        <p:sp>
          <p:nvSpPr>
            <p:cNvPr id="111" name="Text Box 101"/>
            <p:cNvSpPr txBox="1">
              <a:spLocks noChangeArrowheads="1"/>
            </p:cNvSpPr>
            <p:nvPr/>
          </p:nvSpPr>
          <p:spPr bwMode="auto">
            <a:xfrm>
              <a:off x="9008913" y="2821077"/>
              <a:ext cx="1602979" cy="360904"/>
            </a:xfrm>
            <a:prstGeom prst="rect">
              <a:avLst/>
            </a:prstGeom>
            <a:noFill/>
            <a:ln w="9525" algn="ctr">
              <a:noFill/>
              <a:miter lim="800000"/>
              <a:headEnd/>
              <a:tailEnd/>
            </a:ln>
            <a:effectLst/>
          </p:spPr>
          <p:txBody>
            <a:bodyPr wrap="square">
              <a:spAutoFit/>
            </a:bodyPr>
            <a:lstStyle>
              <a:defPPr>
                <a:defRPr lang="zh-CN"/>
              </a:defPPr>
              <a:lvl1pPr algn="ctr">
                <a:spcBef>
                  <a:spcPct val="50000"/>
                </a:spcBef>
                <a:defRPr sz="1600" b="1">
                  <a:solidFill>
                    <a:srgbClr val="333333"/>
                  </a:solidFill>
                  <a:latin typeface="+mn-ea"/>
                </a:defRPr>
              </a:lvl1pPr>
            </a:lstStyle>
            <a:p>
              <a:r>
                <a:rPr lang="zh-CN" altLang="en-US" dirty="0" smtClean="0">
                  <a:latin typeface="微软雅黑" panose="020B0503020204020204" pitchFamily="34" charset="-122"/>
                  <a:ea typeface="微软雅黑" panose="020B0503020204020204" pitchFamily="34" charset="-122"/>
                </a:rPr>
                <a:t>客流、停车场</a:t>
              </a:r>
              <a:endParaRPr lang="en-US" altLang="zh-CN" dirty="0">
                <a:latin typeface="微软雅黑" panose="020B0503020204020204" pitchFamily="34" charset="-122"/>
                <a:ea typeface="微软雅黑" panose="020B0503020204020204" pitchFamily="34" charset="-122"/>
              </a:endParaRPr>
            </a:p>
          </p:txBody>
        </p:sp>
        <p:sp>
          <p:nvSpPr>
            <p:cNvPr id="112" name="Text Box 102"/>
            <p:cNvSpPr txBox="1">
              <a:spLocks noChangeArrowheads="1"/>
            </p:cNvSpPr>
            <p:nvPr/>
          </p:nvSpPr>
          <p:spPr bwMode="auto">
            <a:xfrm>
              <a:off x="7595525" y="1832636"/>
              <a:ext cx="1473102" cy="338554"/>
            </a:xfrm>
            <a:prstGeom prst="rect">
              <a:avLst/>
            </a:prstGeom>
            <a:noFill/>
            <a:ln w="9525" algn="ctr">
              <a:noFill/>
              <a:miter lim="800000"/>
              <a:headEnd/>
              <a:tailEnd/>
            </a:ln>
            <a:effectLst/>
          </p:spPr>
          <p:txBody>
            <a:bodyPr wrap="square">
              <a:spAutoFit/>
            </a:bodyPr>
            <a:lstStyle>
              <a:defPPr>
                <a:defRPr lang="zh-CN"/>
              </a:defPPr>
              <a:lvl1pPr algn="ctr">
                <a:spcBef>
                  <a:spcPct val="50000"/>
                </a:spcBef>
                <a:defRPr sz="1600" b="1">
                  <a:solidFill>
                    <a:srgbClr val="333333"/>
                  </a:solidFill>
                  <a:latin typeface="+mn-ea"/>
                </a:defRPr>
              </a:lvl1pPr>
            </a:lstStyle>
            <a:p>
              <a:r>
                <a:rPr lang="en-US" altLang="zh-CN" dirty="0" smtClean="0">
                  <a:latin typeface="微软雅黑" panose="020B0503020204020204" pitchFamily="34" charset="-122"/>
                  <a:ea typeface="微软雅黑" panose="020B0503020204020204" pitchFamily="34" charset="-122"/>
                </a:rPr>
                <a:t>OA</a:t>
              </a:r>
              <a:endParaRPr lang="en-US" altLang="zh-CN" dirty="0">
                <a:latin typeface="微软雅黑" panose="020B0503020204020204" pitchFamily="34" charset="-122"/>
                <a:ea typeface="微软雅黑" panose="020B0503020204020204" pitchFamily="34" charset="-122"/>
              </a:endParaRPr>
            </a:p>
          </p:txBody>
        </p:sp>
        <p:sp>
          <p:nvSpPr>
            <p:cNvPr id="113" name="Text Box 103"/>
            <p:cNvSpPr txBox="1">
              <a:spLocks noChangeArrowheads="1"/>
            </p:cNvSpPr>
            <p:nvPr/>
          </p:nvSpPr>
          <p:spPr bwMode="auto">
            <a:xfrm>
              <a:off x="5125389" y="5002521"/>
              <a:ext cx="3101268" cy="338554"/>
            </a:xfrm>
            <a:prstGeom prst="rect">
              <a:avLst/>
            </a:prstGeom>
            <a:noFill/>
            <a:ln w="9525" algn="ctr">
              <a:noFill/>
              <a:miter lim="800000"/>
              <a:headEnd/>
              <a:tailEnd/>
            </a:ln>
            <a:effectLst/>
          </p:spPr>
          <p:txBody>
            <a:bodyPr wrap="square">
              <a:spAutoFit/>
            </a:bodyPr>
            <a:lstStyle>
              <a:defPPr>
                <a:defRPr lang="zh-CN"/>
              </a:defPPr>
              <a:lvl1pPr algn="ctr">
                <a:spcBef>
                  <a:spcPct val="50000"/>
                </a:spcBef>
                <a:defRPr sz="1600" b="1">
                  <a:solidFill>
                    <a:srgbClr val="333333"/>
                  </a:solidFill>
                  <a:latin typeface="+mn-ea"/>
                </a:defRPr>
              </a:lvl1pPr>
            </a:lstStyle>
            <a:p>
              <a:r>
                <a:rPr lang="zh-CN" altLang="en-US" dirty="0" smtClean="0">
                  <a:latin typeface="微软雅黑" panose="020B0503020204020204" pitchFamily="34" charset="-122"/>
                  <a:ea typeface="微软雅黑" panose="020B0503020204020204" pitchFamily="34" charset="-122"/>
                </a:rPr>
                <a:t>移动应用</a:t>
              </a:r>
              <a:r>
                <a:rPr lang="en-US" altLang="zh-CN" dirty="0" smtClean="0">
                  <a:latin typeface="微软雅黑" panose="020B0503020204020204" pitchFamily="34" charset="-122"/>
                  <a:ea typeface="微软雅黑" panose="020B0503020204020204" pitchFamily="34" charset="-122"/>
                </a:rPr>
                <a:t>APP</a:t>
              </a:r>
              <a:endParaRPr lang="en-US" altLang="zh-CN" dirty="0">
                <a:latin typeface="微软雅黑" panose="020B0503020204020204" pitchFamily="34" charset="-122"/>
                <a:ea typeface="微软雅黑" panose="020B0503020204020204" pitchFamily="34" charset="-122"/>
              </a:endParaRPr>
            </a:p>
          </p:txBody>
        </p:sp>
        <p:sp>
          <p:nvSpPr>
            <p:cNvPr id="114" name="Text Box 104"/>
            <p:cNvSpPr txBox="1">
              <a:spLocks noChangeArrowheads="1"/>
            </p:cNvSpPr>
            <p:nvPr/>
          </p:nvSpPr>
          <p:spPr bwMode="auto">
            <a:xfrm>
              <a:off x="2337997" y="4780959"/>
              <a:ext cx="2325951" cy="338554"/>
            </a:xfrm>
            <a:prstGeom prst="rect">
              <a:avLst/>
            </a:prstGeom>
            <a:noFill/>
            <a:ln w="9525" algn="ctr">
              <a:noFill/>
              <a:miter lim="800000"/>
              <a:headEnd/>
              <a:tailEnd/>
            </a:ln>
            <a:effectLst/>
          </p:spPr>
          <p:txBody>
            <a:bodyPr wrap="square">
              <a:spAutoFit/>
            </a:bodyPr>
            <a:lstStyle>
              <a:defPPr>
                <a:defRPr lang="zh-CN"/>
              </a:defPPr>
              <a:lvl1pPr algn="ctr">
                <a:spcBef>
                  <a:spcPct val="50000"/>
                </a:spcBef>
                <a:defRPr sz="1600" b="1">
                  <a:solidFill>
                    <a:srgbClr val="333333"/>
                  </a:solidFill>
                  <a:latin typeface="+mn-ea"/>
                </a:defRPr>
              </a:lvl1pPr>
            </a:lstStyle>
            <a:p>
              <a:r>
                <a:rPr lang="zh-CN" altLang="en-US" dirty="0" smtClean="0">
                  <a:latin typeface="微软雅黑" panose="020B0503020204020204" pitchFamily="34" charset="-122"/>
                  <a:ea typeface="微软雅黑" panose="020B0503020204020204" pitchFamily="34" charset="-122"/>
                </a:rPr>
                <a:t>数据应用（</a:t>
              </a:r>
              <a:r>
                <a:rPr lang="en-US" altLang="zh-CN" dirty="0" smtClean="0">
                  <a:latin typeface="微软雅黑" panose="020B0503020204020204" pitchFamily="34" charset="-122"/>
                  <a:ea typeface="微软雅黑" panose="020B0503020204020204" pitchFamily="34" charset="-122"/>
                </a:rPr>
                <a:t>HDBI</a:t>
              </a:r>
              <a:r>
                <a:rPr lang="zh-CN" altLang="en-US" dirty="0" smtClean="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p:txBody>
        </p:sp>
        <p:sp>
          <p:nvSpPr>
            <p:cNvPr id="115" name="Text Box 105"/>
            <p:cNvSpPr txBox="1">
              <a:spLocks noChangeArrowheads="1"/>
            </p:cNvSpPr>
            <p:nvPr/>
          </p:nvSpPr>
          <p:spPr bwMode="auto">
            <a:xfrm>
              <a:off x="1796721" y="3487133"/>
              <a:ext cx="1395570" cy="338554"/>
            </a:xfrm>
            <a:prstGeom prst="rect">
              <a:avLst/>
            </a:prstGeom>
            <a:noFill/>
            <a:ln w="9525" algn="ctr">
              <a:noFill/>
              <a:miter lim="800000"/>
              <a:headEnd/>
              <a:tailEnd/>
            </a:ln>
            <a:effectLst/>
          </p:spPr>
          <p:txBody>
            <a:bodyPr wrap="square">
              <a:spAutoFit/>
            </a:bodyPr>
            <a:lstStyle>
              <a:defPPr>
                <a:defRPr lang="zh-CN"/>
              </a:defPPr>
              <a:lvl1pPr algn="ctr">
                <a:spcBef>
                  <a:spcPct val="50000"/>
                </a:spcBef>
                <a:defRPr sz="1600" b="1">
                  <a:solidFill>
                    <a:srgbClr val="333333"/>
                  </a:solidFill>
                  <a:latin typeface="+mn-ea"/>
                </a:defRPr>
              </a:lvl1pPr>
            </a:lstStyle>
            <a:p>
              <a:r>
                <a:rPr lang="zh-CN" altLang="en-US" dirty="0" smtClean="0">
                  <a:latin typeface="微软雅黑" panose="020B0503020204020204" pitchFamily="34" charset="-122"/>
                  <a:ea typeface="微软雅黑" panose="020B0503020204020204" pitchFamily="34" charset="-122"/>
                </a:rPr>
                <a:t>财务系统</a:t>
              </a:r>
              <a:endParaRPr lang="en-US" altLang="zh-CN" dirty="0">
                <a:latin typeface="微软雅黑" panose="020B0503020204020204" pitchFamily="34" charset="-122"/>
                <a:ea typeface="微软雅黑" panose="020B0503020204020204" pitchFamily="34" charset="-122"/>
              </a:endParaRPr>
            </a:p>
          </p:txBody>
        </p:sp>
        <p:sp>
          <p:nvSpPr>
            <p:cNvPr id="129" name="矩形 128"/>
            <p:cNvSpPr/>
            <p:nvPr/>
          </p:nvSpPr>
          <p:spPr>
            <a:xfrm>
              <a:off x="1710945" y="1586131"/>
              <a:ext cx="1856842" cy="830997"/>
            </a:xfrm>
            <a:prstGeom prst="rect">
              <a:avLst/>
            </a:prstGeom>
          </p:spPr>
          <p:txBody>
            <a:bodyPr wrap="square">
              <a:spAutoFit/>
            </a:bodyPr>
            <a:lstStyle/>
            <a:p>
              <a:pPr marL="171450" indent="-171450">
                <a:lnSpc>
                  <a:spcPct val="200000"/>
                </a:lnSpc>
                <a:buFont typeface="Wingdings" panose="05000000000000000000" pitchFamily="2" charset="2"/>
                <a:buChar char="n"/>
              </a:pPr>
              <a:r>
                <a:rPr lang="zh-CN" altLang="en-US" sz="1200" dirty="0">
                  <a:latin typeface="微软雅黑" panose="020B0503020204020204" pitchFamily="34" charset="-122"/>
                  <a:ea typeface="微软雅黑" panose="020B0503020204020204" pitchFamily="34" charset="-122"/>
                </a:rPr>
                <a:t>卡券管理</a:t>
              </a:r>
              <a:endParaRPr lang="en-US" altLang="zh-CN" sz="1200" dirty="0">
                <a:latin typeface="微软雅黑" panose="020B0503020204020204" pitchFamily="34" charset="-122"/>
                <a:ea typeface="微软雅黑" panose="020B0503020204020204" pitchFamily="34" charset="-122"/>
              </a:endParaRPr>
            </a:p>
            <a:p>
              <a:pPr marL="171450" indent="-171450">
                <a:lnSpc>
                  <a:spcPct val="200000"/>
                </a:lnSpc>
                <a:buFont typeface="Wingdings" panose="05000000000000000000" pitchFamily="2" charset="2"/>
                <a:buChar char="n"/>
              </a:pPr>
              <a:r>
                <a:rPr lang="zh-CN" altLang="en-US" sz="1200" dirty="0">
                  <a:latin typeface="微软雅黑" panose="020B0503020204020204" pitchFamily="34" charset="-122"/>
                  <a:ea typeface="微软雅黑" panose="020B0503020204020204" pitchFamily="34" charset="-122"/>
                </a:rPr>
                <a:t>营销活动执行</a:t>
              </a:r>
              <a:endParaRPr lang="en-US" altLang="zh-CN" sz="1200" dirty="0">
                <a:latin typeface="微软雅黑" panose="020B0503020204020204" pitchFamily="34" charset="-122"/>
                <a:ea typeface="微软雅黑" panose="020B0503020204020204" pitchFamily="34" charset="-122"/>
              </a:endParaRPr>
            </a:p>
          </p:txBody>
        </p:sp>
        <p:sp>
          <p:nvSpPr>
            <p:cNvPr id="130" name="矩形 129"/>
            <p:cNvSpPr/>
            <p:nvPr/>
          </p:nvSpPr>
          <p:spPr>
            <a:xfrm>
              <a:off x="10738824" y="2513031"/>
              <a:ext cx="1856842" cy="775277"/>
            </a:xfrm>
            <a:prstGeom prst="rect">
              <a:avLst/>
            </a:prstGeom>
          </p:spPr>
          <p:txBody>
            <a:bodyPr wrap="square">
              <a:spAutoFit/>
            </a:bodyPr>
            <a:lstStyle/>
            <a:p>
              <a:pPr marL="171450" indent="-171450">
                <a:lnSpc>
                  <a:spcPct val="200000"/>
                </a:lnSpc>
                <a:buFont typeface="Wingdings" panose="05000000000000000000" pitchFamily="2" charset="2"/>
                <a:buChar char="n"/>
              </a:pPr>
              <a:r>
                <a:rPr lang="zh-CN" altLang="en-US" sz="1200" dirty="0">
                  <a:latin typeface="微软雅黑" panose="020B0503020204020204" pitchFamily="34" charset="-122"/>
                  <a:ea typeface="微软雅黑" panose="020B0503020204020204" pitchFamily="34" charset="-122"/>
                </a:rPr>
                <a:t>与客流、停车信息对接，丰富分析维度</a:t>
              </a:r>
              <a:endParaRPr lang="en-US" altLang="zh-CN" sz="1200" dirty="0">
                <a:latin typeface="微软雅黑" panose="020B0503020204020204" pitchFamily="34" charset="-122"/>
                <a:ea typeface="微软雅黑" panose="020B0503020204020204" pitchFamily="34" charset="-122"/>
              </a:endParaRPr>
            </a:p>
          </p:txBody>
        </p:sp>
        <p:sp>
          <p:nvSpPr>
            <p:cNvPr id="131" name="矩形 130"/>
            <p:cNvSpPr/>
            <p:nvPr/>
          </p:nvSpPr>
          <p:spPr>
            <a:xfrm>
              <a:off x="7868879" y="5530777"/>
              <a:ext cx="1856842" cy="1200329"/>
            </a:xfrm>
            <a:prstGeom prst="rect">
              <a:avLst/>
            </a:prstGeom>
          </p:spPr>
          <p:txBody>
            <a:bodyPr wrap="square">
              <a:spAutoFit/>
            </a:bodyPr>
            <a:lstStyle/>
            <a:p>
              <a:pPr marL="171450" indent="-171450">
                <a:lnSpc>
                  <a:spcPct val="200000"/>
                </a:lnSpc>
                <a:buFont typeface="Wingdings" panose="05000000000000000000" pitchFamily="2" charset="2"/>
                <a:buChar char="n"/>
              </a:pPr>
              <a:r>
                <a:rPr lang="zh-CN" altLang="en-US" sz="1200" dirty="0" smtClean="0">
                  <a:latin typeface="微软雅黑" panose="020B0503020204020204" pitchFamily="34" charset="-122"/>
                  <a:ea typeface="微软雅黑" panose="020B0503020204020204" pitchFamily="34" charset="-122"/>
                </a:rPr>
                <a:t>移动审批和数据分析</a:t>
              </a:r>
              <a:endParaRPr lang="en-US" altLang="zh-CN" sz="1200" dirty="0" smtClean="0">
                <a:latin typeface="微软雅黑" panose="020B0503020204020204" pitchFamily="34" charset="-122"/>
                <a:ea typeface="微软雅黑" panose="020B0503020204020204" pitchFamily="34" charset="-122"/>
              </a:endParaRPr>
            </a:p>
            <a:p>
              <a:pPr marL="171450" indent="-171450">
                <a:lnSpc>
                  <a:spcPct val="200000"/>
                </a:lnSpc>
                <a:buFont typeface="Wingdings" panose="05000000000000000000" pitchFamily="2" charset="2"/>
                <a:buChar char="n"/>
              </a:pPr>
              <a:r>
                <a:rPr lang="zh-CN" altLang="en-US" sz="1200" dirty="0" smtClean="0">
                  <a:latin typeface="微软雅黑" panose="020B0503020204020204" pitchFamily="34" charset="-122"/>
                  <a:ea typeface="微软雅黑" panose="020B0503020204020204" pitchFamily="34" charset="-122"/>
                </a:rPr>
                <a:t>商户服务</a:t>
              </a:r>
              <a:endParaRPr lang="en-US" altLang="zh-CN" sz="1200" dirty="0" smtClean="0">
                <a:latin typeface="微软雅黑" panose="020B0503020204020204" pitchFamily="34" charset="-122"/>
                <a:ea typeface="微软雅黑" panose="020B0503020204020204" pitchFamily="34" charset="-122"/>
              </a:endParaRPr>
            </a:p>
            <a:p>
              <a:pPr marL="171450" indent="-171450">
                <a:lnSpc>
                  <a:spcPct val="200000"/>
                </a:lnSpc>
                <a:buFont typeface="Wingdings" panose="05000000000000000000" pitchFamily="2" charset="2"/>
                <a:buChar char="n"/>
              </a:pPr>
              <a:r>
                <a:rPr lang="zh-CN" altLang="en-US" sz="1200" dirty="0" smtClean="0">
                  <a:latin typeface="微软雅黑" panose="020B0503020204020204" pitchFamily="34" charset="-122"/>
                  <a:ea typeface="微软雅黑" panose="020B0503020204020204" pitchFamily="34" charset="-122"/>
                </a:rPr>
                <a:t>运营支持</a:t>
              </a:r>
              <a:endParaRPr lang="en-US" altLang="zh-CN" sz="1200" dirty="0">
                <a:latin typeface="微软雅黑" panose="020B0503020204020204" pitchFamily="34" charset="-122"/>
                <a:ea typeface="微软雅黑" panose="020B0503020204020204" pitchFamily="34" charset="-122"/>
              </a:endParaRPr>
            </a:p>
          </p:txBody>
        </p:sp>
        <p:sp>
          <p:nvSpPr>
            <p:cNvPr id="132" name="矩形 131"/>
            <p:cNvSpPr/>
            <p:nvPr/>
          </p:nvSpPr>
          <p:spPr>
            <a:xfrm>
              <a:off x="10335158" y="4010783"/>
              <a:ext cx="1856842" cy="830997"/>
            </a:xfrm>
            <a:prstGeom prst="rect">
              <a:avLst/>
            </a:prstGeom>
          </p:spPr>
          <p:txBody>
            <a:bodyPr wrap="square">
              <a:spAutoFit/>
            </a:bodyPr>
            <a:lstStyle/>
            <a:p>
              <a:pPr marL="171450" indent="-171450">
                <a:lnSpc>
                  <a:spcPct val="200000"/>
                </a:lnSpc>
                <a:buFont typeface="Wingdings" panose="05000000000000000000" pitchFamily="2" charset="2"/>
                <a:buChar char="n"/>
              </a:pPr>
              <a:r>
                <a:rPr lang="zh-CN" altLang="en-US" sz="1200" dirty="0" smtClean="0">
                  <a:latin typeface="微软雅黑" panose="020B0503020204020204" pitchFamily="34" charset="-122"/>
                  <a:ea typeface="微软雅黑" panose="020B0503020204020204" pitchFamily="34" charset="-122"/>
                </a:rPr>
                <a:t>采集第三方销售数据</a:t>
              </a:r>
              <a:endParaRPr lang="en-US" altLang="zh-CN" sz="1200" dirty="0" smtClean="0">
                <a:latin typeface="微软雅黑" panose="020B0503020204020204" pitchFamily="34" charset="-122"/>
                <a:ea typeface="微软雅黑" panose="020B0503020204020204" pitchFamily="34" charset="-122"/>
              </a:endParaRPr>
            </a:p>
            <a:p>
              <a:pPr marL="171450" indent="-171450">
                <a:lnSpc>
                  <a:spcPct val="200000"/>
                </a:lnSpc>
                <a:buFont typeface="Wingdings" panose="05000000000000000000" pitchFamily="2" charset="2"/>
                <a:buChar char="n"/>
              </a:pPr>
              <a:r>
                <a:rPr lang="zh-CN" altLang="en-US" sz="1200" dirty="0" smtClean="0">
                  <a:latin typeface="微软雅黑" panose="020B0503020204020204" pitchFamily="34" charset="-122"/>
                  <a:ea typeface="微软雅黑" panose="020B0503020204020204" pitchFamily="34" charset="-122"/>
                </a:rPr>
                <a:t>开展各类营销</a:t>
              </a:r>
              <a:endParaRPr lang="en-US" altLang="zh-CN" sz="1200" dirty="0">
                <a:latin typeface="微软雅黑" panose="020B0503020204020204" pitchFamily="34" charset="-122"/>
                <a:ea typeface="微软雅黑" panose="020B0503020204020204" pitchFamily="34" charset="-122"/>
              </a:endParaRPr>
            </a:p>
          </p:txBody>
        </p:sp>
        <p:sp>
          <p:nvSpPr>
            <p:cNvPr id="133" name="矩形 132"/>
            <p:cNvSpPr/>
            <p:nvPr/>
          </p:nvSpPr>
          <p:spPr>
            <a:xfrm>
              <a:off x="1169364" y="5238922"/>
              <a:ext cx="1546792" cy="1279570"/>
            </a:xfrm>
            <a:prstGeom prst="rect">
              <a:avLst/>
            </a:prstGeom>
          </p:spPr>
          <p:txBody>
            <a:bodyPr wrap="square">
              <a:spAutoFit/>
            </a:bodyPr>
            <a:lstStyle/>
            <a:p>
              <a:pPr marL="171450" indent="-171450">
                <a:lnSpc>
                  <a:spcPct val="200000"/>
                </a:lnSpc>
                <a:buFont typeface="Wingdings" panose="05000000000000000000" pitchFamily="2" charset="2"/>
                <a:buChar char="n"/>
              </a:pPr>
              <a:r>
                <a:rPr lang="zh-CN" altLang="en-US" sz="1200" dirty="0" smtClean="0">
                  <a:latin typeface="微软雅黑" panose="020B0503020204020204" pitchFamily="34" charset="-122"/>
                  <a:ea typeface="微软雅黑" panose="020B0503020204020204" pitchFamily="34" charset="-122"/>
                </a:rPr>
                <a:t>结合</a:t>
              </a:r>
              <a:r>
                <a:rPr lang="en-US" altLang="zh-CN" sz="1200" dirty="0" smtClean="0">
                  <a:latin typeface="微软雅黑" panose="020B0503020204020204" pitchFamily="34" charset="-122"/>
                  <a:ea typeface="微软雅黑" panose="020B0503020204020204" pitchFamily="34" charset="-122"/>
                </a:rPr>
                <a:t>KPI</a:t>
              </a:r>
              <a:r>
                <a:rPr lang="zh-CN" altLang="en-US" sz="1200" dirty="0" smtClean="0">
                  <a:latin typeface="微软雅黑" panose="020B0503020204020204" pitchFamily="34" charset="-122"/>
                  <a:ea typeface="微软雅黑" panose="020B0503020204020204" pitchFamily="34" charset="-122"/>
                </a:rPr>
                <a:t>表现及运营数据，形成多维度分析</a:t>
              </a:r>
              <a:endParaRPr lang="en-US" altLang="zh-CN" sz="1200" dirty="0">
                <a:latin typeface="微软雅黑" panose="020B0503020204020204" pitchFamily="34" charset="-122"/>
                <a:ea typeface="微软雅黑" panose="020B0503020204020204" pitchFamily="34" charset="-122"/>
              </a:endParaRPr>
            </a:p>
          </p:txBody>
        </p:sp>
        <p:sp>
          <p:nvSpPr>
            <p:cNvPr id="134" name="矩形 133"/>
            <p:cNvSpPr/>
            <p:nvPr/>
          </p:nvSpPr>
          <p:spPr>
            <a:xfrm>
              <a:off x="63713" y="3261741"/>
              <a:ext cx="1733009" cy="1279570"/>
            </a:xfrm>
            <a:prstGeom prst="rect">
              <a:avLst/>
            </a:prstGeom>
          </p:spPr>
          <p:txBody>
            <a:bodyPr wrap="square">
              <a:spAutoFit/>
            </a:bodyPr>
            <a:lstStyle/>
            <a:p>
              <a:pPr marL="171450" indent="-171450">
                <a:lnSpc>
                  <a:spcPct val="200000"/>
                </a:lnSpc>
                <a:buFont typeface="Wingdings" panose="05000000000000000000" pitchFamily="2" charset="2"/>
                <a:buChar char="n"/>
              </a:pPr>
              <a:r>
                <a:rPr lang="zh-CN" altLang="en-US" sz="1200" dirty="0" smtClean="0">
                  <a:latin typeface="微软雅黑" panose="020B0503020204020204" pitchFamily="34" charset="-122"/>
                  <a:ea typeface="微软雅黑" panose="020B0503020204020204" pitchFamily="34" charset="-122"/>
                </a:rPr>
                <a:t>财务凭证生成，直接导入财务系统</a:t>
              </a:r>
              <a:endParaRPr lang="en-US" altLang="zh-CN" sz="1200" dirty="0" smtClean="0">
                <a:latin typeface="微软雅黑" panose="020B0503020204020204" pitchFamily="34" charset="-122"/>
                <a:ea typeface="微软雅黑" panose="020B0503020204020204" pitchFamily="34" charset="-122"/>
              </a:endParaRPr>
            </a:p>
            <a:p>
              <a:pPr marL="171450" indent="-171450">
                <a:lnSpc>
                  <a:spcPct val="200000"/>
                </a:lnSpc>
                <a:buFont typeface="Wingdings" panose="05000000000000000000" pitchFamily="2" charset="2"/>
                <a:buChar char="n"/>
              </a:pPr>
              <a:r>
                <a:rPr lang="zh-CN" altLang="en-US" sz="1200" dirty="0" smtClean="0">
                  <a:latin typeface="微软雅黑" panose="020B0503020204020204" pitchFamily="34" charset="-122"/>
                  <a:ea typeface="微软雅黑" panose="020B0503020204020204" pitchFamily="34" charset="-122"/>
                </a:rPr>
                <a:t>税务分析</a:t>
              </a:r>
              <a:endParaRPr lang="en-US" altLang="zh-CN" sz="1200" dirty="0">
                <a:latin typeface="微软雅黑" panose="020B0503020204020204" pitchFamily="34" charset="-122"/>
                <a:ea typeface="微软雅黑" panose="020B0503020204020204" pitchFamily="34" charset="-122"/>
              </a:endParaRPr>
            </a:p>
          </p:txBody>
        </p:sp>
        <p:grpSp>
          <p:nvGrpSpPr>
            <p:cNvPr id="138" name="Group 76"/>
            <p:cNvGrpSpPr>
              <a:grpSpLocks/>
            </p:cNvGrpSpPr>
            <p:nvPr/>
          </p:nvGrpSpPr>
          <p:grpSpPr bwMode="auto">
            <a:xfrm rot="21274814">
              <a:off x="2863231" y="2206448"/>
              <a:ext cx="1413228" cy="618868"/>
              <a:chOff x="3099" y="62"/>
              <a:chExt cx="1962" cy="816"/>
            </a:xfrm>
          </p:grpSpPr>
          <p:sp>
            <p:nvSpPr>
              <p:cNvPr id="139" name="Oval 77"/>
              <p:cNvSpPr>
                <a:spLocks noChangeArrowheads="1"/>
              </p:cNvSpPr>
              <p:nvPr/>
            </p:nvSpPr>
            <p:spPr bwMode="ltGray">
              <a:xfrm>
                <a:off x="3099" y="297"/>
                <a:ext cx="1958" cy="581"/>
              </a:xfrm>
              <a:prstGeom prst="ellipse">
                <a:avLst/>
              </a:prstGeom>
              <a:gradFill rotWithShape="1">
                <a:gsLst>
                  <a:gs pos="0">
                    <a:srgbClr val="C0C0C0">
                      <a:gamma/>
                      <a:shade val="55686"/>
                      <a:invGamma/>
                    </a:srgbClr>
                  </a:gs>
                  <a:gs pos="50000">
                    <a:srgbClr val="C0C0C0"/>
                  </a:gs>
                  <a:gs pos="100000">
                    <a:srgbClr val="C0C0C0">
                      <a:gamma/>
                      <a:shade val="55686"/>
                      <a:invGamma/>
                    </a:srgbClr>
                  </a:gs>
                </a:gsLst>
                <a:lin ang="0" scaled="1"/>
              </a:gradFill>
              <a:ln w="9525" algn="ctr">
                <a:noFill/>
                <a:round/>
                <a:headEnd/>
                <a:tailEnd/>
              </a:ln>
              <a:effectLst/>
            </p:spPr>
            <p:txBody>
              <a:bodyPr wrap="none" anchor="ctr"/>
              <a:lstStyle/>
              <a:p>
                <a:endParaRPr lang="zh-CN" altLang="en-US"/>
              </a:p>
            </p:txBody>
          </p:sp>
          <p:sp>
            <p:nvSpPr>
              <p:cNvPr id="140" name="Oval 78"/>
              <p:cNvSpPr>
                <a:spLocks noChangeArrowheads="1"/>
              </p:cNvSpPr>
              <p:nvPr/>
            </p:nvSpPr>
            <p:spPr bwMode="ltGray">
              <a:xfrm>
                <a:off x="3102" y="62"/>
                <a:ext cx="1959" cy="728"/>
              </a:xfrm>
              <a:prstGeom prst="ellipse">
                <a:avLst/>
              </a:prstGeom>
              <a:gradFill rotWithShape="1">
                <a:gsLst>
                  <a:gs pos="0">
                    <a:srgbClr val="C0C0C0"/>
                  </a:gs>
                  <a:gs pos="100000">
                    <a:srgbClr val="C0C0C0">
                      <a:gamma/>
                      <a:tint val="33725"/>
                      <a:invGamma/>
                    </a:srgbClr>
                  </a:gs>
                </a:gsLst>
                <a:lin ang="5400000" scaled="1"/>
              </a:gradFill>
              <a:ln w="9525" algn="ctr">
                <a:noFill/>
                <a:round/>
                <a:headEnd/>
                <a:tailEnd/>
              </a:ln>
              <a:effectLst/>
            </p:spPr>
            <p:txBody>
              <a:bodyPr wrap="none" anchor="ctr"/>
              <a:lstStyle/>
              <a:p>
                <a:endParaRPr lang="zh-CN" altLang="en-US"/>
              </a:p>
            </p:txBody>
          </p:sp>
        </p:grpSp>
        <p:grpSp>
          <p:nvGrpSpPr>
            <p:cNvPr id="141" name="Group 86"/>
            <p:cNvGrpSpPr>
              <a:grpSpLocks/>
            </p:cNvGrpSpPr>
            <p:nvPr/>
          </p:nvGrpSpPr>
          <p:grpSpPr bwMode="auto">
            <a:xfrm rot="21391946">
              <a:off x="8297852" y="3811023"/>
              <a:ext cx="2072666" cy="999523"/>
              <a:chOff x="3098" y="249"/>
              <a:chExt cx="1959" cy="629"/>
            </a:xfrm>
          </p:grpSpPr>
          <p:sp>
            <p:nvSpPr>
              <p:cNvPr id="142" name="Oval 87"/>
              <p:cNvSpPr>
                <a:spLocks noChangeArrowheads="1"/>
              </p:cNvSpPr>
              <p:nvPr/>
            </p:nvSpPr>
            <p:spPr bwMode="ltGray">
              <a:xfrm>
                <a:off x="3099" y="297"/>
                <a:ext cx="1958" cy="581"/>
              </a:xfrm>
              <a:prstGeom prst="ellipse">
                <a:avLst/>
              </a:prstGeom>
              <a:gradFill rotWithShape="1">
                <a:gsLst>
                  <a:gs pos="0">
                    <a:srgbClr val="B2B2B2">
                      <a:gamma/>
                      <a:shade val="55686"/>
                      <a:invGamma/>
                    </a:srgbClr>
                  </a:gs>
                  <a:gs pos="50000">
                    <a:srgbClr val="B2B2B2"/>
                  </a:gs>
                  <a:gs pos="100000">
                    <a:srgbClr val="B2B2B2">
                      <a:gamma/>
                      <a:shade val="55686"/>
                      <a:invGamma/>
                    </a:srgbClr>
                  </a:gs>
                </a:gsLst>
                <a:lin ang="0" scaled="1"/>
              </a:gradFill>
              <a:ln w="9525" algn="ctr">
                <a:noFill/>
                <a:round/>
                <a:headEnd/>
                <a:tailEnd/>
              </a:ln>
              <a:effectLst/>
            </p:spPr>
            <p:txBody>
              <a:bodyPr wrap="none" anchor="ctr"/>
              <a:lstStyle/>
              <a:p>
                <a:endParaRPr lang="zh-CN" altLang="en-US"/>
              </a:p>
            </p:txBody>
          </p:sp>
          <p:sp>
            <p:nvSpPr>
              <p:cNvPr id="143" name="Oval 88"/>
              <p:cNvSpPr>
                <a:spLocks noChangeArrowheads="1"/>
              </p:cNvSpPr>
              <p:nvPr/>
            </p:nvSpPr>
            <p:spPr bwMode="ltGray">
              <a:xfrm>
                <a:off x="3098" y="249"/>
                <a:ext cx="1959" cy="581"/>
              </a:xfrm>
              <a:prstGeom prst="ellipse">
                <a:avLst/>
              </a:prstGeom>
              <a:gradFill rotWithShape="1">
                <a:gsLst>
                  <a:gs pos="0">
                    <a:srgbClr val="C0C0C0"/>
                  </a:gs>
                  <a:gs pos="100000">
                    <a:srgbClr val="C0C0C0">
                      <a:gamma/>
                      <a:tint val="33725"/>
                      <a:invGamma/>
                    </a:srgbClr>
                  </a:gs>
                </a:gsLst>
                <a:lin ang="5400000" scaled="1"/>
              </a:gradFill>
              <a:ln w="9525" algn="ctr">
                <a:noFill/>
                <a:round/>
                <a:headEnd/>
                <a:tailEnd/>
              </a:ln>
              <a:effectLst/>
            </p:spPr>
            <p:txBody>
              <a:bodyPr wrap="none" anchor="ctr"/>
              <a:lstStyle/>
              <a:p>
                <a:endParaRPr lang="zh-CN" altLang="en-US"/>
              </a:p>
            </p:txBody>
          </p:sp>
        </p:grpSp>
        <p:grpSp>
          <p:nvGrpSpPr>
            <p:cNvPr id="144" name="Group 81"/>
            <p:cNvGrpSpPr>
              <a:grpSpLocks/>
            </p:cNvGrpSpPr>
            <p:nvPr/>
          </p:nvGrpSpPr>
          <p:grpSpPr bwMode="auto">
            <a:xfrm rot="21341647">
              <a:off x="4955184" y="1607896"/>
              <a:ext cx="1600588" cy="610314"/>
              <a:chOff x="3098" y="249"/>
              <a:chExt cx="1959" cy="629"/>
            </a:xfrm>
          </p:grpSpPr>
          <p:sp>
            <p:nvSpPr>
              <p:cNvPr id="145" name="Oval 82"/>
              <p:cNvSpPr>
                <a:spLocks noChangeArrowheads="1"/>
              </p:cNvSpPr>
              <p:nvPr/>
            </p:nvSpPr>
            <p:spPr bwMode="ltGray">
              <a:xfrm>
                <a:off x="3099" y="297"/>
                <a:ext cx="1958" cy="581"/>
              </a:xfrm>
              <a:prstGeom prst="ellipse">
                <a:avLst/>
              </a:prstGeom>
              <a:gradFill rotWithShape="1">
                <a:gsLst>
                  <a:gs pos="0">
                    <a:srgbClr val="B2B2B2">
                      <a:gamma/>
                      <a:shade val="55686"/>
                      <a:invGamma/>
                    </a:srgbClr>
                  </a:gs>
                  <a:gs pos="50000">
                    <a:srgbClr val="B2B2B2"/>
                  </a:gs>
                  <a:gs pos="100000">
                    <a:srgbClr val="B2B2B2">
                      <a:gamma/>
                      <a:shade val="55686"/>
                      <a:invGamma/>
                    </a:srgbClr>
                  </a:gs>
                </a:gsLst>
                <a:lin ang="0" scaled="1"/>
              </a:gradFill>
              <a:ln w="9525" algn="ctr">
                <a:noFill/>
                <a:round/>
                <a:headEnd/>
                <a:tailEnd/>
              </a:ln>
              <a:effectLst/>
            </p:spPr>
            <p:txBody>
              <a:bodyPr wrap="none" anchor="ctr"/>
              <a:lstStyle/>
              <a:p>
                <a:endParaRPr lang="zh-CN" altLang="en-US"/>
              </a:p>
            </p:txBody>
          </p:sp>
          <p:sp>
            <p:nvSpPr>
              <p:cNvPr id="146" name="Oval 83"/>
              <p:cNvSpPr>
                <a:spLocks noChangeArrowheads="1"/>
              </p:cNvSpPr>
              <p:nvPr/>
            </p:nvSpPr>
            <p:spPr bwMode="ltGray">
              <a:xfrm>
                <a:off x="3098" y="249"/>
                <a:ext cx="1959" cy="581"/>
              </a:xfrm>
              <a:prstGeom prst="ellipse">
                <a:avLst/>
              </a:prstGeom>
              <a:gradFill rotWithShape="1">
                <a:gsLst>
                  <a:gs pos="0">
                    <a:srgbClr val="C0C0C0"/>
                  </a:gs>
                  <a:gs pos="100000">
                    <a:srgbClr val="C0C0C0">
                      <a:gamma/>
                      <a:tint val="33725"/>
                      <a:invGamma/>
                    </a:srgbClr>
                  </a:gs>
                </a:gsLst>
                <a:lin ang="5400000" scaled="1"/>
              </a:gradFill>
              <a:ln w="9525" algn="ctr">
                <a:noFill/>
                <a:round/>
                <a:headEnd/>
                <a:tailEnd/>
              </a:ln>
              <a:effectLst/>
            </p:spPr>
            <p:txBody>
              <a:bodyPr wrap="none" anchor="ctr"/>
              <a:lstStyle/>
              <a:p>
                <a:endParaRPr lang="zh-CN" altLang="en-US"/>
              </a:p>
            </p:txBody>
          </p:sp>
        </p:grpSp>
        <p:sp>
          <p:nvSpPr>
            <p:cNvPr id="148" name="Text Box 105"/>
            <p:cNvSpPr txBox="1">
              <a:spLocks noChangeArrowheads="1"/>
            </p:cNvSpPr>
            <p:nvPr/>
          </p:nvSpPr>
          <p:spPr bwMode="auto">
            <a:xfrm>
              <a:off x="2869603" y="2326148"/>
              <a:ext cx="1395570" cy="338554"/>
            </a:xfrm>
            <a:prstGeom prst="rect">
              <a:avLst/>
            </a:prstGeom>
            <a:noFill/>
            <a:ln w="9525" algn="ctr">
              <a:noFill/>
              <a:miter lim="800000"/>
              <a:headEnd/>
              <a:tailEnd/>
            </a:ln>
            <a:effectLst/>
          </p:spPr>
          <p:txBody>
            <a:bodyPr wrap="square">
              <a:spAutoFit/>
            </a:bodyPr>
            <a:lstStyle>
              <a:defPPr>
                <a:defRPr lang="zh-CN"/>
              </a:defPPr>
              <a:lvl1pPr algn="ctr">
                <a:spcBef>
                  <a:spcPct val="50000"/>
                </a:spcBef>
                <a:defRPr sz="1600" b="1">
                  <a:solidFill>
                    <a:srgbClr val="333333"/>
                  </a:solidFill>
                  <a:latin typeface="+mn-ea"/>
                </a:defRPr>
              </a:lvl1pPr>
            </a:lstStyle>
            <a:p>
              <a:r>
                <a:rPr lang="en-US" altLang="zh-CN" dirty="0">
                  <a:latin typeface="微软雅黑" panose="020B0503020204020204" pitchFamily="34" charset="-122"/>
                  <a:ea typeface="微软雅黑" panose="020B0503020204020204" pitchFamily="34" charset="-122"/>
                </a:rPr>
                <a:t>CRM</a:t>
              </a:r>
            </a:p>
          </p:txBody>
        </p:sp>
        <p:sp>
          <p:nvSpPr>
            <p:cNvPr id="149" name="Text Box 105"/>
            <p:cNvSpPr txBox="1">
              <a:spLocks noChangeArrowheads="1"/>
            </p:cNvSpPr>
            <p:nvPr/>
          </p:nvSpPr>
          <p:spPr bwMode="auto">
            <a:xfrm>
              <a:off x="5068426" y="1713201"/>
              <a:ext cx="1395570" cy="338554"/>
            </a:xfrm>
            <a:prstGeom prst="rect">
              <a:avLst/>
            </a:prstGeom>
            <a:noFill/>
            <a:ln w="9525" algn="ctr">
              <a:noFill/>
              <a:miter lim="800000"/>
              <a:headEnd/>
              <a:tailEnd/>
            </a:ln>
            <a:effectLst/>
          </p:spPr>
          <p:txBody>
            <a:bodyPr wrap="square">
              <a:spAutoFit/>
            </a:bodyPr>
            <a:lstStyle>
              <a:defPPr>
                <a:defRPr lang="zh-CN"/>
              </a:defPPr>
              <a:lvl1pPr algn="ctr">
                <a:spcBef>
                  <a:spcPct val="50000"/>
                </a:spcBef>
                <a:defRPr sz="1600" b="1">
                  <a:solidFill>
                    <a:srgbClr val="333333"/>
                  </a:solidFill>
                  <a:latin typeface="+mn-ea"/>
                </a:defRPr>
              </a:lvl1pPr>
            </a:lstStyle>
            <a:p>
              <a:r>
                <a:rPr lang="zh-CN" altLang="en-US" dirty="0" smtClean="0">
                  <a:latin typeface="微软雅黑" panose="020B0503020204020204" pitchFamily="34" charset="-122"/>
                  <a:ea typeface="微软雅黑" panose="020B0503020204020204" pitchFamily="34" charset="-122"/>
                </a:rPr>
                <a:t>微信应用</a:t>
              </a:r>
              <a:endParaRPr lang="en-US" altLang="zh-CN" dirty="0">
                <a:latin typeface="微软雅黑" panose="020B0503020204020204" pitchFamily="34" charset="-122"/>
                <a:ea typeface="微软雅黑" panose="020B0503020204020204" pitchFamily="34" charset="-122"/>
              </a:endParaRPr>
            </a:p>
          </p:txBody>
        </p:sp>
        <p:sp>
          <p:nvSpPr>
            <p:cNvPr id="150" name="Text Box 102"/>
            <p:cNvSpPr txBox="1">
              <a:spLocks noChangeArrowheads="1"/>
            </p:cNvSpPr>
            <p:nvPr/>
          </p:nvSpPr>
          <p:spPr bwMode="auto">
            <a:xfrm>
              <a:off x="8595327" y="3970562"/>
              <a:ext cx="1473102" cy="584775"/>
            </a:xfrm>
            <a:prstGeom prst="rect">
              <a:avLst/>
            </a:prstGeom>
            <a:noFill/>
            <a:ln w="9525" algn="ctr">
              <a:noFill/>
              <a:miter lim="800000"/>
              <a:headEnd/>
              <a:tailEnd/>
            </a:ln>
            <a:effectLst/>
          </p:spPr>
          <p:txBody>
            <a:bodyPr wrap="square">
              <a:spAutoFit/>
            </a:bodyPr>
            <a:lstStyle>
              <a:defPPr>
                <a:defRPr lang="zh-CN"/>
              </a:defPPr>
              <a:lvl1pPr algn="ctr">
                <a:spcBef>
                  <a:spcPct val="50000"/>
                </a:spcBef>
                <a:defRPr sz="1600" b="1">
                  <a:solidFill>
                    <a:srgbClr val="333333"/>
                  </a:solidFill>
                  <a:latin typeface="+mn-ea"/>
                </a:defRPr>
              </a:lvl1pPr>
            </a:lstStyle>
            <a:p>
              <a:r>
                <a:rPr lang="zh-CN" altLang="en-US" dirty="0" smtClean="0">
                  <a:latin typeface="微软雅黑" panose="020B0503020204020204" pitchFamily="34" charset="-122"/>
                  <a:ea typeface="微软雅黑" panose="020B0503020204020204" pitchFamily="34" charset="-122"/>
                </a:rPr>
                <a:t>数据采集（</a:t>
              </a:r>
              <a:r>
                <a:rPr lang="en-US" altLang="zh-CN" dirty="0" smtClean="0">
                  <a:latin typeface="微软雅黑" panose="020B0503020204020204" pitchFamily="34" charset="-122"/>
                  <a:ea typeface="微软雅黑" panose="020B0503020204020204" pitchFamily="34" charset="-122"/>
                </a:rPr>
                <a:t>HDDC</a:t>
              </a:r>
              <a:r>
                <a:rPr lang="zh-CN" altLang="en-US" dirty="0" smtClean="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p:txBody>
        </p:sp>
        <p:sp>
          <p:nvSpPr>
            <p:cNvPr id="152" name="矩形 151"/>
            <p:cNvSpPr/>
            <p:nvPr/>
          </p:nvSpPr>
          <p:spPr>
            <a:xfrm>
              <a:off x="8928265" y="902416"/>
              <a:ext cx="1125391" cy="830997"/>
            </a:xfrm>
            <a:prstGeom prst="rect">
              <a:avLst/>
            </a:prstGeom>
          </p:spPr>
          <p:txBody>
            <a:bodyPr wrap="square">
              <a:spAutoFit/>
            </a:bodyPr>
            <a:lstStyle/>
            <a:p>
              <a:pPr marL="171450" indent="-171450">
                <a:lnSpc>
                  <a:spcPct val="200000"/>
                </a:lnSpc>
                <a:buFont typeface="Wingdings" panose="05000000000000000000" pitchFamily="2" charset="2"/>
                <a:buChar char="n"/>
              </a:pPr>
              <a:r>
                <a:rPr lang="zh-CN" altLang="en-US" sz="1200" dirty="0" smtClean="0">
                  <a:latin typeface="微软雅黑" panose="020B0503020204020204" pitchFamily="34" charset="-122"/>
                  <a:ea typeface="微软雅黑" panose="020B0503020204020204" pitchFamily="34" charset="-122"/>
                </a:rPr>
                <a:t>单点登录</a:t>
              </a:r>
              <a:endParaRPr lang="en-US" altLang="zh-CN" sz="1200" dirty="0" smtClean="0">
                <a:latin typeface="微软雅黑" panose="020B0503020204020204" pitchFamily="34" charset="-122"/>
                <a:ea typeface="微软雅黑" panose="020B0503020204020204" pitchFamily="34" charset="-122"/>
              </a:endParaRPr>
            </a:p>
            <a:p>
              <a:pPr marL="171450" indent="-171450">
                <a:lnSpc>
                  <a:spcPct val="200000"/>
                </a:lnSpc>
                <a:buFont typeface="Wingdings" panose="05000000000000000000" pitchFamily="2" charset="2"/>
                <a:buChar char="n"/>
              </a:pPr>
              <a:r>
                <a:rPr lang="zh-CN" altLang="en-US" sz="1200" dirty="0" smtClean="0">
                  <a:latin typeface="微软雅黑" panose="020B0503020204020204" pitchFamily="34" charset="-122"/>
                  <a:ea typeface="微软雅黑" panose="020B0503020204020204" pitchFamily="34" charset="-122"/>
                </a:rPr>
                <a:t>流程对接</a:t>
              </a:r>
              <a:endParaRPr lang="en-US" altLang="zh-CN" sz="1200" dirty="0">
                <a:latin typeface="微软雅黑" panose="020B0503020204020204" pitchFamily="34" charset="-122"/>
                <a:ea typeface="微软雅黑" panose="020B0503020204020204" pitchFamily="34" charset="-122"/>
              </a:endParaRPr>
            </a:p>
          </p:txBody>
        </p:sp>
        <p:sp>
          <p:nvSpPr>
            <p:cNvPr id="153" name="矩形 152"/>
            <p:cNvSpPr/>
            <p:nvPr/>
          </p:nvSpPr>
          <p:spPr>
            <a:xfrm>
              <a:off x="6074915" y="822067"/>
              <a:ext cx="1856842" cy="830997"/>
            </a:xfrm>
            <a:prstGeom prst="rect">
              <a:avLst/>
            </a:prstGeom>
          </p:spPr>
          <p:txBody>
            <a:bodyPr wrap="square">
              <a:spAutoFit/>
            </a:bodyPr>
            <a:lstStyle/>
            <a:p>
              <a:pPr marL="171450" indent="-171450">
                <a:lnSpc>
                  <a:spcPct val="200000"/>
                </a:lnSpc>
                <a:buFont typeface="Wingdings" panose="05000000000000000000" pitchFamily="2" charset="2"/>
                <a:buChar char="n"/>
              </a:pPr>
              <a:r>
                <a:rPr lang="zh-CN" altLang="en-US" sz="1200" dirty="0" smtClean="0">
                  <a:latin typeface="微软雅黑" panose="020B0503020204020204" pitchFamily="34" charset="-122"/>
                  <a:ea typeface="微软雅黑" panose="020B0503020204020204" pitchFamily="34" charset="-122"/>
                </a:rPr>
                <a:t>平面图</a:t>
              </a:r>
              <a:endParaRPr lang="en-US" altLang="zh-CN" sz="1200" dirty="0" smtClean="0">
                <a:latin typeface="微软雅黑" panose="020B0503020204020204" pitchFamily="34" charset="-122"/>
                <a:ea typeface="微软雅黑" panose="020B0503020204020204" pitchFamily="34" charset="-122"/>
              </a:endParaRPr>
            </a:p>
            <a:p>
              <a:pPr marL="171450" indent="-171450">
                <a:lnSpc>
                  <a:spcPct val="200000"/>
                </a:lnSpc>
                <a:buFont typeface="Wingdings" panose="05000000000000000000" pitchFamily="2" charset="2"/>
                <a:buChar char="n"/>
              </a:pPr>
              <a:r>
                <a:rPr lang="zh-CN" altLang="en-US" sz="1200" dirty="0" smtClean="0">
                  <a:latin typeface="微软雅黑" panose="020B0503020204020204" pitchFamily="34" charset="-122"/>
                  <a:ea typeface="微软雅黑" panose="020B0503020204020204" pitchFamily="34" charset="-122"/>
                </a:rPr>
                <a:t>室内导航</a:t>
              </a:r>
              <a:endParaRPr lang="en-US" altLang="zh-CN" sz="1200" dirty="0">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6986271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700776" y="219935"/>
            <a:ext cx="10128032" cy="832376"/>
            <a:chOff x="918496" y="219935"/>
            <a:chExt cx="10128032" cy="832376"/>
          </a:xfrm>
        </p:grpSpPr>
        <p:grpSp>
          <p:nvGrpSpPr>
            <p:cNvPr id="10" name="组合 11"/>
            <p:cNvGrpSpPr/>
            <p:nvPr/>
          </p:nvGrpSpPr>
          <p:grpSpPr>
            <a:xfrm>
              <a:off x="918496" y="481918"/>
              <a:ext cx="2994914" cy="570393"/>
              <a:chOff x="1370052" y="1035073"/>
              <a:chExt cx="2994914" cy="570393"/>
            </a:xfrm>
          </p:grpSpPr>
          <p:grpSp>
            <p:nvGrpSpPr>
              <p:cNvPr id="12" name="组合 21"/>
              <p:cNvGrpSpPr/>
              <p:nvPr/>
            </p:nvGrpSpPr>
            <p:grpSpPr>
              <a:xfrm>
                <a:off x="1370052" y="1035073"/>
                <a:ext cx="315400" cy="570393"/>
                <a:chOff x="1370052" y="1035073"/>
                <a:chExt cx="315400" cy="570393"/>
              </a:xfrm>
            </p:grpSpPr>
            <p:sp>
              <p:nvSpPr>
                <p:cNvPr id="14"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标题 1"/>
            <p:cNvSpPr txBox="1">
              <a:spLocks/>
            </p:cNvSpPr>
            <p:nvPr/>
          </p:nvSpPr>
          <p:spPr>
            <a:xfrm>
              <a:off x="131973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HDCRE</a:t>
              </a:r>
              <a:r>
                <a:rPr lang="zh-CN" altLang="en-US" sz="2400" b="1" dirty="0">
                  <a:latin typeface="微软雅黑" panose="020B0503020204020204" pitchFamily="34" charset="-122"/>
                  <a:ea typeface="微软雅黑" panose="020B0503020204020204" pitchFamily="34" charset="-122"/>
                </a:rPr>
                <a:t>介绍</a:t>
              </a:r>
              <a:endParaRPr lang="en-US" altLang="zh-CN" sz="2400" b="1" dirty="0">
                <a:latin typeface="微软雅黑" panose="020B0503020204020204" pitchFamily="34" charset="-122"/>
                <a:ea typeface="微软雅黑" panose="020B0503020204020204" pitchFamily="34" charset="-122"/>
              </a:endParaRPr>
            </a:p>
          </p:txBody>
        </p:sp>
      </p:grpSp>
      <p:sp>
        <p:nvSpPr>
          <p:cNvPr id="16" name="灯片编号占位符 15"/>
          <p:cNvSpPr>
            <a:spLocks noGrp="1"/>
          </p:cNvSpPr>
          <p:nvPr>
            <p:ph type="sldNum" sz="quarter" idx="12"/>
          </p:nvPr>
        </p:nvSpPr>
        <p:spPr/>
        <p:txBody>
          <a:bodyPr/>
          <a:lstStyle/>
          <a:p>
            <a:fld id="{49F4BA8F-7B64-4198-9505-0CB5D4D3B366}" type="slidenum">
              <a:rPr lang="zh-CN" altLang="en-US" smtClean="0"/>
              <a:pPr/>
              <a:t>6</a:t>
            </a:fld>
            <a:endParaRPr lang="zh-CN" altLang="en-US" dirty="0"/>
          </a:p>
        </p:txBody>
      </p:sp>
      <p:grpSp>
        <p:nvGrpSpPr>
          <p:cNvPr id="81" name="组合 80"/>
          <p:cNvGrpSpPr/>
          <p:nvPr/>
        </p:nvGrpSpPr>
        <p:grpSpPr>
          <a:xfrm>
            <a:off x="1220020" y="1295925"/>
            <a:ext cx="507863" cy="534350"/>
            <a:chOff x="1042970" y="1207566"/>
            <a:chExt cx="436655" cy="432048"/>
          </a:xfrm>
        </p:grpSpPr>
        <p:sp>
          <p:nvSpPr>
            <p:cNvPr id="83" name="泪滴形 82"/>
            <p:cNvSpPr/>
            <p:nvPr/>
          </p:nvSpPr>
          <p:spPr>
            <a:xfrm rot="10800000">
              <a:off x="1047577" y="1207566"/>
              <a:ext cx="432048" cy="432048"/>
            </a:xfrm>
            <a:prstGeom prst="teardrop">
              <a:avLst>
                <a:gd name="adj" fmla="val 94121"/>
              </a:avLst>
            </a:prstGeom>
            <a:solidFill>
              <a:srgbClr val="92D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solidFill>
                <a:latin typeface="Calibri" pitchFamily="34" charset="0"/>
                <a:ea typeface="宋体" pitchFamily="2" charset="-122"/>
              </a:endParaRPr>
            </a:p>
          </p:txBody>
        </p:sp>
        <p:sp>
          <p:nvSpPr>
            <p:cNvPr id="85" name="TextBox 84"/>
            <p:cNvSpPr txBox="1"/>
            <p:nvPr/>
          </p:nvSpPr>
          <p:spPr>
            <a:xfrm>
              <a:off x="1042970" y="1293305"/>
              <a:ext cx="376727" cy="271861"/>
            </a:xfrm>
            <a:prstGeom prst="rect">
              <a:avLst/>
            </a:prstGeom>
            <a:noFill/>
          </p:spPr>
          <p:txBody>
            <a:bodyPr wrap="none" rtlCol="0">
              <a:spAutoFit/>
            </a:bodyPr>
            <a:lstStyle>
              <a:defPPr>
                <a:defRPr lang="zh-CN"/>
              </a:defPPr>
              <a:lvl1pPr>
                <a:defRPr sz="3200">
                  <a:latin typeface="微软雅黑" pitchFamily="34" charset="-122"/>
                  <a:ea typeface="微软雅黑" pitchFamily="34" charset="-122"/>
                  <a:cs typeface="Arial Unicode MS" pitchFamily="34" charset="-122"/>
                </a:defRPr>
              </a:lvl1pPr>
            </a:lstStyle>
            <a:p>
              <a:r>
                <a:rPr lang="en-US" altLang="zh-CN" sz="1600" b="1" dirty="0"/>
                <a:t>01</a:t>
              </a:r>
              <a:endParaRPr lang="zh-CN" altLang="en-US" sz="1600" b="1" dirty="0"/>
            </a:p>
          </p:txBody>
        </p:sp>
      </p:grpSp>
      <p:cxnSp>
        <p:nvCxnSpPr>
          <p:cNvPr id="88" name="直接连接符 87"/>
          <p:cNvCxnSpPr/>
          <p:nvPr/>
        </p:nvCxnSpPr>
        <p:spPr>
          <a:xfrm>
            <a:off x="1369288" y="3249880"/>
            <a:ext cx="3936290" cy="36676"/>
          </a:xfrm>
          <a:prstGeom prst="line">
            <a:avLst/>
          </a:prstGeom>
          <a:ln w="12700">
            <a:solidFill>
              <a:srgbClr val="FFC000"/>
            </a:solidFill>
            <a:prstDash val="dash"/>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V="1">
            <a:off x="5807650" y="3820276"/>
            <a:ext cx="0" cy="1647057"/>
          </a:xfrm>
          <a:prstGeom prst="line">
            <a:avLst/>
          </a:prstGeom>
          <a:ln w="12700">
            <a:solidFill>
              <a:srgbClr val="FFC000"/>
            </a:solidFill>
            <a:prstDash val="dash"/>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a:off x="6310588" y="3284593"/>
            <a:ext cx="4104224" cy="0"/>
          </a:xfrm>
          <a:prstGeom prst="line">
            <a:avLst/>
          </a:prstGeom>
          <a:ln w="12700">
            <a:solidFill>
              <a:srgbClr val="FFC000"/>
            </a:solidFill>
            <a:prstDash val="dash"/>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V="1">
            <a:off x="5807650" y="1282114"/>
            <a:ext cx="0" cy="1424411"/>
          </a:xfrm>
          <a:prstGeom prst="line">
            <a:avLst/>
          </a:prstGeom>
          <a:ln w="12700">
            <a:solidFill>
              <a:srgbClr val="FFC000"/>
            </a:solidFill>
            <a:prstDash val="dash"/>
          </a:ln>
        </p:spPr>
        <p:style>
          <a:lnRef idx="1">
            <a:schemeClr val="accent1"/>
          </a:lnRef>
          <a:fillRef idx="0">
            <a:schemeClr val="accent1"/>
          </a:fillRef>
          <a:effectRef idx="0">
            <a:schemeClr val="accent1"/>
          </a:effectRef>
          <a:fontRef idx="minor">
            <a:schemeClr val="tx1"/>
          </a:fontRef>
        </p:style>
      </p:cxnSp>
      <p:sp>
        <p:nvSpPr>
          <p:cNvPr id="97" name="泪滴形 96"/>
          <p:cNvSpPr/>
          <p:nvPr/>
        </p:nvSpPr>
        <p:spPr>
          <a:xfrm rot="11515453">
            <a:off x="5789350" y="2989893"/>
            <a:ext cx="254815" cy="270963"/>
          </a:xfrm>
          <a:prstGeom prst="teardrop">
            <a:avLst>
              <a:gd name="adj" fmla="val 94121"/>
            </a:avLst>
          </a:prstGeom>
          <a:solidFill>
            <a:srgbClr val="739BCB"/>
          </a:solid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latin typeface="+mn-lt"/>
              <a:ea typeface="+mn-ea"/>
            </a:endParaRPr>
          </a:p>
        </p:txBody>
      </p:sp>
      <p:sp>
        <p:nvSpPr>
          <p:cNvPr id="98" name="泪滴形 97"/>
          <p:cNvSpPr/>
          <p:nvPr/>
        </p:nvSpPr>
        <p:spPr>
          <a:xfrm rot="5400000">
            <a:off x="5448848" y="2880689"/>
            <a:ext cx="298174" cy="263915"/>
          </a:xfrm>
          <a:prstGeom prst="teardrop">
            <a:avLst>
              <a:gd name="adj" fmla="val 94121"/>
            </a:avLst>
          </a:prstGeom>
          <a:solidFill>
            <a:srgbClr val="92D050"/>
          </a:solid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latin typeface="+mn-lt"/>
              <a:ea typeface="+mn-ea"/>
            </a:endParaRPr>
          </a:p>
        </p:txBody>
      </p:sp>
      <p:sp>
        <p:nvSpPr>
          <p:cNvPr id="99" name="泪滴形 98"/>
          <p:cNvSpPr/>
          <p:nvPr/>
        </p:nvSpPr>
        <p:spPr>
          <a:xfrm rot="16200000">
            <a:off x="5841997" y="3338417"/>
            <a:ext cx="267175" cy="251253"/>
          </a:xfrm>
          <a:prstGeom prst="teardrop">
            <a:avLst>
              <a:gd name="adj" fmla="val 94121"/>
            </a:avLst>
          </a:prstGeom>
          <a:solidFill>
            <a:srgbClr val="FCB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泪滴形 99"/>
          <p:cNvSpPr/>
          <p:nvPr/>
        </p:nvSpPr>
        <p:spPr>
          <a:xfrm>
            <a:off x="5514522" y="3241397"/>
            <a:ext cx="251253" cy="267175"/>
          </a:xfrm>
          <a:prstGeom prst="teardrop">
            <a:avLst>
              <a:gd name="adj" fmla="val 94121"/>
            </a:avLst>
          </a:prstGeom>
          <a:solidFill>
            <a:srgbClr val="FC6D26"/>
          </a:solid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latin typeface="+mn-lt"/>
              <a:ea typeface="+mn-ea"/>
            </a:endParaRPr>
          </a:p>
        </p:txBody>
      </p:sp>
      <p:grpSp>
        <p:nvGrpSpPr>
          <p:cNvPr id="101" name="组合 100"/>
          <p:cNvGrpSpPr/>
          <p:nvPr/>
        </p:nvGrpSpPr>
        <p:grpSpPr>
          <a:xfrm>
            <a:off x="6143086" y="1189999"/>
            <a:ext cx="509358" cy="534350"/>
            <a:chOff x="1047577" y="1207566"/>
            <a:chExt cx="437940" cy="432048"/>
          </a:xfrm>
        </p:grpSpPr>
        <p:sp>
          <p:nvSpPr>
            <p:cNvPr id="102" name="泪滴形 101"/>
            <p:cNvSpPr/>
            <p:nvPr/>
          </p:nvSpPr>
          <p:spPr>
            <a:xfrm rot="10800000">
              <a:off x="1047577" y="1207566"/>
              <a:ext cx="432048" cy="432048"/>
            </a:xfrm>
            <a:prstGeom prst="teardrop">
              <a:avLst>
                <a:gd name="adj" fmla="val 94121"/>
              </a:avLst>
            </a:prstGeom>
            <a:solidFill>
              <a:srgbClr val="739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solidFill>
                <a:latin typeface="Calibri" pitchFamily="34" charset="0"/>
                <a:ea typeface="宋体" pitchFamily="2" charset="-122"/>
              </a:endParaRPr>
            </a:p>
          </p:txBody>
        </p:sp>
        <p:sp>
          <p:nvSpPr>
            <p:cNvPr id="103" name="TextBox 102"/>
            <p:cNvSpPr txBox="1"/>
            <p:nvPr/>
          </p:nvSpPr>
          <p:spPr>
            <a:xfrm>
              <a:off x="1047577" y="1278830"/>
              <a:ext cx="437940" cy="338554"/>
            </a:xfrm>
            <a:prstGeom prst="rect">
              <a:avLst/>
            </a:prstGeom>
            <a:noFill/>
          </p:spPr>
          <p:txBody>
            <a:bodyPr wrap="none" rtlCol="0">
              <a:spAutoFit/>
            </a:bodyPr>
            <a:lstStyle>
              <a:defPPr>
                <a:defRPr lang="zh-CN"/>
              </a:defPPr>
              <a:lvl1pPr>
                <a:defRPr sz="3200">
                  <a:latin typeface="微软雅黑" pitchFamily="34" charset="-122"/>
                  <a:ea typeface="微软雅黑" pitchFamily="34" charset="-122"/>
                  <a:cs typeface="Arial Unicode MS" pitchFamily="34" charset="-122"/>
                </a:defRPr>
              </a:lvl1pPr>
            </a:lstStyle>
            <a:p>
              <a:r>
                <a:rPr lang="en-US" altLang="zh-CN" sz="1600" b="1" dirty="0" smtClean="0"/>
                <a:t>02</a:t>
              </a:r>
              <a:endParaRPr lang="zh-CN" altLang="en-US" sz="1600" b="1" dirty="0"/>
            </a:p>
          </p:txBody>
        </p:sp>
      </p:grpSp>
      <p:grpSp>
        <p:nvGrpSpPr>
          <p:cNvPr id="104" name="组合 103"/>
          <p:cNvGrpSpPr/>
          <p:nvPr/>
        </p:nvGrpSpPr>
        <p:grpSpPr>
          <a:xfrm>
            <a:off x="1201786" y="3597630"/>
            <a:ext cx="515177" cy="534350"/>
            <a:chOff x="1036682" y="1207566"/>
            <a:chExt cx="442943" cy="432048"/>
          </a:xfrm>
        </p:grpSpPr>
        <p:sp>
          <p:nvSpPr>
            <p:cNvPr id="105" name="泪滴形 104"/>
            <p:cNvSpPr/>
            <p:nvPr/>
          </p:nvSpPr>
          <p:spPr>
            <a:xfrm rot="10800000">
              <a:off x="1047577" y="1207566"/>
              <a:ext cx="432048" cy="432048"/>
            </a:xfrm>
            <a:prstGeom prst="teardrop">
              <a:avLst>
                <a:gd name="adj" fmla="val 94121"/>
              </a:avLst>
            </a:prstGeom>
            <a:solidFill>
              <a:srgbClr val="FC6D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solidFill>
                <a:latin typeface="Calibri" pitchFamily="34" charset="0"/>
                <a:ea typeface="宋体" pitchFamily="2" charset="-122"/>
              </a:endParaRPr>
            </a:p>
          </p:txBody>
        </p:sp>
        <p:sp>
          <p:nvSpPr>
            <p:cNvPr id="106" name="TextBox 105"/>
            <p:cNvSpPr txBox="1"/>
            <p:nvPr/>
          </p:nvSpPr>
          <p:spPr>
            <a:xfrm>
              <a:off x="1036682" y="1279574"/>
              <a:ext cx="437940" cy="338554"/>
            </a:xfrm>
            <a:prstGeom prst="rect">
              <a:avLst/>
            </a:prstGeom>
            <a:noFill/>
          </p:spPr>
          <p:txBody>
            <a:bodyPr wrap="none" rtlCol="0">
              <a:spAutoFit/>
            </a:bodyPr>
            <a:lstStyle>
              <a:defPPr>
                <a:defRPr lang="zh-CN"/>
              </a:defPPr>
              <a:lvl1pPr>
                <a:defRPr sz="3200">
                  <a:latin typeface="微软雅黑" pitchFamily="34" charset="-122"/>
                  <a:ea typeface="微软雅黑" pitchFamily="34" charset="-122"/>
                  <a:cs typeface="Arial Unicode MS" pitchFamily="34" charset="-122"/>
                </a:defRPr>
              </a:lvl1pPr>
            </a:lstStyle>
            <a:p>
              <a:r>
                <a:rPr lang="en-US" altLang="zh-CN" sz="1600" b="1" dirty="0" smtClean="0"/>
                <a:t>03</a:t>
              </a:r>
              <a:endParaRPr lang="zh-CN" altLang="en-US" sz="1600" b="1" dirty="0"/>
            </a:p>
          </p:txBody>
        </p:sp>
      </p:grpSp>
      <p:grpSp>
        <p:nvGrpSpPr>
          <p:cNvPr id="107" name="组合 106"/>
          <p:cNvGrpSpPr/>
          <p:nvPr/>
        </p:nvGrpSpPr>
        <p:grpSpPr>
          <a:xfrm>
            <a:off x="6202380" y="3597630"/>
            <a:ext cx="526530" cy="534350"/>
            <a:chOff x="1026921" y="1207566"/>
            <a:chExt cx="452704" cy="432048"/>
          </a:xfrm>
        </p:grpSpPr>
        <p:sp>
          <p:nvSpPr>
            <p:cNvPr id="108" name="泪滴形 107"/>
            <p:cNvSpPr/>
            <p:nvPr/>
          </p:nvSpPr>
          <p:spPr>
            <a:xfrm rot="10800000">
              <a:off x="1047577" y="1207566"/>
              <a:ext cx="432048" cy="432048"/>
            </a:xfrm>
            <a:prstGeom prst="teardrop">
              <a:avLst>
                <a:gd name="adj" fmla="val 94121"/>
              </a:avLst>
            </a:prstGeom>
            <a:solidFill>
              <a:srgbClr val="FCB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solidFill>
                <a:latin typeface="Calibri" pitchFamily="34" charset="0"/>
                <a:ea typeface="宋体" pitchFamily="2" charset="-122"/>
              </a:endParaRPr>
            </a:p>
          </p:txBody>
        </p:sp>
        <p:sp>
          <p:nvSpPr>
            <p:cNvPr id="109" name="TextBox 108"/>
            <p:cNvSpPr txBox="1"/>
            <p:nvPr/>
          </p:nvSpPr>
          <p:spPr>
            <a:xfrm>
              <a:off x="1026921" y="1291777"/>
              <a:ext cx="437940" cy="338554"/>
            </a:xfrm>
            <a:prstGeom prst="rect">
              <a:avLst/>
            </a:prstGeom>
            <a:noFill/>
          </p:spPr>
          <p:txBody>
            <a:bodyPr wrap="none" rtlCol="0">
              <a:spAutoFit/>
            </a:bodyPr>
            <a:lstStyle>
              <a:defPPr>
                <a:defRPr lang="zh-CN"/>
              </a:defPPr>
              <a:lvl1pPr>
                <a:defRPr sz="3200">
                  <a:latin typeface="微软雅黑" pitchFamily="34" charset="-122"/>
                  <a:ea typeface="微软雅黑" pitchFamily="34" charset="-122"/>
                  <a:cs typeface="Arial Unicode MS" pitchFamily="34" charset="-122"/>
                </a:defRPr>
              </a:lvl1pPr>
            </a:lstStyle>
            <a:p>
              <a:r>
                <a:rPr lang="en-US" altLang="zh-CN" sz="1600" b="1" dirty="0" smtClean="0"/>
                <a:t>04</a:t>
              </a:r>
              <a:endParaRPr lang="zh-CN" altLang="en-US" sz="1600" b="1" dirty="0"/>
            </a:p>
          </p:txBody>
        </p:sp>
      </p:grpSp>
      <p:grpSp>
        <p:nvGrpSpPr>
          <p:cNvPr id="44" name="组合 43"/>
          <p:cNvGrpSpPr/>
          <p:nvPr/>
        </p:nvGrpSpPr>
        <p:grpSpPr>
          <a:xfrm>
            <a:off x="1769301" y="1346008"/>
            <a:ext cx="3536276" cy="1733561"/>
            <a:chOff x="1769301" y="1403160"/>
            <a:chExt cx="3536276" cy="1733561"/>
          </a:xfrm>
        </p:grpSpPr>
        <p:sp>
          <p:nvSpPr>
            <p:cNvPr id="96" name="TextBox 95"/>
            <p:cNvSpPr txBox="1"/>
            <p:nvPr/>
          </p:nvSpPr>
          <p:spPr>
            <a:xfrm>
              <a:off x="1871793" y="1403160"/>
              <a:ext cx="1338828" cy="369332"/>
            </a:xfrm>
            <a:prstGeom prst="rect">
              <a:avLst/>
            </a:prstGeom>
            <a:noFill/>
          </p:spPr>
          <p:txBody>
            <a:bodyPr wrap="none" rtlCol="0">
              <a:spAutoFit/>
            </a:bodyPr>
            <a:lstStyle/>
            <a:p>
              <a:r>
                <a:rPr lang="zh-CN" altLang="en-US" b="1" dirty="0" smtClean="0">
                  <a:solidFill>
                    <a:srgbClr val="FC6D13"/>
                  </a:solidFill>
                  <a:latin typeface="微软雅黑" panose="020B0503020204020204" pitchFamily="34" charset="-122"/>
                  <a:ea typeface="微软雅黑" panose="020B0503020204020204" pitchFamily="34" charset="-122"/>
                  <a:cs typeface="Calibri" pitchFamily="34" charset="0"/>
                </a:rPr>
                <a:t>集团化管控</a:t>
              </a:r>
              <a:endParaRPr lang="en-US" altLang="zh-CN" b="1" dirty="0" smtClean="0">
                <a:solidFill>
                  <a:srgbClr val="FC6D13"/>
                </a:solidFill>
                <a:latin typeface="微软雅黑" panose="020B0503020204020204" pitchFamily="34" charset="-122"/>
                <a:ea typeface="微软雅黑" panose="020B0503020204020204" pitchFamily="34" charset="-122"/>
                <a:cs typeface="Calibri" pitchFamily="34" charset="0"/>
              </a:endParaRPr>
            </a:p>
          </p:txBody>
        </p:sp>
        <p:grpSp>
          <p:nvGrpSpPr>
            <p:cNvPr id="31" name="组合 30"/>
            <p:cNvGrpSpPr/>
            <p:nvPr/>
          </p:nvGrpSpPr>
          <p:grpSpPr>
            <a:xfrm>
              <a:off x="1769301" y="1753483"/>
              <a:ext cx="3536276" cy="1383238"/>
              <a:chOff x="1769301" y="1943983"/>
              <a:chExt cx="3536276" cy="1383238"/>
            </a:xfrm>
          </p:grpSpPr>
          <p:sp>
            <p:nvSpPr>
              <p:cNvPr id="90" name="矩形 1"/>
              <p:cNvSpPr>
                <a:spLocks noChangeArrowheads="1"/>
              </p:cNvSpPr>
              <p:nvPr/>
            </p:nvSpPr>
            <p:spPr bwMode="auto">
              <a:xfrm>
                <a:off x="2141240" y="1943983"/>
                <a:ext cx="3164337" cy="1061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en-US" altLang="zh-CN" sz="1400" dirty="0" smtClean="0">
                    <a:solidFill>
                      <a:schemeClr val="tx1">
                        <a:lumMod val="65000"/>
                        <a:lumOff val="35000"/>
                      </a:schemeClr>
                    </a:solidFill>
                    <a:latin typeface="微软雅黑" pitchFamily="34" charset="-122"/>
                    <a:ea typeface="微软雅黑" pitchFamily="34" charset="-122"/>
                  </a:rPr>
                  <a:t>HDCRE</a:t>
                </a:r>
                <a:r>
                  <a:rPr lang="zh-CN" altLang="en-US" sz="1400" dirty="0" smtClean="0">
                    <a:solidFill>
                      <a:schemeClr val="tx1">
                        <a:lumMod val="65000"/>
                        <a:lumOff val="35000"/>
                      </a:schemeClr>
                    </a:solidFill>
                    <a:latin typeface="微软雅黑" pitchFamily="34" charset="-122"/>
                    <a:ea typeface="微软雅黑" pitchFamily="34" charset="-122"/>
                  </a:rPr>
                  <a:t>：</a:t>
                </a:r>
                <a:endParaRPr lang="en-US" altLang="zh-CN" sz="1400" dirty="0" smtClean="0">
                  <a:solidFill>
                    <a:schemeClr val="tx1">
                      <a:lumMod val="65000"/>
                      <a:lumOff val="35000"/>
                    </a:schemeClr>
                  </a:solidFill>
                  <a:latin typeface="微软雅黑" pitchFamily="34" charset="-122"/>
                  <a:ea typeface="微软雅黑" pitchFamily="34" charset="-122"/>
                </a:endParaRPr>
              </a:p>
              <a:p>
                <a:pPr marL="533400" indent="-266700" algn="just">
                  <a:buFont typeface="Wingdings" panose="05000000000000000000" pitchFamily="2" charset="2"/>
                  <a:buChar char="n"/>
                </a:pPr>
                <a:r>
                  <a:rPr lang="zh-CN" altLang="en-US" sz="1400" dirty="0" smtClean="0">
                    <a:solidFill>
                      <a:schemeClr val="tx1">
                        <a:lumMod val="65000"/>
                        <a:lumOff val="35000"/>
                      </a:schemeClr>
                    </a:solidFill>
                    <a:latin typeface="微软雅黑" pitchFamily="34" charset="-122"/>
                    <a:ea typeface="微软雅黑" pitchFamily="34" charset="-122"/>
                  </a:rPr>
                  <a:t>支持多种集团化连锁管控模式</a:t>
                </a:r>
                <a:endParaRPr lang="en-US" altLang="zh-CN" sz="1400" dirty="0" smtClean="0">
                  <a:solidFill>
                    <a:schemeClr val="tx1">
                      <a:lumMod val="65000"/>
                      <a:lumOff val="35000"/>
                    </a:schemeClr>
                  </a:solidFill>
                  <a:latin typeface="微软雅黑" pitchFamily="34" charset="-122"/>
                  <a:ea typeface="微软雅黑" pitchFamily="34" charset="-122"/>
                </a:endParaRPr>
              </a:p>
              <a:p>
                <a:pPr marL="533400" indent="-266700" algn="just">
                  <a:buFont typeface="Wingdings" panose="05000000000000000000" pitchFamily="2" charset="2"/>
                  <a:buChar char="n"/>
                </a:pPr>
                <a:r>
                  <a:rPr lang="zh-CN" altLang="en-US" sz="1400" dirty="0" smtClean="0">
                    <a:solidFill>
                      <a:schemeClr val="tx1">
                        <a:lumMod val="65000"/>
                        <a:lumOff val="35000"/>
                      </a:schemeClr>
                    </a:solidFill>
                    <a:latin typeface="微软雅黑" pitchFamily="34" charset="-122"/>
                    <a:ea typeface="微软雅黑" pitchFamily="34" charset="-122"/>
                  </a:rPr>
                  <a:t>统一权限，统一岗位管理</a:t>
                </a:r>
                <a:endParaRPr lang="en-US" altLang="zh-CN" sz="1400" dirty="0" smtClean="0">
                  <a:solidFill>
                    <a:schemeClr val="tx1">
                      <a:lumMod val="65000"/>
                      <a:lumOff val="35000"/>
                    </a:schemeClr>
                  </a:solidFill>
                  <a:latin typeface="微软雅黑" pitchFamily="34" charset="-122"/>
                  <a:ea typeface="微软雅黑" pitchFamily="34" charset="-122"/>
                </a:endParaRPr>
              </a:p>
              <a:p>
                <a:pPr marL="533400" indent="-266700" algn="just">
                  <a:buFont typeface="Wingdings" panose="05000000000000000000" pitchFamily="2" charset="2"/>
                  <a:buChar char="n"/>
                </a:pPr>
                <a:r>
                  <a:rPr lang="zh-CN" altLang="en-US" sz="1400" dirty="0" smtClean="0">
                    <a:solidFill>
                      <a:schemeClr val="tx1">
                        <a:lumMod val="65000"/>
                        <a:lumOff val="35000"/>
                      </a:schemeClr>
                    </a:solidFill>
                    <a:latin typeface="微软雅黑" pitchFamily="34" charset="-122"/>
                    <a:ea typeface="微软雅黑" pitchFamily="34" charset="-122"/>
                  </a:rPr>
                  <a:t>资源共享（品牌库管理）</a:t>
                </a:r>
                <a:endParaRPr lang="zh-CN" altLang="zh-CN" sz="1400" dirty="0">
                  <a:solidFill>
                    <a:schemeClr val="tx1">
                      <a:lumMod val="65000"/>
                      <a:lumOff val="35000"/>
                    </a:schemeClr>
                  </a:solidFill>
                  <a:latin typeface="微软雅黑" pitchFamily="34" charset="-122"/>
                  <a:ea typeface="微软雅黑" pitchFamily="34" charset="-122"/>
                </a:endParaRPr>
              </a:p>
            </p:txBody>
          </p:sp>
          <p:pic>
            <p:nvPicPr>
              <p:cNvPr id="2050" name="Picture 2" descr="C:\Users\weiwei\Downloads\一般.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82370" y="2974938"/>
                <a:ext cx="336740" cy="336740"/>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C:\Users\weiwei\Downloads\好.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69301" y="2154033"/>
                <a:ext cx="395948" cy="395948"/>
              </a:xfrm>
              <a:prstGeom prst="rect">
                <a:avLst/>
              </a:prstGeom>
              <a:noFill/>
              <a:extLst>
                <a:ext uri="{909E8E84-426E-40DD-AFC4-6F175D3DCCD1}">
                  <a14:hiddenFill xmlns:a14="http://schemas.microsoft.com/office/drawing/2010/main">
                    <a:solidFill>
                      <a:srgbClr val="FFFFFF"/>
                    </a:solidFill>
                  </a14:hiddenFill>
                </a:ext>
              </a:extLst>
            </p:spPr>
          </p:pic>
          <p:sp>
            <p:nvSpPr>
              <p:cNvPr id="113" name="矩形 1"/>
              <p:cNvSpPr>
                <a:spLocks noChangeArrowheads="1"/>
              </p:cNvSpPr>
              <p:nvPr/>
            </p:nvSpPr>
            <p:spPr bwMode="auto">
              <a:xfrm>
                <a:off x="2148861" y="2911723"/>
                <a:ext cx="3007220"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en-US" altLang="zh-CN" sz="1400" dirty="0" smtClean="0">
                    <a:solidFill>
                      <a:schemeClr val="tx1">
                        <a:lumMod val="65000"/>
                        <a:lumOff val="35000"/>
                      </a:schemeClr>
                    </a:solidFill>
                    <a:latin typeface="微软雅黑" pitchFamily="34" charset="-122"/>
                    <a:ea typeface="微软雅黑" pitchFamily="34" charset="-122"/>
                  </a:rPr>
                  <a:t>HDMALL</a:t>
                </a:r>
                <a:r>
                  <a:rPr lang="zh-CN" altLang="en-US" sz="1400" dirty="0" smtClean="0">
                    <a:solidFill>
                      <a:schemeClr val="tx1">
                        <a:lumMod val="65000"/>
                        <a:lumOff val="35000"/>
                      </a:schemeClr>
                    </a:solidFill>
                    <a:latin typeface="微软雅黑" pitchFamily="34" charset="-122"/>
                    <a:ea typeface="微软雅黑" pitchFamily="34" charset="-122"/>
                  </a:rPr>
                  <a:t>：单店运营管理模式</a:t>
                </a:r>
                <a:endParaRPr lang="zh-CN" altLang="zh-CN" sz="1400" dirty="0">
                  <a:solidFill>
                    <a:schemeClr val="tx1">
                      <a:lumMod val="65000"/>
                      <a:lumOff val="35000"/>
                    </a:schemeClr>
                  </a:solidFill>
                  <a:latin typeface="微软雅黑" pitchFamily="34" charset="-122"/>
                  <a:ea typeface="微软雅黑" pitchFamily="34" charset="-122"/>
                </a:endParaRPr>
              </a:p>
            </p:txBody>
          </p:sp>
        </p:grpSp>
      </p:grpSp>
      <p:grpSp>
        <p:nvGrpSpPr>
          <p:cNvPr id="43" name="组合 42"/>
          <p:cNvGrpSpPr/>
          <p:nvPr/>
        </p:nvGrpSpPr>
        <p:grpSpPr>
          <a:xfrm>
            <a:off x="1541554" y="3711344"/>
            <a:ext cx="4369203" cy="1796135"/>
            <a:chOff x="6590897" y="1365060"/>
            <a:chExt cx="4369203" cy="1796135"/>
          </a:xfrm>
        </p:grpSpPr>
        <p:sp>
          <p:nvSpPr>
            <p:cNvPr id="110" name="TextBox 109"/>
            <p:cNvSpPr txBox="1"/>
            <p:nvPr/>
          </p:nvSpPr>
          <p:spPr>
            <a:xfrm>
              <a:off x="6854983" y="1365060"/>
              <a:ext cx="1114408" cy="369332"/>
            </a:xfrm>
            <a:prstGeom prst="rect">
              <a:avLst/>
            </a:prstGeom>
            <a:noFill/>
          </p:spPr>
          <p:txBody>
            <a:bodyPr wrap="none" rtlCol="0">
              <a:spAutoFit/>
            </a:bodyPr>
            <a:lstStyle/>
            <a:p>
              <a:r>
                <a:rPr lang="zh-CN" altLang="en-US" b="1" dirty="0" smtClean="0">
                  <a:solidFill>
                    <a:srgbClr val="ECAC1E"/>
                  </a:solidFill>
                  <a:latin typeface="微软雅黑" panose="020B0503020204020204" pitchFamily="34" charset="-122"/>
                  <a:ea typeface="微软雅黑" panose="020B0503020204020204" pitchFamily="34" charset="-122"/>
                  <a:cs typeface="Calibri" pitchFamily="34" charset="0"/>
                </a:rPr>
                <a:t>招商管理</a:t>
              </a:r>
              <a:endParaRPr lang="en-US" altLang="zh-CN" b="1" dirty="0">
                <a:solidFill>
                  <a:srgbClr val="ECAC1E"/>
                </a:solidFill>
                <a:latin typeface="微软雅黑" panose="020B0503020204020204" pitchFamily="34" charset="-122"/>
                <a:ea typeface="微软雅黑" panose="020B0503020204020204" pitchFamily="34" charset="-122"/>
                <a:cs typeface="Calibri" pitchFamily="34" charset="0"/>
              </a:endParaRPr>
            </a:p>
          </p:txBody>
        </p:sp>
        <p:grpSp>
          <p:nvGrpSpPr>
            <p:cNvPr id="115" name="组合 114"/>
            <p:cNvGrpSpPr/>
            <p:nvPr/>
          </p:nvGrpSpPr>
          <p:grpSpPr>
            <a:xfrm>
              <a:off x="6590897" y="1727157"/>
              <a:ext cx="4369203" cy="1434038"/>
              <a:chOff x="1769301" y="2147183"/>
              <a:chExt cx="4017353" cy="1434038"/>
            </a:xfrm>
          </p:grpSpPr>
          <p:sp>
            <p:nvSpPr>
              <p:cNvPr id="116" name="矩形 1"/>
              <p:cNvSpPr>
                <a:spLocks noChangeArrowheads="1"/>
              </p:cNvSpPr>
              <p:nvPr/>
            </p:nvSpPr>
            <p:spPr bwMode="auto">
              <a:xfrm>
                <a:off x="2141241" y="2147183"/>
                <a:ext cx="3306773" cy="1061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en-US" altLang="zh-CN" sz="1400" dirty="0" smtClean="0">
                    <a:solidFill>
                      <a:schemeClr val="tx1">
                        <a:lumMod val="65000"/>
                        <a:lumOff val="35000"/>
                      </a:schemeClr>
                    </a:solidFill>
                    <a:latin typeface="微软雅黑" pitchFamily="34" charset="-122"/>
                    <a:ea typeface="微软雅黑" pitchFamily="34" charset="-122"/>
                  </a:rPr>
                  <a:t>HDCRE</a:t>
                </a:r>
                <a:r>
                  <a:rPr lang="zh-CN" altLang="en-US" sz="1400" dirty="0" smtClean="0">
                    <a:solidFill>
                      <a:schemeClr val="tx1">
                        <a:lumMod val="65000"/>
                        <a:lumOff val="35000"/>
                      </a:schemeClr>
                    </a:solidFill>
                    <a:latin typeface="微软雅黑" pitchFamily="34" charset="-122"/>
                    <a:ea typeface="微软雅黑" pitchFamily="34" charset="-122"/>
                  </a:rPr>
                  <a:t>：</a:t>
                </a:r>
                <a:endParaRPr lang="en-US" altLang="zh-CN" sz="1400" dirty="0" smtClean="0">
                  <a:solidFill>
                    <a:schemeClr val="tx1">
                      <a:lumMod val="65000"/>
                      <a:lumOff val="35000"/>
                    </a:schemeClr>
                  </a:solidFill>
                  <a:latin typeface="微软雅黑" pitchFamily="34" charset="-122"/>
                  <a:ea typeface="微软雅黑" pitchFamily="34" charset="-122"/>
                </a:endParaRPr>
              </a:p>
              <a:p>
                <a:pPr marL="622300" indent="-266700" algn="just">
                  <a:buFont typeface="Wingdings" panose="05000000000000000000" pitchFamily="2" charset="2"/>
                  <a:buChar char="n"/>
                </a:pPr>
                <a:r>
                  <a:rPr lang="zh-CN" altLang="en-US" sz="1400" dirty="0" smtClean="0">
                    <a:solidFill>
                      <a:schemeClr val="tx1">
                        <a:lumMod val="65000"/>
                        <a:lumOff val="35000"/>
                      </a:schemeClr>
                    </a:solidFill>
                    <a:latin typeface="微软雅黑" pitchFamily="34" charset="-122"/>
                    <a:ea typeface="微软雅黑" pitchFamily="34" charset="-122"/>
                  </a:rPr>
                  <a:t>招商过程全管控</a:t>
                </a:r>
                <a:endParaRPr lang="en-US" altLang="zh-CN" sz="1400" dirty="0" smtClean="0">
                  <a:solidFill>
                    <a:schemeClr val="tx1">
                      <a:lumMod val="65000"/>
                      <a:lumOff val="35000"/>
                    </a:schemeClr>
                  </a:solidFill>
                  <a:latin typeface="微软雅黑" pitchFamily="34" charset="-122"/>
                  <a:ea typeface="微软雅黑" pitchFamily="34" charset="-122"/>
                </a:endParaRPr>
              </a:p>
              <a:p>
                <a:pPr marL="622300" indent="-266700" algn="just">
                  <a:buFont typeface="Wingdings" panose="05000000000000000000" pitchFamily="2" charset="2"/>
                  <a:buChar char="n"/>
                </a:pPr>
                <a:r>
                  <a:rPr lang="zh-CN" altLang="en-US" sz="1400" dirty="0" smtClean="0">
                    <a:solidFill>
                      <a:schemeClr val="tx1">
                        <a:lumMod val="65000"/>
                        <a:lumOff val="35000"/>
                      </a:schemeClr>
                    </a:solidFill>
                    <a:latin typeface="微软雅黑" pitchFamily="34" charset="-122"/>
                    <a:ea typeface="微软雅黑" pitchFamily="34" charset="-122"/>
                  </a:rPr>
                  <a:t>多阶段业务指导和规范</a:t>
                </a:r>
                <a:endParaRPr lang="en-US" altLang="zh-CN" sz="1400" dirty="0" smtClean="0">
                  <a:solidFill>
                    <a:schemeClr val="tx1">
                      <a:lumMod val="65000"/>
                      <a:lumOff val="35000"/>
                    </a:schemeClr>
                  </a:solidFill>
                  <a:latin typeface="微软雅黑" pitchFamily="34" charset="-122"/>
                  <a:ea typeface="微软雅黑" pitchFamily="34" charset="-122"/>
                </a:endParaRPr>
              </a:p>
              <a:p>
                <a:pPr marL="622300" indent="-266700" algn="just">
                  <a:buFont typeface="Wingdings" panose="05000000000000000000" pitchFamily="2" charset="2"/>
                  <a:buChar char="n"/>
                </a:pPr>
                <a:r>
                  <a:rPr lang="zh-CN" altLang="en-US" sz="1400" dirty="0" smtClean="0">
                    <a:solidFill>
                      <a:schemeClr val="tx1">
                        <a:lumMod val="65000"/>
                        <a:lumOff val="35000"/>
                      </a:schemeClr>
                    </a:solidFill>
                    <a:latin typeface="微软雅黑" pitchFamily="34" charset="-122"/>
                    <a:ea typeface="微软雅黑" pitchFamily="34" charset="-122"/>
                  </a:rPr>
                  <a:t>合同审核预警机制，保障计划落实</a:t>
                </a:r>
                <a:endParaRPr lang="zh-CN" altLang="zh-CN" sz="1400" dirty="0">
                  <a:solidFill>
                    <a:schemeClr val="tx1">
                      <a:lumMod val="65000"/>
                      <a:lumOff val="35000"/>
                    </a:schemeClr>
                  </a:solidFill>
                  <a:latin typeface="微软雅黑" pitchFamily="34" charset="-122"/>
                  <a:ea typeface="微软雅黑" pitchFamily="34" charset="-122"/>
                </a:endParaRPr>
              </a:p>
            </p:txBody>
          </p:sp>
          <p:pic>
            <p:nvPicPr>
              <p:cNvPr id="117" name="Picture 2" descr="C:\Users\weiwei\Downloads\一般.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782370" y="3228938"/>
                <a:ext cx="336740" cy="336740"/>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3" descr="C:\Users\weiwei\Downloads\好.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769301" y="2154033"/>
                <a:ext cx="395948" cy="395948"/>
              </a:xfrm>
              <a:prstGeom prst="rect">
                <a:avLst/>
              </a:prstGeom>
              <a:noFill/>
              <a:extLst>
                <a:ext uri="{909E8E84-426E-40DD-AFC4-6F175D3DCCD1}">
                  <a14:hiddenFill xmlns:a14="http://schemas.microsoft.com/office/drawing/2010/main">
                    <a:solidFill>
                      <a:srgbClr val="FFFFFF"/>
                    </a:solidFill>
                  </a14:hiddenFill>
                </a:ext>
              </a:extLst>
            </p:spPr>
          </p:pic>
          <p:sp>
            <p:nvSpPr>
              <p:cNvPr id="119" name="矩形 1"/>
              <p:cNvSpPr>
                <a:spLocks noChangeArrowheads="1"/>
              </p:cNvSpPr>
              <p:nvPr/>
            </p:nvSpPr>
            <p:spPr bwMode="auto">
              <a:xfrm>
                <a:off x="2148860" y="3165723"/>
                <a:ext cx="3637794"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en-US" altLang="zh-CN" sz="1400" dirty="0" smtClean="0">
                    <a:solidFill>
                      <a:schemeClr val="tx1">
                        <a:lumMod val="65000"/>
                        <a:lumOff val="35000"/>
                      </a:schemeClr>
                    </a:solidFill>
                    <a:latin typeface="微软雅黑" pitchFamily="34" charset="-122"/>
                    <a:ea typeface="微软雅黑" pitchFamily="34" charset="-122"/>
                  </a:rPr>
                  <a:t>HDMALL</a:t>
                </a:r>
                <a:r>
                  <a:rPr lang="zh-CN" altLang="en-US" sz="1400" dirty="0" smtClean="0">
                    <a:solidFill>
                      <a:schemeClr val="tx1">
                        <a:lumMod val="65000"/>
                        <a:lumOff val="35000"/>
                      </a:schemeClr>
                    </a:solidFill>
                    <a:latin typeface="微软雅黑" pitchFamily="34" charset="-122"/>
                    <a:ea typeface="微软雅黑" pitchFamily="34" charset="-122"/>
                  </a:rPr>
                  <a:t>：以合同管理为主，过程记录单一</a:t>
                </a:r>
                <a:endParaRPr lang="zh-CN" altLang="zh-CN" sz="1400" dirty="0">
                  <a:solidFill>
                    <a:schemeClr val="tx1">
                      <a:lumMod val="65000"/>
                      <a:lumOff val="35000"/>
                    </a:schemeClr>
                  </a:solidFill>
                  <a:latin typeface="微软雅黑" pitchFamily="34" charset="-122"/>
                  <a:ea typeface="微软雅黑" pitchFamily="34" charset="-122"/>
                </a:endParaRPr>
              </a:p>
            </p:txBody>
          </p:sp>
        </p:grpSp>
      </p:grpSp>
      <p:sp>
        <p:nvSpPr>
          <p:cNvPr id="123" name="TextBox 122"/>
          <p:cNvSpPr txBox="1"/>
          <p:nvPr/>
        </p:nvSpPr>
        <p:spPr>
          <a:xfrm>
            <a:off x="6761293" y="1271392"/>
            <a:ext cx="1107996" cy="369332"/>
          </a:xfrm>
          <a:prstGeom prst="rect">
            <a:avLst/>
          </a:prstGeom>
          <a:noFill/>
        </p:spPr>
        <p:txBody>
          <a:bodyPr wrap="none" rtlCol="0">
            <a:spAutoFit/>
          </a:bodyPr>
          <a:lstStyle/>
          <a:p>
            <a:r>
              <a:rPr lang="zh-CN" altLang="en-US" b="1" dirty="0" smtClean="0">
                <a:solidFill>
                  <a:srgbClr val="ECAC1E"/>
                </a:solidFill>
                <a:latin typeface="微软雅黑" panose="020B0503020204020204" pitchFamily="34" charset="-122"/>
                <a:ea typeface="微软雅黑" panose="020B0503020204020204" pitchFamily="34" charset="-122"/>
                <a:cs typeface="Calibri" pitchFamily="34" charset="0"/>
              </a:rPr>
              <a:t>财务管理</a:t>
            </a:r>
            <a:endParaRPr lang="en-US" altLang="zh-CN" b="1" dirty="0">
              <a:solidFill>
                <a:srgbClr val="ECAC1E"/>
              </a:solidFill>
              <a:latin typeface="微软雅黑" panose="020B0503020204020204" pitchFamily="34" charset="-122"/>
              <a:ea typeface="微软雅黑" panose="020B0503020204020204" pitchFamily="34" charset="-122"/>
              <a:cs typeface="Calibri" pitchFamily="34" charset="0"/>
            </a:endParaRPr>
          </a:p>
        </p:txBody>
      </p:sp>
      <p:grpSp>
        <p:nvGrpSpPr>
          <p:cNvPr id="124" name="组合 123"/>
          <p:cNvGrpSpPr/>
          <p:nvPr/>
        </p:nvGrpSpPr>
        <p:grpSpPr>
          <a:xfrm>
            <a:off x="6758817" y="1627651"/>
            <a:ext cx="4425751" cy="1659067"/>
            <a:chOff x="1869317" y="1949919"/>
            <a:chExt cx="4425751" cy="1659067"/>
          </a:xfrm>
        </p:grpSpPr>
        <p:sp>
          <p:nvSpPr>
            <p:cNvPr id="125" name="矩形 1"/>
            <p:cNvSpPr>
              <a:spLocks noChangeArrowheads="1"/>
            </p:cNvSpPr>
            <p:nvPr/>
          </p:nvSpPr>
          <p:spPr bwMode="auto">
            <a:xfrm>
              <a:off x="2339406" y="1949919"/>
              <a:ext cx="3955662"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en-US" altLang="zh-CN" sz="1400" dirty="0">
                  <a:solidFill>
                    <a:schemeClr val="tx1">
                      <a:lumMod val="65000"/>
                      <a:lumOff val="35000"/>
                    </a:schemeClr>
                  </a:solidFill>
                  <a:latin typeface="微软雅黑" pitchFamily="34" charset="-122"/>
                  <a:ea typeface="微软雅黑" pitchFamily="34" charset="-122"/>
                </a:rPr>
                <a:t>HDCRE</a:t>
              </a:r>
              <a:r>
                <a:rPr lang="zh-CN" altLang="en-US" sz="1400" dirty="0">
                  <a:solidFill>
                    <a:schemeClr val="tx1">
                      <a:lumMod val="65000"/>
                      <a:lumOff val="35000"/>
                    </a:schemeClr>
                  </a:solidFill>
                  <a:latin typeface="微软雅黑" pitchFamily="34" charset="-122"/>
                  <a:ea typeface="微软雅黑" pitchFamily="34" charset="-122"/>
                </a:rPr>
                <a:t>：</a:t>
              </a:r>
              <a:endParaRPr lang="en-US" altLang="zh-CN" sz="1400" dirty="0">
                <a:solidFill>
                  <a:schemeClr val="tx1">
                    <a:lumMod val="65000"/>
                    <a:lumOff val="35000"/>
                  </a:schemeClr>
                </a:solidFill>
                <a:latin typeface="微软雅黑" pitchFamily="34" charset="-122"/>
                <a:ea typeface="微软雅黑" pitchFamily="34" charset="-122"/>
              </a:endParaRPr>
            </a:p>
            <a:p>
              <a:pPr marL="533400" indent="-266700" algn="just">
                <a:lnSpc>
                  <a:spcPct val="150000"/>
                </a:lnSpc>
                <a:buFont typeface="Wingdings" panose="05000000000000000000" pitchFamily="2" charset="2"/>
                <a:buChar char="n"/>
              </a:pPr>
              <a:r>
                <a:rPr lang="zh-CN" altLang="en-US" sz="1400" dirty="0">
                  <a:solidFill>
                    <a:schemeClr val="tx1">
                      <a:lumMod val="65000"/>
                      <a:lumOff val="35000"/>
                    </a:schemeClr>
                  </a:solidFill>
                  <a:latin typeface="微软雅黑" pitchFamily="34" charset="-122"/>
                  <a:ea typeface="微软雅黑" pitchFamily="34" charset="-122"/>
                </a:rPr>
                <a:t>与财务系统接口更灵活且直观</a:t>
              </a:r>
              <a:endParaRPr lang="en-US" altLang="zh-CN" sz="1400" dirty="0">
                <a:solidFill>
                  <a:schemeClr val="tx1">
                    <a:lumMod val="65000"/>
                    <a:lumOff val="35000"/>
                  </a:schemeClr>
                </a:solidFill>
                <a:latin typeface="微软雅黑" pitchFamily="34" charset="-122"/>
                <a:ea typeface="微软雅黑" pitchFamily="34" charset="-122"/>
              </a:endParaRPr>
            </a:p>
            <a:p>
              <a:pPr marL="533400" indent="-266700" algn="just">
                <a:lnSpc>
                  <a:spcPct val="150000"/>
                </a:lnSpc>
                <a:buFont typeface="Wingdings" panose="05000000000000000000" pitchFamily="2" charset="2"/>
                <a:buChar char="n"/>
              </a:pPr>
              <a:r>
                <a:rPr lang="zh-CN" altLang="en-US" sz="1400" dirty="0">
                  <a:solidFill>
                    <a:schemeClr val="tx1">
                      <a:lumMod val="65000"/>
                      <a:lumOff val="35000"/>
                    </a:schemeClr>
                  </a:solidFill>
                  <a:latin typeface="微软雅黑" pitchFamily="34" charset="-122"/>
                  <a:ea typeface="微软雅黑" pitchFamily="34" charset="-122"/>
                </a:rPr>
                <a:t>收付款操作分离，更符合财务管控要求</a:t>
              </a:r>
              <a:endParaRPr lang="en-US" altLang="zh-CN" sz="1400" dirty="0">
                <a:solidFill>
                  <a:schemeClr val="tx1">
                    <a:lumMod val="65000"/>
                    <a:lumOff val="35000"/>
                  </a:schemeClr>
                </a:solidFill>
                <a:latin typeface="微软雅黑" pitchFamily="34" charset="-122"/>
                <a:ea typeface="微软雅黑" pitchFamily="34" charset="-122"/>
              </a:endParaRPr>
            </a:p>
            <a:p>
              <a:pPr marL="533400" indent="-266700" algn="just">
                <a:lnSpc>
                  <a:spcPct val="150000"/>
                </a:lnSpc>
                <a:buFont typeface="Wingdings" panose="05000000000000000000" pitchFamily="2" charset="2"/>
                <a:buChar char="n"/>
              </a:pPr>
              <a:r>
                <a:rPr lang="zh-CN" altLang="en-US" sz="1400" dirty="0">
                  <a:solidFill>
                    <a:schemeClr val="tx1">
                      <a:lumMod val="65000"/>
                      <a:lumOff val="35000"/>
                    </a:schemeClr>
                  </a:solidFill>
                  <a:latin typeface="微软雅黑" pitchFamily="34" charset="-122"/>
                  <a:ea typeface="微软雅黑" pitchFamily="34" charset="-122"/>
                </a:rPr>
                <a:t>发票管理更</a:t>
              </a:r>
              <a:r>
                <a:rPr lang="zh-CN" altLang="en-US" sz="1400" dirty="0" smtClean="0">
                  <a:solidFill>
                    <a:schemeClr val="tx1">
                      <a:lumMod val="65000"/>
                      <a:lumOff val="35000"/>
                    </a:schemeClr>
                  </a:solidFill>
                  <a:latin typeface="微软雅黑" pitchFamily="34" charset="-122"/>
                  <a:ea typeface="微软雅黑" pitchFamily="34" charset="-122"/>
                </a:rPr>
                <a:t>完善</a:t>
              </a:r>
              <a:endParaRPr lang="zh-CN" altLang="zh-CN" sz="1400" dirty="0">
                <a:solidFill>
                  <a:schemeClr val="tx1">
                    <a:lumMod val="65000"/>
                    <a:lumOff val="35000"/>
                  </a:schemeClr>
                </a:solidFill>
                <a:latin typeface="微软雅黑" pitchFamily="34" charset="-122"/>
                <a:ea typeface="微软雅黑" pitchFamily="34" charset="-122"/>
              </a:endParaRPr>
            </a:p>
          </p:txBody>
        </p:sp>
        <p:pic>
          <p:nvPicPr>
            <p:cNvPr id="126" name="Picture 2" descr="C:\Users\weiwei\Downloads\一般.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09282" y="3147262"/>
              <a:ext cx="336740" cy="336740"/>
            </a:xfrm>
            <a:prstGeom prst="rect">
              <a:avLst/>
            </a:prstGeom>
            <a:noFill/>
            <a:extLst>
              <a:ext uri="{909E8E84-426E-40DD-AFC4-6F175D3DCCD1}">
                <a14:hiddenFill xmlns:a14="http://schemas.microsoft.com/office/drawing/2010/main">
                  <a:solidFill>
                    <a:srgbClr val="FFFFFF"/>
                  </a:solidFill>
                </a14:hiddenFill>
              </a:ext>
            </a:extLst>
          </p:spPr>
        </p:pic>
        <p:pic>
          <p:nvPicPr>
            <p:cNvPr id="127" name="Picture 3" descr="C:\Users\weiwei\Downloads\好.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69317" y="2154033"/>
              <a:ext cx="395948" cy="395948"/>
            </a:xfrm>
            <a:prstGeom prst="rect">
              <a:avLst/>
            </a:prstGeom>
            <a:noFill/>
            <a:extLst>
              <a:ext uri="{909E8E84-426E-40DD-AFC4-6F175D3DCCD1}">
                <a14:hiddenFill xmlns:a14="http://schemas.microsoft.com/office/drawing/2010/main">
                  <a:solidFill>
                    <a:srgbClr val="FFFFFF"/>
                  </a:solidFill>
                </a14:hiddenFill>
              </a:ext>
            </a:extLst>
          </p:spPr>
        </p:pic>
        <p:sp>
          <p:nvSpPr>
            <p:cNvPr id="128" name="矩形 1"/>
            <p:cNvSpPr>
              <a:spLocks noChangeArrowheads="1"/>
            </p:cNvSpPr>
            <p:nvPr/>
          </p:nvSpPr>
          <p:spPr bwMode="auto">
            <a:xfrm>
              <a:off x="2339406" y="3193488"/>
              <a:ext cx="3007220"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en-US" altLang="zh-CN" sz="1400" dirty="0" smtClean="0">
                  <a:solidFill>
                    <a:schemeClr val="tx1">
                      <a:lumMod val="65000"/>
                      <a:lumOff val="35000"/>
                    </a:schemeClr>
                  </a:solidFill>
                  <a:latin typeface="微软雅黑" pitchFamily="34" charset="-122"/>
                  <a:ea typeface="微软雅黑" pitchFamily="34" charset="-122"/>
                </a:rPr>
                <a:t>HDMALL</a:t>
              </a:r>
              <a:r>
                <a:rPr lang="zh-CN" altLang="en-US" sz="1400" dirty="0" smtClean="0">
                  <a:solidFill>
                    <a:schemeClr val="tx1">
                      <a:lumMod val="65000"/>
                      <a:lumOff val="35000"/>
                    </a:schemeClr>
                  </a:solidFill>
                  <a:latin typeface="微软雅黑" pitchFamily="34" charset="-122"/>
                  <a:ea typeface="微软雅黑" pitchFamily="34" charset="-122"/>
                </a:rPr>
                <a:t>：以财务基础管理为主</a:t>
              </a:r>
              <a:endParaRPr lang="zh-CN" altLang="zh-CN" sz="1400" dirty="0">
                <a:solidFill>
                  <a:schemeClr val="tx1">
                    <a:lumMod val="65000"/>
                    <a:lumOff val="35000"/>
                  </a:schemeClr>
                </a:solidFill>
                <a:latin typeface="微软雅黑" pitchFamily="34" charset="-122"/>
                <a:ea typeface="微软雅黑" pitchFamily="34" charset="-122"/>
              </a:endParaRPr>
            </a:p>
          </p:txBody>
        </p:sp>
      </p:grpSp>
      <p:grpSp>
        <p:nvGrpSpPr>
          <p:cNvPr id="129" name="组合 128"/>
          <p:cNvGrpSpPr/>
          <p:nvPr/>
        </p:nvGrpSpPr>
        <p:grpSpPr>
          <a:xfrm>
            <a:off x="6773833" y="3711344"/>
            <a:ext cx="3536276" cy="1718018"/>
            <a:chOff x="1769301" y="1403160"/>
            <a:chExt cx="3536276" cy="1718018"/>
          </a:xfrm>
        </p:grpSpPr>
        <p:sp>
          <p:nvSpPr>
            <p:cNvPr id="130" name="TextBox 129"/>
            <p:cNvSpPr txBox="1"/>
            <p:nvPr/>
          </p:nvSpPr>
          <p:spPr>
            <a:xfrm>
              <a:off x="1871793" y="1403160"/>
              <a:ext cx="1107996" cy="369332"/>
            </a:xfrm>
            <a:prstGeom prst="rect">
              <a:avLst/>
            </a:prstGeom>
            <a:noFill/>
          </p:spPr>
          <p:txBody>
            <a:bodyPr wrap="none" rtlCol="0">
              <a:spAutoFit/>
            </a:bodyPr>
            <a:lstStyle/>
            <a:p>
              <a:r>
                <a:rPr lang="zh-CN" altLang="en-US" b="1" dirty="0" smtClean="0">
                  <a:solidFill>
                    <a:srgbClr val="FC6D13"/>
                  </a:solidFill>
                  <a:latin typeface="微软雅黑" panose="020B0503020204020204" pitchFamily="34" charset="-122"/>
                  <a:ea typeface="微软雅黑" panose="020B0503020204020204" pitchFamily="34" charset="-122"/>
                  <a:cs typeface="Calibri" pitchFamily="34" charset="0"/>
                </a:rPr>
                <a:t>移动应用</a:t>
              </a:r>
              <a:endParaRPr lang="en-US" altLang="zh-CN" b="1" dirty="0" smtClean="0">
                <a:solidFill>
                  <a:srgbClr val="FC6D13"/>
                </a:solidFill>
                <a:latin typeface="微软雅黑" panose="020B0503020204020204" pitchFamily="34" charset="-122"/>
                <a:ea typeface="微软雅黑" panose="020B0503020204020204" pitchFamily="34" charset="-122"/>
                <a:cs typeface="Calibri" pitchFamily="34" charset="0"/>
              </a:endParaRPr>
            </a:p>
          </p:txBody>
        </p:sp>
        <p:grpSp>
          <p:nvGrpSpPr>
            <p:cNvPr id="131" name="组合 130"/>
            <p:cNvGrpSpPr/>
            <p:nvPr/>
          </p:nvGrpSpPr>
          <p:grpSpPr>
            <a:xfrm>
              <a:off x="1769301" y="1753483"/>
              <a:ext cx="3536276" cy="1367695"/>
              <a:chOff x="1769301" y="1943983"/>
              <a:chExt cx="3536276" cy="1367695"/>
            </a:xfrm>
          </p:grpSpPr>
          <p:sp>
            <p:nvSpPr>
              <p:cNvPr id="132" name="矩形 1"/>
              <p:cNvSpPr>
                <a:spLocks noChangeArrowheads="1"/>
              </p:cNvSpPr>
              <p:nvPr/>
            </p:nvSpPr>
            <p:spPr bwMode="auto">
              <a:xfrm>
                <a:off x="2141240" y="1943983"/>
                <a:ext cx="3164337" cy="1061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en-US" altLang="zh-CN" sz="1400" dirty="0" smtClean="0">
                    <a:solidFill>
                      <a:schemeClr val="tx1">
                        <a:lumMod val="65000"/>
                        <a:lumOff val="35000"/>
                      </a:schemeClr>
                    </a:solidFill>
                    <a:latin typeface="微软雅黑" pitchFamily="34" charset="-122"/>
                    <a:ea typeface="微软雅黑" pitchFamily="34" charset="-122"/>
                  </a:rPr>
                  <a:t>HDCRE</a:t>
                </a:r>
                <a:r>
                  <a:rPr lang="zh-CN" altLang="en-US" sz="1400" dirty="0" smtClean="0">
                    <a:solidFill>
                      <a:schemeClr val="tx1">
                        <a:lumMod val="65000"/>
                        <a:lumOff val="35000"/>
                      </a:schemeClr>
                    </a:solidFill>
                    <a:latin typeface="微软雅黑" pitchFamily="34" charset="-122"/>
                    <a:ea typeface="微软雅黑" pitchFamily="34" charset="-122"/>
                  </a:rPr>
                  <a:t>：</a:t>
                </a:r>
                <a:endParaRPr lang="en-US" altLang="zh-CN" sz="1400" dirty="0" smtClean="0">
                  <a:solidFill>
                    <a:schemeClr val="tx1">
                      <a:lumMod val="65000"/>
                      <a:lumOff val="35000"/>
                    </a:schemeClr>
                  </a:solidFill>
                  <a:latin typeface="微软雅黑" pitchFamily="34" charset="-122"/>
                  <a:ea typeface="微软雅黑" pitchFamily="34" charset="-122"/>
                </a:endParaRPr>
              </a:p>
              <a:p>
                <a:pPr marL="533400" indent="-266700" algn="just">
                  <a:buFont typeface="Wingdings" panose="05000000000000000000" pitchFamily="2" charset="2"/>
                  <a:buChar char="n"/>
                </a:pPr>
                <a:r>
                  <a:rPr lang="zh-CN" altLang="en-US" sz="1400" dirty="0" smtClean="0">
                    <a:solidFill>
                      <a:schemeClr val="tx1">
                        <a:lumMod val="65000"/>
                        <a:lumOff val="35000"/>
                      </a:schemeClr>
                    </a:solidFill>
                    <a:latin typeface="微软雅黑" pitchFamily="34" charset="-122"/>
                    <a:ea typeface="微软雅黑" pitchFamily="34" charset="-122"/>
                  </a:rPr>
                  <a:t>与移动应用（</a:t>
                </a:r>
                <a:r>
                  <a:rPr lang="en-US" altLang="zh-CN" sz="1400" dirty="0" smtClean="0">
                    <a:solidFill>
                      <a:schemeClr val="tx1">
                        <a:lumMod val="65000"/>
                        <a:lumOff val="35000"/>
                      </a:schemeClr>
                    </a:solidFill>
                    <a:latin typeface="微软雅黑" pitchFamily="34" charset="-122"/>
                    <a:ea typeface="微软雅黑" pitchFamily="34" charset="-122"/>
                  </a:rPr>
                  <a:t>HDMCRE</a:t>
                </a:r>
                <a:r>
                  <a:rPr lang="zh-CN" altLang="en-US" sz="1400" dirty="0" smtClean="0">
                    <a:solidFill>
                      <a:schemeClr val="tx1">
                        <a:lumMod val="65000"/>
                        <a:lumOff val="35000"/>
                      </a:schemeClr>
                    </a:solidFill>
                    <a:latin typeface="微软雅黑" pitchFamily="34" charset="-122"/>
                    <a:ea typeface="微软雅黑" pitchFamily="34" charset="-122"/>
                  </a:rPr>
                  <a:t>）无缝对接，支持移动审批，网上商户服务和移动办公等功能</a:t>
                </a:r>
                <a:endParaRPr lang="zh-CN" altLang="zh-CN" sz="1400" dirty="0">
                  <a:solidFill>
                    <a:schemeClr val="tx1">
                      <a:lumMod val="65000"/>
                      <a:lumOff val="35000"/>
                    </a:schemeClr>
                  </a:solidFill>
                  <a:latin typeface="微软雅黑" pitchFamily="34" charset="-122"/>
                  <a:ea typeface="微软雅黑" pitchFamily="34" charset="-122"/>
                </a:endParaRPr>
              </a:p>
            </p:txBody>
          </p:sp>
          <p:pic>
            <p:nvPicPr>
              <p:cNvPr id="133" name="Picture 2" descr="C:\Users\weiwei\Downloads\一般.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82370" y="2974938"/>
                <a:ext cx="336740" cy="336740"/>
              </a:xfrm>
              <a:prstGeom prst="rect">
                <a:avLst/>
              </a:prstGeom>
              <a:noFill/>
              <a:extLst>
                <a:ext uri="{909E8E84-426E-40DD-AFC4-6F175D3DCCD1}">
                  <a14:hiddenFill xmlns:a14="http://schemas.microsoft.com/office/drawing/2010/main">
                    <a:solidFill>
                      <a:srgbClr val="FFFFFF"/>
                    </a:solidFill>
                  </a14:hiddenFill>
                </a:ext>
              </a:extLst>
            </p:spPr>
          </p:pic>
          <p:pic>
            <p:nvPicPr>
              <p:cNvPr id="134" name="Picture 3" descr="C:\Users\weiwei\Downloads\好.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69301" y="2154033"/>
                <a:ext cx="395948" cy="395948"/>
              </a:xfrm>
              <a:prstGeom prst="rect">
                <a:avLst/>
              </a:prstGeom>
              <a:noFill/>
              <a:extLst>
                <a:ext uri="{909E8E84-426E-40DD-AFC4-6F175D3DCCD1}">
                  <a14:hiddenFill xmlns:a14="http://schemas.microsoft.com/office/drawing/2010/main">
                    <a:solidFill>
                      <a:srgbClr val="FFFFFF"/>
                    </a:solidFill>
                  </a14:hiddenFill>
                </a:ext>
              </a:extLst>
            </p:spPr>
          </p:pic>
          <p:sp>
            <p:nvSpPr>
              <p:cNvPr id="135" name="矩形 1"/>
              <p:cNvSpPr>
                <a:spLocks noChangeArrowheads="1"/>
              </p:cNvSpPr>
              <p:nvPr/>
            </p:nvSpPr>
            <p:spPr bwMode="auto">
              <a:xfrm>
                <a:off x="2148861" y="2911723"/>
                <a:ext cx="3007220" cy="3774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en-US" altLang="zh-CN" sz="1400" dirty="0" smtClean="0">
                    <a:solidFill>
                      <a:schemeClr val="tx1">
                        <a:lumMod val="65000"/>
                        <a:lumOff val="35000"/>
                      </a:schemeClr>
                    </a:solidFill>
                    <a:latin typeface="微软雅黑" pitchFamily="34" charset="-122"/>
                    <a:ea typeface="微软雅黑" pitchFamily="34" charset="-122"/>
                  </a:rPr>
                  <a:t>HDMALL</a:t>
                </a:r>
                <a:r>
                  <a:rPr lang="zh-CN" altLang="en-US" sz="1400" dirty="0" smtClean="0">
                    <a:solidFill>
                      <a:schemeClr val="tx1">
                        <a:lumMod val="65000"/>
                        <a:lumOff val="35000"/>
                      </a:schemeClr>
                    </a:solidFill>
                    <a:latin typeface="微软雅黑" pitchFamily="34" charset="-122"/>
                    <a:ea typeface="微软雅黑" pitchFamily="34" charset="-122"/>
                  </a:rPr>
                  <a:t>：不支持</a:t>
                </a:r>
                <a:endParaRPr lang="zh-CN" altLang="zh-CN" sz="1400" dirty="0">
                  <a:solidFill>
                    <a:schemeClr val="tx1">
                      <a:lumMod val="65000"/>
                      <a:lumOff val="35000"/>
                    </a:schemeClr>
                  </a:solidFill>
                  <a:latin typeface="微软雅黑" pitchFamily="34" charset="-122"/>
                  <a:ea typeface="微软雅黑" pitchFamily="34" charset="-122"/>
                </a:endParaRPr>
              </a:p>
            </p:txBody>
          </p:sp>
        </p:grpSp>
      </p:grpSp>
    </p:spTree>
    <p:extLst>
      <p:ext uri="{BB962C8B-B14F-4D97-AF65-F5344CB8AC3E}">
        <p14:creationId xmlns:p14="http://schemas.microsoft.com/office/powerpoint/2010/main" val="152038594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700776" y="219935"/>
            <a:ext cx="10128032" cy="832376"/>
            <a:chOff x="918496" y="219935"/>
            <a:chExt cx="10128032" cy="832376"/>
          </a:xfrm>
        </p:grpSpPr>
        <p:grpSp>
          <p:nvGrpSpPr>
            <p:cNvPr id="10" name="组合 11"/>
            <p:cNvGrpSpPr/>
            <p:nvPr/>
          </p:nvGrpSpPr>
          <p:grpSpPr>
            <a:xfrm>
              <a:off x="918496" y="481918"/>
              <a:ext cx="2994914" cy="570393"/>
              <a:chOff x="1370052" y="1035073"/>
              <a:chExt cx="2994914" cy="570393"/>
            </a:xfrm>
          </p:grpSpPr>
          <p:grpSp>
            <p:nvGrpSpPr>
              <p:cNvPr id="12" name="组合 21"/>
              <p:cNvGrpSpPr/>
              <p:nvPr/>
            </p:nvGrpSpPr>
            <p:grpSpPr>
              <a:xfrm>
                <a:off x="1370052" y="1035073"/>
                <a:ext cx="315400" cy="570393"/>
                <a:chOff x="1370052" y="1035073"/>
                <a:chExt cx="315400" cy="570393"/>
              </a:xfrm>
            </p:grpSpPr>
            <p:sp>
              <p:nvSpPr>
                <p:cNvPr id="14"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标题 1"/>
            <p:cNvSpPr txBox="1">
              <a:spLocks/>
            </p:cNvSpPr>
            <p:nvPr/>
          </p:nvSpPr>
          <p:spPr>
            <a:xfrm>
              <a:off x="131973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HDCRE</a:t>
              </a:r>
              <a:r>
                <a:rPr lang="zh-CN" altLang="en-US" sz="2400" b="1" dirty="0">
                  <a:latin typeface="微软雅黑" panose="020B0503020204020204" pitchFamily="34" charset="-122"/>
                  <a:ea typeface="微软雅黑" panose="020B0503020204020204" pitchFamily="34" charset="-122"/>
                </a:rPr>
                <a:t>介绍</a:t>
              </a:r>
              <a:endParaRPr lang="en-US" altLang="zh-CN" sz="2400" b="1" dirty="0">
                <a:latin typeface="微软雅黑" panose="020B0503020204020204" pitchFamily="34" charset="-122"/>
                <a:ea typeface="微软雅黑" panose="020B0503020204020204" pitchFamily="34" charset="-122"/>
              </a:endParaRPr>
            </a:p>
          </p:txBody>
        </p:sp>
      </p:grpSp>
      <p:sp>
        <p:nvSpPr>
          <p:cNvPr id="16" name="灯片编号占位符 15"/>
          <p:cNvSpPr>
            <a:spLocks noGrp="1"/>
          </p:cNvSpPr>
          <p:nvPr>
            <p:ph type="sldNum" sz="quarter" idx="12"/>
          </p:nvPr>
        </p:nvSpPr>
        <p:spPr/>
        <p:txBody>
          <a:bodyPr/>
          <a:lstStyle/>
          <a:p>
            <a:fld id="{49F4BA8F-7B64-4198-9505-0CB5D4D3B366}" type="slidenum">
              <a:rPr lang="zh-CN" altLang="en-US" smtClean="0"/>
              <a:pPr/>
              <a:t>7</a:t>
            </a:fld>
            <a:endParaRPr lang="zh-CN" altLang="en-US" dirty="0"/>
          </a:p>
        </p:txBody>
      </p:sp>
      <p:grpSp>
        <p:nvGrpSpPr>
          <p:cNvPr id="81" name="组合 80"/>
          <p:cNvGrpSpPr/>
          <p:nvPr/>
        </p:nvGrpSpPr>
        <p:grpSpPr>
          <a:xfrm>
            <a:off x="1220020" y="1367365"/>
            <a:ext cx="507863" cy="534350"/>
            <a:chOff x="1042970" y="1207566"/>
            <a:chExt cx="436655" cy="432048"/>
          </a:xfrm>
        </p:grpSpPr>
        <p:sp>
          <p:nvSpPr>
            <p:cNvPr id="83" name="泪滴形 82"/>
            <p:cNvSpPr/>
            <p:nvPr/>
          </p:nvSpPr>
          <p:spPr>
            <a:xfrm rot="10800000">
              <a:off x="1047577" y="1207566"/>
              <a:ext cx="432048" cy="432048"/>
            </a:xfrm>
            <a:prstGeom prst="teardrop">
              <a:avLst>
                <a:gd name="adj" fmla="val 94121"/>
              </a:avLst>
            </a:prstGeom>
            <a:solidFill>
              <a:srgbClr val="92D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solidFill>
                <a:latin typeface="Calibri" pitchFamily="34" charset="0"/>
                <a:ea typeface="宋体" pitchFamily="2" charset="-122"/>
              </a:endParaRPr>
            </a:p>
          </p:txBody>
        </p:sp>
        <p:sp>
          <p:nvSpPr>
            <p:cNvPr id="85" name="TextBox 84"/>
            <p:cNvSpPr txBox="1"/>
            <p:nvPr/>
          </p:nvSpPr>
          <p:spPr>
            <a:xfrm>
              <a:off x="1042970" y="1293305"/>
              <a:ext cx="376536" cy="273737"/>
            </a:xfrm>
            <a:prstGeom prst="rect">
              <a:avLst/>
            </a:prstGeom>
            <a:noFill/>
          </p:spPr>
          <p:txBody>
            <a:bodyPr wrap="none" rtlCol="0">
              <a:spAutoFit/>
            </a:bodyPr>
            <a:lstStyle>
              <a:defPPr>
                <a:defRPr lang="zh-CN"/>
              </a:defPPr>
              <a:lvl1pPr>
                <a:defRPr sz="3200">
                  <a:latin typeface="微软雅黑" pitchFamily="34" charset="-122"/>
                  <a:ea typeface="微软雅黑" pitchFamily="34" charset="-122"/>
                  <a:cs typeface="Arial Unicode MS" pitchFamily="34" charset="-122"/>
                </a:defRPr>
              </a:lvl1pPr>
            </a:lstStyle>
            <a:p>
              <a:r>
                <a:rPr lang="en-US" altLang="zh-CN" sz="1600" b="1" dirty="0" smtClean="0"/>
                <a:t>05</a:t>
              </a:r>
              <a:endParaRPr lang="zh-CN" altLang="en-US" sz="1600" b="1" dirty="0"/>
            </a:p>
          </p:txBody>
        </p:sp>
      </p:grpSp>
      <p:cxnSp>
        <p:nvCxnSpPr>
          <p:cNvPr id="88" name="直接连接符 87"/>
          <p:cNvCxnSpPr/>
          <p:nvPr/>
        </p:nvCxnSpPr>
        <p:spPr>
          <a:xfrm>
            <a:off x="1369288" y="3249880"/>
            <a:ext cx="3936290" cy="36676"/>
          </a:xfrm>
          <a:prstGeom prst="line">
            <a:avLst/>
          </a:prstGeom>
          <a:ln w="12700">
            <a:solidFill>
              <a:srgbClr val="FFC000"/>
            </a:solidFill>
            <a:prstDash val="dash"/>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V="1">
            <a:off x="5807650" y="3820276"/>
            <a:ext cx="0" cy="1647057"/>
          </a:xfrm>
          <a:prstGeom prst="line">
            <a:avLst/>
          </a:prstGeom>
          <a:ln w="12700">
            <a:solidFill>
              <a:srgbClr val="FFC000"/>
            </a:solidFill>
            <a:prstDash val="dash"/>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a:off x="6310588" y="3284593"/>
            <a:ext cx="4104224" cy="0"/>
          </a:xfrm>
          <a:prstGeom prst="line">
            <a:avLst/>
          </a:prstGeom>
          <a:ln w="12700">
            <a:solidFill>
              <a:srgbClr val="FFC000"/>
            </a:solidFill>
            <a:prstDash val="dash"/>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V="1">
            <a:off x="5807650" y="1282114"/>
            <a:ext cx="0" cy="1424411"/>
          </a:xfrm>
          <a:prstGeom prst="line">
            <a:avLst/>
          </a:prstGeom>
          <a:ln w="12700">
            <a:solidFill>
              <a:srgbClr val="FFC000"/>
            </a:solidFill>
            <a:prstDash val="dash"/>
          </a:ln>
        </p:spPr>
        <p:style>
          <a:lnRef idx="1">
            <a:schemeClr val="accent1"/>
          </a:lnRef>
          <a:fillRef idx="0">
            <a:schemeClr val="accent1"/>
          </a:fillRef>
          <a:effectRef idx="0">
            <a:schemeClr val="accent1"/>
          </a:effectRef>
          <a:fontRef idx="minor">
            <a:schemeClr val="tx1"/>
          </a:fontRef>
        </p:style>
      </p:cxnSp>
      <p:sp>
        <p:nvSpPr>
          <p:cNvPr id="97" name="泪滴形 96"/>
          <p:cNvSpPr/>
          <p:nvPr/>
        </p:nvSpPr>
        <p:spPr>
          <a:xfrm rot="11515453">
            <a:off x="5789350" y="2989893"/>
            <a:ext cx="254815" cy="270963"/>
          </a:xfrm>
          <a:prstGeom prst="teardrop">
            <a:avLst>
              <a:gd name="adj" fmla="val 94121"/>
            </a:avLst>
          </a:prstGeom>
          <a:solidFill>
            <a:srgbClr val="739BCB"/>
          </a:solid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latin typeface="+mn-lt"/>
              <a:ea typeface="+mn-ea"/>
            </a:endParaRPr>
          </a:p>
        </p:txBody>
      </p:sp>
      <p:sp>
        <p:nvSpPr>
          <p:cNvPr id="98" name="泪滴形 97"/>
          <p:cNvSpPr/>
          <p:nvPr/>
        </p:nvSpPr>
        <p:spPr>
          <a:xfrm rot="5400000">
            <a:off x="5448848" y="2880689"/>
            <a:ext cx="298174" cy="263915"/>
          </a:xfrm>
          <a:prstGeom prst="teardrop">
            <a:avLst>
              <a:gd name="adj" fmla="val 94121"/>
            </a:avLst>
          </a:prstGeom>
          <a:solidFill>
            <a:srgbClr val="92D050"/>
          </a:solid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latin typeface="+mn-lt"/>
              <a:ea typeface="+mn-ea"/>
            </a:endParaRPr>
          </a:p>
        </p:txBody>
      </p:sp>
      <p:sp>
        <p:nvSpPr>
          <p:cNvPr id="99" name="泪滴形 98"/>
          <p:cNvSpPr/>
          <p:nvPr/>
        </p:nvSpPr>
        <p:spPr>
          <a:xfrm rot="16200000">
            <a:off x="5841997" y="3338417"/>
            <a:ext cx="267175" cy="251253"/>
          </a:xfrm>
          <a:prstGeom prst="teardrop">
            <a:avLst>
              <a:gd name="adj" fmla="val 94121"/>
            </a:avLst>
          </a:prstGeom>
          <a:solidFill>
            <a:srgbClr val="FCB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泪滴形 99"/>
          <p:cNvSpPr/>
          <p:nvPr/>
        </p:nvSpPr>
        <p:spPr>
          <a:xfrm>
            <a:off x="5514522" y="3241397"/>
            <a:ext cx="251253" cy="267175"/>
          </a:xfrm>
          <a:prstGeom prst="teardrop">
            <a:avLst>
              <a:gd name="adj" fmla="val 94121"/>
            </a:avLst>
          </a:prstGeom>
          <a:solidFill>
            <a:srgbClr val="FC6D26"/>
          </a:solid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latin typeface="+mn-lt"/>
              <a:ea typeface="+mn-ea"/>
            </a:endParaRPr>
          </a:p>
        </p:txBody>
      </p:sp>
      <p:grpSp>
        <p:nvGrpSpPr>
          <p:cNvPr id="101" name="组合 100"/>
          <p:cNvGrpSpPr/>
          <p:nvPr/>
        </p:nvGrpSpPr>
        <p:grpSpPr>
          <a:xfrm>
            <a:off x="6143086" y="1347167"/>
            <a:ext cx="502505" cy="534350"/>
            <a:chOff x="1047577" y="1207566"/>
            <a:chExt cx="432048" cy="432048"/>
          </a:xfrm>
        </p:grpSpPr>
        <p:sp>
          <p:nvSpPr>
            <p:cNvPr id="102" name="泪滴形 101"/>
            <p:cNvSpPr/>
            <p:nvPr/>
          </p:nvSpPr>
          <p:spPr>
            <a:xfrm rot="10800000">
              <a:off x="1047577" y="1207566"/>
              <a:ext cx="432048" cy="432048"/>
            </a:xfrm>
            <a:prstGeom prst="teardrop">
              <a:avLst>
                <a:gd name="adj" fmla="val 94121"/>
              </a:avLst>
            </a:prstGeom>
            <a:solidFill>
              <a:srgbClr val="739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solidFill>
                <a:latin typeface="Calibri" pitchFamily="34" charset="0"/>
                <a:ea typeface="宋体" pitchFamily="2" charset="-122"/>
              </a:endParaRPr>
            </a:p>
          </p:txBody>
        </p:sp>
        <p:sp>
          <p:nvSpPr>
            <p:cNvPr id="103" name="TextBox 102"/>
            <p:cNvSpPr txBox="1"/>
            <p:nvPr/>
          </p:nvSpPr>
          <p:spPr>
            <a:xfrm>
              <a:off x="1047577" y="1278830"/>
              <a:ext cx="376536" cy="273737"/>
            </a:xfrm>
            <a:prstGeom prst="rect">
              <a:avLst/>
            </a:prstGeom>
            <a:noFill/>
          </p:spPr>
          <p:txBody>
            <a:bodyPr wrap="none" rtlCol="0">
              <a:spAutoFit/>
            </a:bodyPr>
            <a:lstStyle>
              <a:defPPr>
                <a:defRPr lang="zh-CN"/>
              </a:defPPr>
              <a:lvl1pPr>
                <a:defRPr sz="3200">
                  <a:latin typeface="微软雅黑" pitchFamily="34" charset="-122"/>
                  <a:ea typeface="微软雅黑" pitchFamily="34" charset="-122"/>
                  <a:cs typeface="Arial Unicode MS" pitchFamily="34" charset="-122"/>
                </a:defRPr>
              </a:lvl1pPr>
            </a:lstStyle>
            <a:p>
              <a:r>
                <a:rPr lang="en-US" altLang="zh-CN" sz="1600" b="1" dirty="0" smtClean="0"/>
                <a:t>06</a:t>
              </a:r>
              <a:endParaRPr lang="zh-CN" altLang="en-US" sz="1600" b="1" dirty="0"/>
            </a:p>
          </p:txBody>
        </p:sp>
      </p:grpSp>
      <p:grpSp>
        <p:nvGrpSpPr>
          <p:cNvPr id="104" name="组合 103"/>
          <p:cNvGrpSpPr/>
          <p:nvPr/>
        </p:nvGrpSpPr>
        <p:grpSpPr>
          <a:xfrm>
            <a:off x="1201786" y="3597630"/>
            <a:ext cx="515177" cy="534350"/>
            <a:chOff x="1036682" y="1207566"/>
            <a:chExt cx="442943" cy="432048"/>
          </a:xfrm>
        </p:grpSpPr>
        <p:sp>
          <p:nvSpPr>
            <p:cNvPr id="105" name="泪滴形 104"/>
            <p:cNvSpPr/>
            <p:nvPr/>
          </p:nvSpPr>
          <p:spPr>
            <a:xfrm rot="10800000">
              <a:off x="1047577" y="1207566"/>
              <a:ext cx="432048" cy="432048"/>
            </a:xfrm>
            <a:prstGeom prst="teardrop">
              <a:avLst>
                <a:gd name="adj" fmla="val 94121"/>
              </a:avLst>
            </a:prstGeom>
            <a:solidFill>
              <a:srgbClr val="FC6D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solidFill>
                <a:latin typeface="Calibri" pitchFamily="34" charset="0"/>
                <a:ea typeface="宋体" pitchFamily="2" charset="-122"/>
              </a:endParaRPr>
            </a:p>
          </p:txBody>
        </p:sp>
        <p:sp>
          <p:nvSpPr>
            <p:cNvPr id="106" name="TextBox 105"/>
            <p:cNvSpPr txBox="1"/>
            <p:nvPr/>
          </p:nvSpPr>
          <p:spPr>
            <a:xfrm>
              <a:off x="1036682" y="1279574"/>
              <a:ext cx="376536" cy="273737"/>
            </a:xfrm>
            <a:prstGeom prst="rect">
              <a:avLst/>
            </a:prstGeom>
            <a:noFill/>
          </p:spPr>
          <p:txBody>
            <a:bodyPr wrap="none" rtlCol="0">
              <a:spAutoFit/>
            </a:bodyPr>
            <a:lstStyle>
              <a:defPPr>
                <a:defRPr lang="zh-CN"/>
              </a:defPPr>
              <a:lvl1pPr>
                <a:defRPr sz="3200">
                  <a:latin typeface="微软雅黑" pitchFamily="34" charset="-122"/>
                  <a:ea typeface="微软雅黑" pitchFamily="34" charset="-122"/>
                  <a:cs typeface="Arial Unicode MS" pitchFamily="34" charset="-122"/>
                </a:defRPr>
              </a:lvl1pPr>
            </a:lstStyle>
            <a:p>
              <a:r>
                <a:rPr lang="en-US" altLang="zh-CN" sz="1600" b="1" dirty="0" smtClean="0"/>
                <a:t>07</a:t>
              </a:r>
              <a:endParaRPr lang="zh-CN" altLang="en-US" sz="1600" b="1" dirty="0"/>
            </a:p>
          </p:txBody>
        </p:sp>
      </p:grpSp>
      <p:grpSp>
        <p:nvGrpSpPr>
          <p:cNvPr id="107" name="组合 106"/>
          <p:cNvGrpSpPr/>
          <p:nvPr/>
        </p:nvGrpSpPr>
        <p:grpSpPr>
          <a:xfrm>
            <a:off x="6202380" y="3597630"/>
            <a:ext cx="526530" cy="534350"/>
            <a:chOff x="1026921" y="1207566"/>
            <a:chExt cx="452704" cy="432048"/>
          </a:xfrm>
        </p:grpSpPr>
        <p:sp>
          <p:nvSpPr>
            <p:cNvPr id="108" name="泪滴形 107"/>
            <p:cNvSpPr/>
            <p:nvPr/>
          </p:nvSpPr>
          <p:spPr>
            <a:xfrm rot="10800000">
              <a:off x="1047577" y="1207566"/>
              <a:ext cx="432048" cy="432048"/>
            </a:xfrm>
            <a:prstGeom prst="teardrop">
              <a:avLst>
                <a:gd name="adj" fmla="val 94121"/>
              </a:avLst>
            </a:prstGeom>
            <a:solidFill>
              <a:srgbClr val="FCB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solidFill>
                <a:latin typeface="Calibri" pitchFamily="34" charset="0"/>
                <a:ea typeface="宋体" pitchFamily="2" charset="-122"/>
              </a:endParaRPr>
            </a:p>
          </p:txBody>
        </p:sp>
        <p:sp>
          <p:nvSpPr>
            <p:cNvPr id="109" name="TextBox 108"/>
            <p:cNvSpPr txBox="1"/>
            <p:nvPr/>
          </p:nvSpPr>
          <p:spPr>
            <a:xfrm>
              <a:off x="1026921" y="1291777"/>
              <a:ext cx="376535" cy="273737"/>
            </a:xfrm>
            <a:prstGeom prst="rect">
              <a:avLst/>
            </a:prstGeom>
            <a:noFill/>
          </p:spPr>
          <p:txBody>
            <a:bodyPr wrap="none" rtlCol="0">
              <a:spAutoFit/>
            </a:bodyPr>
            <a:lstStyle>
              <a:defPPr>
                <a:defRPr lang="zh-CN"/>
              </a:defPPr>
              <a:lvl1pPr>
                <a:defRPr sz="3200">
                  <a:latin typeface="微软雅黑" pitchFamily="34" charset="-122"/>
                  <a:ea typeface="微软雅黑" pitchFamily="34" charset="-122"/>
                  <a:cs typeface="Arial Unicode MS" pitchFamily="34" charset="-122"/>
                </a:defRPr>
              </a:lvl1pPr>
            </a:lstStyle>
            <a:p>
              <a:r>
                <a:rPr lang="en-US" altLang="zh-CN" sz="1600" b="1" dirty="0" smtClean="0"/>
                <a:t>08</a:t>
              </a:r>
              <a:endParaRPr lang="zh-CN" altLang="en-US" sz="1600" b="1" dirty="0"/>
            </a:p>
          </p:txBody>
        </p:sp>
      </p:grpSp>
      <p:grpSp>
        <p:nvGrpSpPr>
          <p:cNvPr id="44" name="组合 43"/>
          <p:cNvGrpSpPr/>
          <p:nvPr/>
        </p:nvGrpSpPr>
        <p:grpSpPr>
          <a:xfrm>
            <a:off x="1769301" y="1403160"/>
            <a:ext cx="3536276" cy="1662121"/>
            <a:chOff x="1769301" y="1403160"/>
            <a:chExt cx="3536276" cy="1662121"/>
          </a:xfrm>
        </p:grpSpPr>
        <p:sp>
          <p:nvSpPr>
            <p:cNvPr id="96" name="TextBox 95"/>
            <p:cNvSpPr txBox="1"/>
            <p:nvPr/>
          </p:nvSpPr>
          <p:spPr>
            <a:xfrm>
              <a:off x="1871793" y="1403160"/>
              <a:ext cx="1107996" cy="369332"/>
            </a:xfrm>
            <a:prstGeom prst="rect">
              <a:avLst/>
            </a:prstGeom>
            <a:noFill/>
          </p:spPr>
          <p:txBody>
            <a:bodyPr wrap="none" rtlCol="0">
              <a:spAutoFit/>
            </a:bodyPr>
            <a:lstStyle/>
            <a:p>
              <a:r>
                <a:rPr lang="zh-CN" altLang="en-US" b="1" dirty="0" smtClean="0">
                  <a:solidFill>
                    <a:srgbClr val="FC6D13"/>
                  </a:solidFill>
                  <a:latin typeface="微软雅黑" panose="020B0503020204020204" pitchFamily="34" charset="-122"/>
                  <a:ea typeface="微软雅黑" panose="020B0503020204020204" pitchFamily="34" charset="-122"/>
                  <a:cs typeface="Calibri" pitchFamily="34" charset="0"/>
                </a:rPr>
                <a:t>物业管理</a:t>
              </a:r>
              <a:endParaRPr lang="en-US" altLang="zh-CN" b="1" dirty="0" smtClean="0">
                <a:solidFill>
                  <a:srgbClr val="FC6D13"/>
                </a:solidFill>
                <a:latin typeface="微软雅黑" panose="020B0503020204020204" pitchFamily="34" charset="-122"/>
                <a:ea typeface="微软雅黑" panose="020B0503020204020204" pitchFamily="34" charset="-122"/>
                <a:cs typeface="Calibri" pitchFamily="34" charset="0"/>
              </a:endParaRPr>
            </a:p>
          </p:txBody>
        </p:sp>
        <p:grpSp>
          <p:nvGrpSpPr>
            <p:cNvPr id="31" name="组合 30"/>
            <p:cNvGrpSpPr/>
            <p:nvPr/>
          </p:nvGrpSpPr>
          <p:grpSpPr>
            <a:xfrm>
              <a:off x="1769301" y="1839211"/>
              <a:ext cx="3536276" cy="1226070"/>
              <a:chOff x="1769301" y="2029711"/>
              <a:chExt cx="3536276" cy="1226070"/>
            </a:xfrm>
          </p:grpSpPr>
          <p:sp>
            <p:nvSpPr>
              <p:cNvPr id="90" name="矩形 1"/>
              <p:cNvSpPr>
                <a:spLocks noChangeArrowheads="1"/>
              </p:cNvSpPr>
              <p:nvPr/>
            </p:nvSpPr>
            <p:spPr bwMode="auto">
              <a:xfrm>
                <a:off x="2141240" y="2029711"/>
                <a:ext cx="3164337" cy="700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en-US" altLang="zh-CN" sz="1400" dirty="0" smtClean="0">
                    <a:solidFill>
                      <a:schemeClr val="tx1">
                        <a:lumMod val="65000"/>
                        <a:lumOff val="35000"/>
                      </a:schemeClr>
                    </a:solidFill>
                    <a:latin typeface="微软雅黑" pitchFamily="34" charset="-122"/>
                    <a:ea typeface="微软雅黑" pitchFamily="34" charset="-122"/>
                  </a:rPr>
                  <a:t>HDCRE</a:t>
                </a:r>
                <a:r>
                  <a:rPr lang="zh-CN" altLang="en-US" sz="1400" dirty="0" smtClean="0">
                    <a:solidFill>
                      <a:schemeClr val="tx1">
                        <a:lumMod val="65000"/>
                        <a:lumOff val="35000"/>
                      </a:schemeClr>
                    </a:solidFill>
                    <a:latin typeface="微软雅黑" pitchFamily="34" charset="-122"/>
                    <a:ea typeface="微软雅黑" pitchFamily="34" charset="-122"/>
                  </a:rPr>
                  <a:t>：引入流程化物业管理，从计划到执行，事无巨细，滴水不漏</a:t>
                </a:r>
                <a:endParaRPr lang="zh-CN" altLang="zh-CN" sz="1400" dirty="0">
                  <a:solidFill>
                    <a:schemeClr val="tx1">
                      <a:lumMod val="65000"/>
                      <a:lumOff val="35000"/>
                    </a:schemeClr>
                  </a:solidFill>
                  <a:latin typeface="微软雅黑" pitchFamily="34" charset="-122"/>
                  <a:ea typeface="微软雅黑" pitchFamily="34" charset="-122"/>
                </a:endParaRPr>
              </a:p>
            </p:txBody>
          </p:sp>
          <p:pic>
            <p:nvPicPr>
              <p:cNvPr id="2050" name="Picture 2" descr="C:\Users\weiwei\Downloads\一般.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82370" y="2840283"/>
                <a:ext cx="336740" cy="336740"/>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C:\Users\weiwei\Downloads\好.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69301" y="2239761"/>
                <a:ext cx="395948" cy="395948"/>
              </a:xfrm>
              <a:prstGeom prst="rect">
                <a:avLst/>
              </a:prstGeom>
              <a:noFill/>
              <a:extLst>
                <a:ext uri="{909E8E84-426E-40DD-AFC4-6F175D3DCCD1}">
                  <a14:hiddenFill xmlns:a14="http://schemas.microsoft.com/office/drawing/2010/main">
                    <a:solidFill>
                      <a:srgbClr val="FFFFFF"/>
                    </a:solidFill>
                  </a14:hiddenFill>
                </a:ext>
              </a:extLst>
            </p:spPr>
          </p:pic>
          <p:sp>
            <p:nvSpPr>
              <p:cNvPr id="113" name="矩形 1"/>
              <p:cNvSpPr>
                <a:spLocks noChangeArrowheads="1"/>
              </p:cNvSpPr>
              <p:nvPr/>
            </p:nvSpPr>
            <p:spPr bwMode="auto">
              <a:xfrm>
                <a:off x="2148861" y="2840283"/>
                <a:ext cx="3007220"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en-US" altLang="zh-CN" sz="1400" dirty="0" smtClean="0">
                    <a:solidFill>
                      <a:schemeClr val="tx1">
                        <a:lumMod val="65000"/>
                        <a:lumOff val="35000"/>
                      </a:schemeClr>
                    </a:solidFill>
                    <a:latin typeface="微软雅黑" pitchFamily="34" charset="-122"/>
                    <a:ea typeface="微软雅黑" pitchFamily="34" charset="-122"/>
                  </a:rPr>
                  <a:t>HDMALL</a:t>
                </a:r>
                <a:r>
                  <a:rPr lang="zh-CN" altLang="en-US" sz="1400" dirty="0" smtClean="0">
                    <a:solidFill>
                      <a:schemeClr val="tx1">
                        <a:lumMod val="65000"/>
                        <a:lumOff val="35000"/>
                      </a:schemeClr>
                    </a:solidFill>
                    <a:latin typeface="微软雅黑" pitchFamily="34" charset="-122"/>
                    <a:ea typeface="微软雅黑" pitchFamily="34" charset="-122"/>
                  </a:rPr>
                  <a:t>：仅做为事后记录</a:t>
                </a:r>
                <a:endParaRPr lang="zh-CN" altLang="zh-CN" sz="1400" dirty="0">
                  <a:solidFill>
                    <a:schemeClr val="tx1">
                      <a:lumMod val="65000"/>
                      <a:lumOff val="35000"/>
                    </a:schemeClr>
                  </a:solidFill>
                  <a:latin typeface="微软雅黑" pitchFamily="34" charset="-122"/>
                  <a:ea typeface="微软雅黑" pitchFamily="34" charset="-122"/>
                </a:endParaRPr>
              </a:p>
            </p:txBody>
          </p:sp>
        </p:grpSp>
      </p:grpSp>
      <p:grpSp>
        <p:nvGrpSpPr>
          <p:cNvPr id="43" name="组合 42"/>
          <p:cNvGrpSpPr/>
          <p:nvPr/>
        </p:nvGrpSpPr>
        <p:grpSpPr>
          <a:xfrm>
            <a:off x="1541554" y="3711344"/>
            <a:ext cx="4369203" cy="1853287"/>
            <a:chOff x="6590897" y="1365060"/>
            <a:chExt cx="4369203" cy="1853287"/>
          </a:xfrm>
        </p:grpSpPr>
        <p:sp>
          <p:nvSpPr>
            <p:cNvPr id="110" name="TextBox 109"/>
            <p:cNvSpPr txBox="1"/>
            <p:nvPr/>
          </p:nvSpPr>
          <p:spPr>
            <a:xfrm>
              <a:off x="6854983" y="1365060"/>
              <a:ext cx="1107996" cy="369332"/>
            </a:xfrm>
            <a:prstGeom prst="rect">
              <a:avLst/>
            </a:prstGeom>
            <a:noFill/>
          </p:spPr>
          <p:txBody>
            <a:bodyPr wrap="none" rtlCol="0">
              <a:spAutoFit/>
            </a:bodyPr>
            <a:lstStyle/>
            <a:p>
              <a:r>
                <a:rPr lang="zh-CN" altLang="en-US" b="1" dirty="0" smtClean="0">
                  <a:solidFill>
                    <a:srgbClr val="ECAC1E"/>
                  </a:solidFill>
                  <a:latin typeface="微软雅黑" panose="020B0503020204020204" pitchFamily="34" charset="-122"/>
                  <a:ea typeface="微软雅黑" panose="020B0503020204020204" pitchFamily="34" charset="-122"/>
                  <a:cs typeface="Calibri" pitchFamily="34" charset="0"/>
                </a:rPr>
                <a:t>业务分析</a:t>
              </a:r>
              <a:endParaRPr lang="en-US" altLang="zh-CN" b="1" dirty="0">
                <a:solidFill>
                  <a:srgbClr val="ECAC1E"/>
                </a:solidFill>
                <a:latin typeface="微软雅黑" panose="020B0503020204020204" pitchFamily="34" charset="-122"/>
                <a:ea typeface="微软雅黑" panose="020B0503020204020204" pitchFamily="34" charset="-122"/>
                <a:cs typeface="Calibri" pitchFamily="34" charset="0"/>
              </a:endParaRPr>
            </a:p>
          </p:txBody>
        </p:sp>
        <p:grpSp>
          <p:nvGrpSpPr>
            <p:cNvPr id="115" name="组合 114"/>
            <p:cNvGrpSpPr/>
            <p:nvPr/>
          </p:nvGrpSpPr>
          <p:grpSpPr>
            <a:xfrm>
              <a:off x="6590897" y="1727157"/>
              <a:ext cx="4369203" cy="1491190"/>
              <a:chOff x="1769301" y="2147183"/>
              <a:chExt cx="4017353" cy="1491190"/>
            </a:xfrm>
          </p:grpSpPr>
          <p:sp>
            <p:nvSpPr>
              <p:cNvPr id="116" name="矩形 1"/>
              <p:cNvSpPr>
                <a:spLocks noChangeArrowheads="1"/>
              </p:cNvSpPr>
              <p:nvPr/>
            </p:nvSpPr>
            <p:spPr bwMode="auto">
              <a:xfrm>
                <a:off x="2141241" y="2147183"/>
                <a:ext cx="3479114" cy="1061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en-US" altLang="zh-CN" sz="1400" dirty="0" smtClean="0">
                    <a:solidFill>
                      <a:schemeClr val="tx1">
                        <a:lumMod val="65000"/>
                        <a:lumOff val="35000"/>
                      </a:schemeClr>
                    </a:solidFill>
                    <a:latin typeface="微软雅黑" pitchFamily="34" charset="-122"/>
                    <a:ea typeface="微软雅黑" pitchFamily="34" charset="-122"/>
                  </a:rPr>
                  <a:t>HDCRE</a:t>
                </a:r>
                <a:r>
                  <a:rPr lang="zh-CN" altLang="en-US" sz="1400" dirty="0" smtClean="0">
                    <a:solidFill>
                      <a:schemeClr val="tx1">
                        <a:lumMod val="65000"/>
                        <a:lumOff val="35000"/>
                      </a:schemeClr>
                    </a:solidFill>
                    <a:latin typeface="微软雅黑" pitchFamily="34" charset="-122"/>
                    <a:ea typeface="微软雅黑" pitchFamily="34" charset="-122"/>
                  </a:rPr>
                  <a:t>：融入海鼎多年业务积累和思考，支持多项目全面业务分析，全方位描述运营状况，并根据不同层级管理需要针对性提供信息</a:t>
                </a:r>
                <a:endParaRPr lang="zh-CN" altLang="zh-CN" sz="1400" dirty="0">
                  <a:solidFill>
                    <a:schemeClr val="tx1">
                      <a:lumMod val="65000"/>
                      <a:lumOff val="35000"/>
                    </a:schemeClr>
                  </a:solidFill>
                  <a:latin typeface="微软雅黑" pitchFamily="34" charset="-122"/>
                  <a:ea typeface="微软雅黑" pitchFamily="34" charset="-122"/>
                </a:endParaRPr>
              </a:p>
            </p:txBody>
          </p:sp>
          <p:pic>
            <p:nvPicPr>
              <p:cNvPr id="117" name="Picture 2" descr="C:\Users\weiwei\Downloads\一般.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782370" y="3286090"/>
                <a:ext cx="336740" cy="336740"/>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3" descr="C:\Users\weiwei\Downloads\好.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769301" y="2154033"/>
                <a:ext cx="395948" cy="395948"/>
              </a:xfrm>
              <a:prstGeom prst="rect">
                <a:avLst/>
              </a:prstGeom>
              <a:noFill/>
              <a:extLst>
                <a:ext uri="{909E8E84-426E-40DD-AFC4-6F175D3DCCD1}">
                  <a14:hiddenFill xmlns:a14="http://schemas.microsoft.com/office/drawing/2010/main">
                    <a:solidFill>
                      <a:srgbClr val="FFFFFF"/>
                    </a:solidFill>
                  </a14:hiddenFill>
                </a:ext>
              </a:extLst>
            </p:spPr>
          </p:pic>
          <p:sp>
            <p:nvSpPr>
              <p:cNvPr id="119" name="矩形 1"/>
              <p:cNvSpPr>
                <a:spLocks noChangeArrowheads="1"/>
              </p:cNvSpPr>
              <p:nvPr/>
            </p:nvSpPr>
            <p:spPr bwMode="auto">
              <a:xfrm>
                <a:off x="2148860" y="3222875"/>
                <a:ext cx="3637794"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en-US" altLang="zh-CN" sz="1400" dirty="0" smtClean="0">
                    <a:solidFill>
                      <a:schemeClr val="tx1">
                        <a:lumMod val="65000"/>
                        <a:lumOff val="35000"/>
                      </a:schemeClr>
                    </a:solidFill>
                    <a:latin typeface="微软雅黑" pitchFamily="34" charset="-122"/>
                    <a:ea typeface="微软雅黑" pitchFamily="34" charset="-122"/>
                  </a:rPr>
                  <a:t>HDMALL</a:t>
                </a:r>
                <a:r>
                  <a:rPr lang="zh-CN" altLang="en-US" sz="1400" dirty="0" smtClean="0">
                    <a:solidFill>
                      <a:schemeClr val="tx1">
                        <a:lumMod val="65000"/>
                        <a:lumOff val="35000"/>
                      </a:schemeClr>
                    </a:solidFill>
                    <a:latin typeface="微软雅黑" pitchFamily="34" charset="-122"/>
                    <a:ea typeface="微软雅黑" pitchFamily="34" charset="-122"/>
                  </a:rPr>
                  <a:t>：单项目业务分析</a:t>
                </a:r>
                <a:endParaRPr lang="zh-CN" altLang="zh-CN" sz="1400" dirty="0">
                  <a:solidFill>
                    <a:schemeClr val="tx1">
                      <a:lumMod val="65000"/>
                      <a:lumOff val="35000"/>
                    </a:schemeClr>
                  </a:solidFill>
                  <a:latin typeface="微软雅黑" pitchFamily="34" charset="-122"/>
                  <a:ea typeface="微软雅黑" pitchFamily="34" charset="-122"/>
                </a:endParaRPr>
              </a:p>
            </p:txBody>
          </p:sp>
        </p:grpSp>
      </p:grpSp>
      <p:grpSp>
        <p:nvGrpSpPr>
          <p:cNvPr id="122" name="组合 121"/>
          <p:cNvGrpSpPr/>
          <p:nvPr/>
        </p:nvGrpSpPr>
        <p:grpSpPr>
          <a:xfrm>
            <a:off x="6658801" y="1428560"/>
            <a:ext cx="3386780" cy="1747857"/>
            <a:chOff x="1769301" y="1403160"/>
            <a:chExt cx="3386780" cy="1747857"/>
          </a:xfrm>
        </p:grpSpPr>
        <p:sp>
          <p:nvSpPr>
            <p:cNvPr id="123" name="TextBox 122"/>
            <p:cNvSpPr txBox="1"/>
            <p:nvPr/>
          </p:nvSpPr>
          <p:spPr>
            <a:xfrm>
              <a:off x="1871793" y="1403160"/>
              <a:ext cx="1107996" cy="369332"/>
            </a:xfrm>
            <a:prstGeom prst="rect">
              <a:avLst/>
            </a:prstGeom>
            <a:noFill/>
          </p:spPr>
          <p:txBody>
            <a:bodyPr wrap="none" rtlCol="0">
              <a:spAutoFit/>
            </a:bodyPr>
            <a:lstStyle/>
            <a:p>
              <a:r>
                <a:rPr lang="zh-CN" altLang="en-US" b="1" dirty="0" smtClean="0">
                  <a:solidFill>
                    <a:srgbClr val="ECAC1E"/>
                  </a:solidFill>
                  <a:latin typeface="微软雅黑" panose="020B0503020204020204" pitchFamily="34" charset="-122"/>
                  <a:ea typeface="微软雅黑" panose="020B0503020204020204" pitchFamily="34" charset="-122"/>
                  <a:cs typeface="Calibri" pitchFamily="34" charset="0"/>
                </a:rPr>
                <a:t>预警机制</a:t>
              </a:r>
              <a:endParaRPr lang="en-US" altLang="zh-CN" b="1" dirty="0">
                <a:solidFill>
                  <a:srgbClr val="ECAC1E"/>
                </a:solidFill>
                <a:latin typeface="微软雅黑" panose="020B0503020204020204" pitchFamily="34" charset="-122"/>
                <a:ea typeface="微软雅黑" panose="020B0503020204020204" pitchFamily="34" charset="-122"/>
                <a:cs typeface="Calibri" pitchFamily="34" charset="0"/>
              </a:endParaRPr>
            </a:p>
          </p:txBody>
        </p:sp>
        <p:grpSp>
          <p:nvGrpSpPr>
            <p:cNvPr id="124" name="组合 123"/>
            <p:cNvGrpSpPr/>
            <p:nvPr/>
          </p:nvGrpSpPr>
          <p:grpSpPr>
            <a:xfrm>
              <a:off x="1769301" y="1842379"/>
              <a:ext cx="3386780" cy="1308638"/>
              <a:chOff x="1769301" y="2032879"/>
              <a:chExt cx="3386780" cy="1308638"/>
            </a:xfrm>
          </p:grpSpPr>
          <p:sp>
            <p:nvSpPr>
              <p:cNvPr id="125" name="矩形 1"/>
              <p:cNvSpPr>
                <a:spLocks noChangeArrowheads="1"/>
              </p:cNvSpPr>
              <p:nvPr/>
            </p:nvSpPr>
            <p:spPr bwMode="auto">
              <a:xfrm>
                <a:off x="2141241" y="2032879"/>
                <a:ext cx="300722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r>
                  <a:rPr lang="en-US" altLang="zh-CN" sz="1400" dirty="0" smtClean="0">
                    <a:solidFill>
                      <a:schemeClr val="tx1">
                        <a:lumMod val="65000"/>
                        <a:lumOff val="35000"/>
                      </a:schemeClr>
                    </a:solidFill>
                    <a:latin typeface="微软雅黑" pitchFamily="34" charset="-122"/>
                    <a:ea typeface="微软雅黑" pitchFamily="34" charset="-122"/>
                  </a:rPr>
                  <a:t>HDCRE</a:t>
                </a:r>
                <a:r>
                  <a:rPr lang="zh-CN" altLang="en-US" sz="1400" dirty="0" smtClean="0">
                    <a:solidFill>
                      <a:schemeClr val="tx1">
                        <a:lumMod val="65000"/>
                        <a:lumOff val="35000"/>
                      </a:schemeClr>
                    </a:solidFill>
                    <a:latin typeface="微软雅黑" pitchFamily="34" charset="-122"/>
                    <a:ea typeface="微软雅黑" pitchFamily="34" charset="-122"/>
                  </a:rPr>
                  <a:t>：支持多种业务预警机制，如合同条件预警、指标达成率预警、空铺预警等，转换事后管理为事前、事中管理</a:t>
                </a:r>
                <a:endParaRPr lang="zh-CN" altLang="zh-CN" sz="1400" dirty="0">
                  <a:solidFill>
                    <a:schemeClr val="tx1">
                      <a:lumMod val="65000"/>
                      <a:lumOff val="35000"/>
                    </a:schemeClr>
                  </a:solidFill>
                  <a:latin typeface="微软雅黑" pitchFamily="34" charset="-122"/>
                  <a:ea typeface="微软雅黑" pitchFamily="34" charset="-122"/>
                </a:endParaRPr>
              </a:p>
            </p:txBody>
          </p:sp>
          <p:pic>
            <p:nvPicPr>
              <p:cNvPr id="126" name="Picture 2" descr="C:\Users\weiwei\Downloads\一般.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82370" y="2926019"/>
                <a:ext cx="336740" cy="336740"/>
              </a:xfrm>
              <a:prstGeom prst="rect">
                <a:avLst/>
              </a:prstGeom>
              <a:noFill/>
              <a:extLst>
                <a:ext uri="{909E8E84-426E-40DD-AFC4-6F175D3DCCD1}">
                  <a14:hiddenFill xmlns:a14="http://schemas.microsoft.com/office/drawing/2010/main">
                    <a:solidFill>
                      <a:srgbClr val="FFFFFF"/>
                    </a:solidFill>
                  </a14:hiddenFill>
                </a:ext>
              </a:extLst>
            </p:spPr>
          </p:pic>
          <p:pic>
            <p:nvPicPr>
              <p:cNvPr id="127" name="Picture 3" descr="C:\Users\weiwei\Downloads\好.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69301" y="2154033"/>
                <a:ext cx="395948" cy="395948"/>
              </a:xfrm>
              <a:prstGeom prst="rect">
                <a:avLst/>
              </a:prstGeom>
              <a:noFill/>
              <a:extLst>
                <a:ext uri="{909E8E84-426E-40DD-AFC4-6F175D3DCCD1}">
                  <a14:hiddenFill xmlns:a14="http://schemas.microsoft.com/office/drawing/2010/main">
                    <a:solidFill>
                      <a:srgbClr val="FFFFFF"/>
                    </a:solidFill>
                  </a14:hiddenFill>
                </a:ext>
              </a:extLst>
            </p:spPr>
          </p:pic>
          <p:sp>
            <p:nvSpPr>
              <p:cNvPr id="128" name="矩形 1"/>
              <p:cNvSpPr>
                <a:spLocks noChangeArrowheads="1"/>
              </p:cNvSpPr>
              <p:nvPr/>
            </p:nvSpPr>
            <p:spPr bwMode="auto">
              <a:xfrm>
                <a:off x="2148861" y="2926019"/>
                <a:ext cx="3007220"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en-US" altLang="zh-CN" sz="1400" dirty="0" smtClean="0">
                    <a:solidFill>
                      <a:schemeClr val="tx1">
                        <a:lumMod val="65000"/>
                        <a:lumOff val="35000"/>
                      </a:schemeClr>
                    </a:solidFill>
                    <a:latin typeface="微软雅黑" pitchFamily="34" charset="-122"/>
                    <a:ea typeface="微软雅黑" pitchFamily="34" charset="-122"/>
                  </a:rPr>
                  <a:t>HDMALL</a:t>
                </a:r>
                <a:r>
                  <a:rPr lang="zh-CN" altLang="en-US" sz="1400" dirty="0" smtClean="0">
                    <a:solidFill>
                      <a:schemeClr val="tx1">
                        <a:lumMod val="65000"/>
                        <a:lumOff val="35000"/>
                      </a:schemeClr>
                    </a:solidFill>
                    <a:latin typeface="微软雅黑" pitchFamily="34" charset="-122"/>
                    <a:ea typeface="微软雅黑" pitchFamily="34" charset="-122"/>
                  </a:rPr>
                  <a:t>：仅简单消息提醒</a:t>
                </a:r>
                <a:endParaRPr lang="zh-CN" altLang="zh-CN" sz="1400" dirty="0">
                  <a:solidFill>
                    <a:schemeClr val="tx1">
                      <a:lumMod val="65000"/>
                      <a:lumOff val="35000"/>
                    </a:schemeClr>
                  </a:solidFill>
                  <a:latin typeface="微软雅黑" pitchFamily="34" charset="-122"/>
                  <a:ea typeface="微软雅黑" pitchFamily="34" charset="-122"/>
                </a:endParaRPr>
              </a:p>
            </p:txBody>
          </p:sp>
        </p:grpSp>
      </p:grpSp>
      <p:grpSp>
        <p:nvGrpSpPr>
          <p:cNvPr id="129" name="组合 128"/>
          <p:cNvGrpSpPr/>
          <p:nvPr/>
        </p:nvGrpSpPr>
        <p:grpSpPr>
          <a:xfrm>
            <a:off x="6773833" y="3711344"/>
            <a:ext cx="4350239" cy="2420413"/>
            <a:chOff x="1769301" y="1403160"/>
            <a:chExt cx="3734031" cy="2420413"/>
          </a:xfrm>
        </p:grpSpPr>
        <p:sp>
          <p:nvSpPr>
            <p:cNvPr id="130" name="TextBox 129"/>
            <p:cNvSpPr txBox="1"/>
            <p:nvPr/>
          </p:nvSpPr>
          <p:spPr>
            <a:xfrm>
              <a:off x="1871793" y="1403160"/>
              <a:ext cx="1107996" cy="369332"/>
            </a:xfrm>
            <a:prstGeom prst="rect">
              <a:avLst/>
            </a:prstGeom>
            <a:noFill/>
          </p:spPr>
          <p:txBody>
            <a:bodyPr wrap="none" rtlCol="0">
              <a:spAutoFit/>
            </a:bodyPr>
            <a:lstStyle/>
            <a:p>
              <a:r>
                <a:rPr lang="zh-CN" altLang="en-US" b="1" dirty="0" smtClean="0">
                  <a:solidFill>
                    <a:srgbClr val="FC6D13"/>
                  </a:solidFill>
                  <a:latin typeface="微软雅黑" panose="020B0503020204020204" pitchFamily="34" charset="-122"/>
                  <a:ea typeface="微软雅黑" panose="020B0503020204020204" pitchFamily="34" charset="-122"/>
                  <a:cs typeface="Calibri" pitchFamily="34" charset="0"/>
                </a:rPr>
                <a:t>系统架构</a:t>
              </a:r>
              <a:endParaRPr lang="en-US" altLang="zh-CN" b="1" dirty="0" smtClean="0">
                <a:solidFill>
                  <a:srgbClr val="FC6D13"/>
                </a:solidFill>
                <a:latin typeface="微软雅黑" panose="020B0503020204020204" pitchFamily="34" charset="-122"/>
                <a:ea typeface="微软雅黑" panose="020B0503020204020204" pitchFamily="34" charset="-122"/>
                <a:cs typeface="Calibri" pitchFamily="34" charset="0"/>
              </a:endParaRPr>
            </a:p>
          </p:txBody>
        </p:sp>
        <p:grpSp>
          <p:nvGrpSpPr>
            <p:cNvPr id="131" name="组合 130"/>
            <p:cNvGrpSpPr/>
            <p:nvPr/>
          </p:nvGrpSpPr>
          <p:grpSpPr>
            <a:xfrm>
              <a:off x="1769301" y="1753483"/>
              <a:ext cx="3734031" cy="2070090"/>
              <a:chOff x="1769301" y="1943983"/>
              <a:chExt cx="3734031" cy="2070090"/>
            </a:xfrm>
          </p:grpSpPr>
          <p:sp>
            <p:nvSpPr>
              <p:cNvPr id="132" name="矩形 1"/>
              <p:cNvSpPr>
                <a:spLocks noChangeArrowheads="1"/>
              </p:cNvSpPr>
              <p:nvPr/>
            </p:nvSpPr>
            <p:spPr bwMode="auto">
              <a:xfrm>
                <a:off x="2141240" y="1943983"/>
                <a:ext cx="3269039" cy="203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en-US" altLang="zh-CN" sz="1400" dirty="0" smtClean="0">
                    <a:solidFill>
                      <a:schemeClr val="tx1">
                        <a:lumMod val="65000"/>
                        <a:lumOff val="35000"/>
                      </a:schemeClr>
                    </a:solidFill>
                    <a:latin typeface="微软雅黑" pitchFamily="34" charset="-122"/>
                    <a:ea typeface="微软雅黑" pitchFamily="34" charset="-122"/>
                  </a:rPr>
                  <a:t>HDCRE</a:t>
                </a:r>
              </a:p>
              <a:p>
                <a:pPr marL="285750" indent="-285750" algn="just">
                  <a:lnSpc>
                    <a:spcPct val="150000"/>
                  </a:lnSpc>
                  <a:buFont typeface="Wingdings" panose="05000000000000000000" pitchFamily="2" charset="2"/>
                  <a:buChar char="n"/>
                </a:pPr>
                <a:r>
                  <a:rPr lang="en-US" altLang="zh-CN" sz="1400" dirty="0" smtClean="0">
                    <a:solidFill>
                      <a:schemeClr val="tx1">
                        <a:lumMod val="65000"/>
                        <a:lumOff val="35000"/>
                      </a:schemeClr>
                    </a:solidFill>
                    <a:latin typeface="微软雅黑" pitchFamily="34" charset="-122"/>
                    <a:ea typeface="微软雅黑" pitchFamily="34" charset="-122"/>
                  </a:rPr>
                  <a:t>B/S</a:t>
                </a:r>
                <a:r>
                  <a:rPr lang="zh-CN" altLang="en-US" sz="1400" dirty="0" smtClean="0">
                    <a:solidFill>
                      <a:schemeClr val="tx1">
                        <a:lumMod val="65000"/>
                        <a:lumOff val="35000"/>
                      </a:schemeClr>
                    </a:solidFill>
                    <a:latin typeface="微软雅黑" pitchFamily="34" charset="-122"/>
                    <a:ea typeface="微软雅黑" pitchFamily="34" charset="-122"/>
                  </a:rPr>
                  <a:t>架构，无需安装客户端。适合集团化部署和管理。具有统一升级，快速、低成本部署的特点</a:t>
                </a:r>
                <a:endParaRPr lang="en-US" altLang="zh-CN" sz="1400" dirty="0" smtClean="0">
                  <a:solidFill>
                    <a:schemeClr val="tx1">
                      <a:lumMod val="65000"/>
                      <a:lumOff val="35000"/>
                    </a:schemeClr>
                  </a:solidFill>
                  <a:latin typeface="微软雅黑" pitchFamily="34" charset="-122"/>
                  <a:ea typeface="微软雅黑" pitchFamily="34" charset="-122"/>
                </a:endParaRPr>
              </a:p>
              <a:p>
                <a:pPr marL="285750" indent="-285750" algn="just">
                  <a:lnSpc>
                    <a:spcPct val="150000"/>
                  </a:lnSpc>
                  <a:buFont typeface="Wingdings" panose="05000000000000000000" pitchFamily="2" charset="2"/>
                  <a:buChar char="n"/>
                </a:pPr>
                <a:r>
                  <a:rPr lang="zh-CN" altLang="en-US" sz="1400" dirty="0">
                    <a:solidFill>
                      <a:schemeClr val="tx1">
                        <a:lumMod val="65000"/>
                        <a:lumOff val="35000"/>
                      </a:schemeClr>
                    </a:solidFill>
                    <a:latin typeface="微软雅黑" pitchFamily="34" charset="-122"/>
                    <a:ea typeface="微软雅黑" pitchFamily="34" charset="-122"/>
                  </a:rPr>
                  <a:t>支持自定义业务审批流程</a:t>
                </a:r>
                <a:endParaRPr lang="en-US" altLang="zh-CN" sz="1400" dirty="0" smtClean="0">
                  <a:solidFill>
                    <a:schemeClr val="tx1">
                      <a:lumMod val="65000"/>
                      <a:lumOff val="35000"/>
                    </a:schemeClr>
                  </a:solidFill>
                  <a:latin typeface="微软雅黑" pitchFamily="34" charset="-122"/>
                  <a:ea typeface="微软雅黑" pitchFamily="34" charset="-122"/>
                </a:endParaRPr>
              </a:p>
              <a:p>
                <a:pPr algn="just">
                  <a:lnSpc>
                    <a:spcPct val="150000"/>
                  </a:lnSpc>
                </a:pPr>
                <a:endParaRPr lang="zh-CN" altLang="zh-CN" sz="1400" dirty="0">
                  <a:solidFill>
                    <a:schemeClr val="tx1">
                      <a:lumMod val="65000"/>
                      <a:lumOff val="35000"/>
                    </a:schemeClr>
                  </a:solidFill>
                  <a:latin typeface="微软雅黑" pitchFamily="34" charset="-122"/>
                  <a:ea typeface="微软雅黑" pitchFamily="34" charset="-122"/>
                </a:endParaRPr>
              </a:p>
            </p:txBody>
          </p:sp>
          <p:pic>
            <p:nvPicPr>
              <p:cNvPr id="133" name="Picture 2" descr="C:\Users\weiwei\Downloads\一般.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69301" y="3639782"/>
                <a:ext cx="336740" cy="374291"/>
              </a:xfrm>
              <a:prstGeom prst="rect">
                <a:avLst/>
              </a:prstGeom>
              <a:noFill/>
              <a:extLst>
                <a:ext uri="{909E8E84-426E-40DD-AFC4-6F175D3DCCD1}">
                  <a14:hiddenFill xmlns:a14="http://schemas.microsoft.com/office/drawing/2010/main">
                    <a:solidFill>
                      <a:srgbClr val="FFFFFF"/>
                    </a:solidFill>
                  </a14:hiddenFill>
                </a:ext>
              </a:extLst>
            </p:spPr>
          </p:pic>
          <p:pic>
            <p:nvPicPr>
              <p:cNvPr id="134" name="Picture 3" descr="C:\Users\weiwei\Downloads\好.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69301" y="2154033"/>
                <a:ext cx="395948" cy="395948"/>
              </a:xfrm>
              <a:prstGeom prst="rect">
                <a:avLst/>
              </a:prstGeom>
              <a:noFill/>
              <a:extLst>
                <a:ext uri="{909E8E84-426E-40DD-AFC4-6F175D3DCCD1}">
                  <a14:hiddenFill xmlns:a14="http://schemas.microsoft.com/office/drawing/2010/main">
                    <a:solidFill>
                      <a:srgbClr val="FFFFFF"/>
                    </a:solidFill>
                  </a14:hiddenFill>
                </a:ext>
              </a:extLst>
            </p:spPr>
          </p:pic>
          <p:sp>
            <p:nvSpPr>
              <p:cNvPr id="135" name="矩形 1"/>
              <p:cNvSpPr>
                <a:spLocks noChangeArrowheads="1"/>
              </p:cNvSpPr>
              <p:nvPr/>
            </p:nvSpPr>
            <p:spPr bwMode="auto">
              <a:xfrm>
                <a:off x="2241913" y="3616989"/>
                <a:ext cx="3261419" cy="3774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en-US" altLang="zh-CN" sz="1400" dirty="0" smtClean="0">
                    <a:solidFill>
                      <a:schemeClr val="tx1">
                        <a:lumMod val="65000"/>
                        <a:lumOff val="35000"/>
                      </a:schemeClr>
                    </a:solidFill>
                    <a:latin typeface="微软雅黑" pitchFamily="34" charset="-122"/>
                    <a:ea typeface="微软雅黑" pitchFamily="34" charset="-122"/>
                  </a:rPr>
                  <a:t>HDMALL</a:t>
                </a:r>
                <a:r>
                  <a:rPr lang="zh-CN" altLang="en-US" sz="1400" dirty="0" smtClean="0">
                    <a:solidFill>
                      <a:schemeClr val="tx1">
                        <a:lumMod val="65000"/>
                        <a:lumOff val="35000"/>
                      </a:schemeClr>
                    </a:solidFill>
                    <a:latin typeface="微软雅黑" pitchFamily="34" charset="-122"/>
                    <a:ea typeface="微软雅黑" pitchFamily="34" charset="-122"/>
                  </a:rPr>
                  <a:t>：</a:t>
                </a:r>
                <a:r>
                  <a:rPr lang="en-US" altLang="zh-CN" sz="1400" dirty="0" smtClean="0">
                    <a:solidFill>
                      <a:schemeClr val="tx1">
                        <a:lumMod val="65000"/>
                        <a:lumOff val="35000"/>
                      </a:schemeClr>
                    </a:solidFill>
                    <a:latin typeface="微软雅黑" pitchFamily="34" charset="-122"/>
                    <a:ea typeface="微软雅黑" pitchFamily="34" charset="-122"/>
                  </a:rPr>
                  <a:t>C/S</a:t>
                </a:r>
                <a:r>
                  <a:rPr lang="zh-CN" altLang="en-US" sz="1400" dirty="0" smtClean="0">
                    <a:solidFill>
                      <a:schemeClr val="tx1">
                        <a:lumMod val="65000"/>
                        <a:lumOff val="35000"/>
                      </a:schemeClr>
                    </a:solidFill>
                    <a:latin typeface="微软雅黑" pitchFamily="34" charset="-122"/>
                    <a:ea typeface="微软雅黑" pitchFamily="34" charset="-122"/>
                  </a:rPr>
                  <a:t>结构，适用于单体项目</a:t>
                </a:r>
                <a:endParaRPr lang="zh-CN" altLang="zh-CN" sz="1400" dirty="0">
                  <a:solidFill>
                    <a:schemeClr val="tx1">
                      <a:lumMod val="65000"/>
                      <a:lumOff val="35000"/>
                    </a:schemeClr>
                  </a:solidFill>
                  <a:latin typeface="微软雅黑" pitchFamily="34" charset="-122"/>
                  <a:ea typeface="微软雅黑" pitchFamily="34" charset="-122"/>
                </a:endParaRPr>
              </a:p>
            </p:txBody>
          </p:sp>
        </p:grpSp>
      </p:grpSp>
    </p:spTree>
    <p:extLst>
      <p:ext uri="{BB962C8B-B14F-4D97-AF65-F5344CB8AC3E}">
        <p14:creationId xmlns:p14="http://schemas.microsoft.com/office/powerpoint/2010/main" val="11233108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11"/>
          <p:cNvGrpSpPr/>
          <p:nvPr/>
        </p:nvGrpSpPr>
        <p:grpSpPr>
          <a:xfrm>
            <a:off x="687388" y="406359"/>
            <a:ext cx="2994914" cy="570393"/>
            <a:chOff x="1370052" y="1035073"/>
            <a:chExt cx="2994914" cy="570393"/>
          </a:xfrm>
        </p:grpSpPr>
        <p:grpSp>
          <p:nvGrpSpPr>
            <p:cNvPr id="12" name="组合 21"/>
            <p:cNvGrpSpPr/>
            <p:nvPr/>
          </p:nvGrpSpPr>
          <p:grpSpPr>
            <a:xfrm>
              <a:off x="1370052" y="1035073"/>
              <a:ext cx="315400" cy="570393"/>
              <a:chOff x="1370052" y="1035073"/>
              <a:chExt cx="315400" cy="570393"/>
            </a:xfrm>
          </p:grpSpPr>
          <p:sp>
            <p:nvSpPr>
              <p:cNvPr id="14"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AutoShape 4"/>
          <p:cNvSpPr>
            <a:spLocks noChangeArrowheads="1"/>
          </p:cNvSpPr>
          <p:nvPr/>
        </p:nvSpPr>
        <p:spPr bwMode="gray">
          <a:xfrm>
            <a:off x="1431354" y="1063495"/>
            <a:ext cx="338634" cy="4969624"/>
          </a:xfrm>
          <a:prstGeom prst="roundRect">
            <a:avLst>
              <a:gd name="adj" fmla="val 0"/>
            </a:avLst>
          </a:prstGeom>
          <a:solidFill>
            <a:srgbClr val="5AA0BE"/>
          </a:solidFill>
          <a:ln w="25400">
            <a:noFill/>
            <a:prstDash val="solid"/>
            <a:round/>
            <a:headEnd/>
            <a:tailEnd/>
          </a:ln>
        </p:spPr>
        <p:txBody>
          <a:bodyPr lIns="0" tIns="0" rIns="0" bIns="0" anchor="ctr" anchorCtr="0"/>
          <a:lstStyle/>
          <a:p>
            <a:pPr algn="ctr">
              <a:spcBef>
                <a:spcPts val="300"/>
              </a:spcBef>
              <a:spcAft>
                <a:spcPts val="300"/>
              </a:spcAft>
            </a:pPr>
            <a:endParaRPr lang="zh-CN" altLang="en-US" sz="2200" b="1" dirty="0">
              <a:solidFill>
                <a:schemeClr val="bg1"/>
              </a:solidFill>
              <a:latin typeface="微软雅黑" pitchFamily="34" charset="-122"/>
              <a:ea typeface="微软雅黑" pitchFamily="34" charset="-122"/>
            </a:endParaRPr>
          </a:p>
        </p:txBody>
      </p:sp>
      <p:sp>
        <p:nvSpPr>
          <p:cNvPr id="20" name="AutoShape 4"/>
          <p:cNvSpPr>
            <a:spLocks noChangeArrowheads="1"/>
          </p:cNvSpPr>
          <p:nvPr/>
        </p:nvSpPr>
        <p:spPr bwMode="gray">
          <a:xfrm>
            <a:off x="1431354" y="1063494"/>
            <a:ext cx="677267" cy="5523817"/>
          </a:xfrm>
          <a:prstGeom prst="roundRect">
            <a:avLst>
              <a:gd name="adj" fmla="val 21131"/>
            </a:avLst>
          </a:prstGeom>
          <a:solidFill>
            <a:srgbClr val="5AA0BE"/>
          </a:solidFill>
          <a:ln w="25400">
            <a:noFill/>
            <a:prstDash val="solid"/>
            <a:round/>
            <a:headEnd/>
            <a:tailEnd/>
          </a:ln>
        </p:spPr>
        <p:txBody>
          <a:bodyPr vert="horz" lIns="0" tIns="0" rIns="0" bIns="0" anchor="ctr" anchorCtr="0"/>
          <a:lstStyle/>
          <a:p>
            <a:pPr algn="ctr">
              <a:spcBef>
                <a:spcPts val="300"/>
              </a:spcBef>
              <a:spcAft>
                <a:spcPts val="300"/>
              </a:spcAft>
            </a:pPr>
            <a:r>
              <a:rPr lang="zh-CN" altLang="en-US" sz="2200" b="1" dirty="0">
                <a:solidFill>
                  <a:schemeClr val="bg1"/>
                </a:solidFill>
                <a:latin typeface="微软雅黑" pitchFamily="34" charset="-122"/>
                <a:ea typeface="微软雅黑" pitchFamily="34" charset="-122"/>
              </a:rPr>
              <a:t>租赁</a:t>
            </a:r>
            <a:endParaRPr lang="en-US" altLang="zh-CN" sz="2200" b="1" dirty="0" smtClean="0">
              <a:solidFill>
                <a:schemeClr val="bg1"/>
              </a:solidFill>
              <a:latin typeface="微软雅黑" pitchFamily="34" charset="-122"/>
              <a:ea typeface="微软雅黑" pitchFamily="34" charset="-122"/>
            </a:endParaRPr>
          </a:p>
          <a:p>
            <a:pPr algn="ctr">
              <a:spcBef>
                <a:spcPts val="300"/>
              </a:spcBef>
              <a:spcAft>
                <a:spcPts val="300"/>
              </a:spcAft>
            </a:pPr>
            <a:r>
              <a:rPr lang="zh-CN" altLang="en-US" sz="2200" b="1" dirty="0">
                <a:solidFill>
                  <a:schemeClr val="bg1"/>
                </a:solidFill>
                <a:latin typeface="微软雅黑" pitchFamily="34" charset="-122"/>
                <a:ea typeface="微软雅黑" pitchFamily="34" charset="-122"/>
              </a:rPr>
              <a:t>结算</a:t>
            </a:r>
          </a:p>
        </p:txBody>
      </p:sp>
      <p:sp>
        <p:nvSpPr>
          <p:cNvPr id="115" name="标题 1"/>
          <p:cNvSpPr txBox="1">
            <a:spLocks/>
          </p:cNvSpPr>
          <p:nvPr/>
        </p:nvSpPr>
        <p:spPr>
          <a:xfrm>
            <a:off x="1057636" y="89128"/>
            <a:ext cx="9726789" cy="776288"/>
          </a:xfrm>
          <a:prstGeom prst="rect">
            <a:avLst/>
          </a:prstGeom>
        </p:spPr>
        <p:txBody>
          <a:bodyPr vert="horz" lIns="91440" tIns="45720" rIns="91440" bIns="45720" rtlCol="0" anchor="ctr">
            <a:normAutofit/>
          </a:bodyPr>
          <a:lstStyle/>
          <a:p>
            <a:pPr lvl="0">
              <a:lnSpc>
                <a:spcPct val="90000"/>
              </a:lnSpc>
              <a:spcBef>
                <a:spcPct val="0"/>
              </a:spcBef>
              <a:defRPr/>
            </a:pPr>
            <a:endParaRPr lang="zh-CN" altLang="en-US" sz="3200" b="1" dirty="0">
              <a:solidFill>
                <a:srgbClr val="FF0000"/>
              </a:solidFill>
              <a:latin typeface="微软雅黑" panose="020B0503020204020204" pitchFamily="34" charset="-122"/>
              <a:ea typeface="微软雅黑" panose="020B0503020204020204" pitchFamily="34" charset="-122"/>
              <a:cs typeface="宋体" pitchFamily="2" charset="-122"/>
            </a:endParaRPr>
          </a:p>
        </p:txBody>
      </p:sp>
      <p:sp>
        <p:nvSpPr>
          <p:cNvPr id="116" name="标题 1"/>
          <p:cNvSpPr txBox="1">
            <a:spLocks/>
          </p:cNvSpPr>
          <p:nvPr/>
        </p:nvSpPr>
        <p:spPr>
          <a:xfrm>
            <a:off x="1158003" y="172639"/>
            <a:ext cx="6319565" cy="776288"/>
          </a:xfrm>
          <a:prstGeom prst="rect">
            <a:avLst/>
          </a:prstGeom>
        </p:spPr>
        <p:txBody>
          <a:bodyPr vert="horz" lIns="91440" tIns="45720" rIns="91440" bIns="45720" rtlCol="0" anchor="ctr">
            <a:normAutofit/>
          </a:bodyPr>
          <a:lstStyle>
            <a:defPPr>
              <a:defRPr lang="zh-CN"/>
            </a:defPPr>
            <a:lvl1pPr>
              <a:defRPr sz="2400" b="1">
                <a:latin typeface="微软雅黑" panose="020B0503020204020204" pitchFamily="34" charset="-122"/>
                <a:ea typeface="微软雅黑" panose="020B0503020204020204" pitchFamily="34" charset="-122"/>
              </a:defRPr>
            </a:lvl1pPr>
          </a:lstStyle>
          <a:p>
            <a:r>
              <a:rPr lang="zh-CN" altLang="en-US" dirty="0"/>
              <a:t>升级前后对比</a:t>
            </a:r>
            <a:r>
              <a:rPr lang="en-US" altLang="zh-CN" dirty="0" smtClean="0"/>
              <a:t>——</a:t>
            </a:r>
            <a:r>
              <a:rPr lang="zh-CN" altLang="en-US" dirty="0"/>
              <a:t>租赁</a:t>
            </a:r>
            <a:r>
              <a:rPr lang="zh-CN" altLang="en-US" dirty="0" smtClean="0"/>
              <a:t>结算</a:t>
            </a:r>
            <a:endParaRPr lang="en-US" altLang="zh-CN" dirty="0"/>
          </a:p>
        </p:txBody>
      </p:sp>
      <p:sp>
        <p:nvSpPr>
          <p:cNvPr id="89" name="流程图: 终止 88"/>
          <p:cNvSpPr/>
          <p:nvPr/>
        </p:nvSpPr>
        <p:spPr bwMode="auto">
          <a:xfrm>
            <a:off x="2638745" y="2421112"/>
            <a:ext cx="1705145" cy="390194"/>
          </a:xfrm>
          <a:prstGeom prst="flowChartTerminator">
            <a:avLst/>
          </a:prstGeom>
          <a:solidFill>
            <a:schemeClr val="bg1"/>
          </a:solidFill>
          <a:ln w="28575">
            <a:solidFill>
              <a:srgbClr val="5AA0BE"/>
            </a:solidFill>
            <a:round/>
            <a:headEnd/>
            <a:tailEnd/>
          </a:ln>
          <a:effectLst>
            <a:glow rad="139700">
              <a:schemeClr val="accent2">
                <a:satMod val="175000"/>
                <a:alpha val="40000"/>
              </a:schemeClr>
            </a:glow>
          </a:effectLst>
        </p:spPr>
        <p:txBody>
          <a:bodyPr lIns="0" tIns="0" rIns="0" bIns="0" anchor="ctr"/>
          <a:lstStyle/>
          <a:p>
            <a:pPr algn="ctr"/>
            <a:r>
              <a:rPr lang="zh-CN" altLang="en-US" b="1" dirty="0" smtClean="0">
                <a:solidFill>
                  <a:srgbClr val="0070C0"/>
                </a:solidFill>
                <a:latin typeface="微软雅黑" pitchFamily="34" charset="-122"/>
                <a:ea typeface="微软雅黑" pitchFamily="34" charset="-122"/>
              </a:rPr>
              <a:t>租赁政策</a:t>
            </a:r>
            <a:endParaRPr lang="en-US" altLang="zh-CN" b="1" dirty="0">
              <a:solidFill>
                <a:srgbClr val="0070C0"/>
              </a:solidFill>
              <a:latin typeface="微软雅黑" pitchFamily="34" charset="-122"/>
              <a:ea typeface="微软雅黑" pitchFamily="34" charset="-122"/>
            </a:endParaRPr>
          </a:p>
        </p:txBody>
      </p:sp>
      <p:sp>
        <p:nvSpPr>
          <p:cNvPr id="110" name="AutoShape 4">
            <a:hlinkClick r:id="" action="ppaction://noaction"/>
          </p:cNvPr>
          <p:cNvSpPr>
            <a:spLocks noChangeArrowheads="1"/>
          </p:cNvSpPr>
          <p:nvPr/>
        </p:nvSpPr>
        <p:spPr bwMode="gray">
          <a:xfrm>
            <a:off x="4872531" y="1311801"/>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新增变更</a:t>
            </a:r>
            <a:endParaRPr lang="zh-CN" altLang="en-US" sz="1000" dirty="0">
              <a:latin typeface="微软雅黑" pitchFamily="34" charset="-122"/>
              <a:ea typeface="微软雅黑" pitchFamily="34" charset="-122"/>
            </a:endParaRPr>
          </a:p>
        </p:txBody>
      </p:sp>
      <p:sp>
        <p:nvSpPr>
          <p:cNvPr id="111" name="AutoShape 4">
            <a:hlinkClick r:id="" action="ppaction://noaction"/>
          </p:cNvPr>
          <p:cNvSpPr>
            <a:spLocks noChangeArrowheads="1"/>
          </p:cNvSpPr>
          <p:nvPr/>
        </p:nvSpPr>
        <p:spPr bwMode="gray">
          <a:xfrm>
            <a:off x="5588095" y="1311801"/>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拆分合并</a:t>
            </a:r>
            <a:endParaRPr lang="zh-CN" altLang="en-US" sz="1000" dirty="0">
              <a:latin typeface="微软雅黑" pitchFamily="34" charset="-122"/>
              <a:ea typeface="微软雅黑" pitchFamily="34" charset="-122"/>
            </a:endParaRPr>
          </a:p>
        </p:txBody>
      </p:sp>
      <p:sp>
        <p:nvSpPr>
          <p:cNvPr id="112" name="AutoShape 4">
            <a:hlinkClick r:id="" action="ppaction://noaction"/>
          </p:cNvPr>
          <p:cNvSpPr>
            <a:spLocks noChangeArrowheads="1"/>
          </p:cNvSpPr>
          <p:nvPr/>
        </p:nvSpPr>
        <p:spPr bwMode="gray">
          <a:xfrm>
            <a:off x="6290019" y="1303801"/>
            <a:ext cx="563164" cy="285642"/>
          </a:xfrm>
          <a:prstGeom prst="roundRect">
            <a:avLst>
              <a:gd name="adj" fmla="val 0"/>
            </a:avLst>
          </a:prstGeom>
          <a:solidFill>
            <a:srgbClr val="FFFF00"/>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广告场地</a:t>
            </a:r>
            <a:endParaRPr lang="zh-CN" altLang="en-US" sz="1000" dirty="0">
              <a:latin typeface="微软雅黑" pitchFamily="34" charset="-122"/>
              <a:ea typeface="微软雅黑" pitchFamily="34" charset="-122"/>
            </a:endParaRPr>
          </a:p>
        </p:txBody>
      </p:sp>
      <p:sp>
        <p:nvSpPr>
          <p:cNvPr id="113" name="AutoShape 4">
            <a:hlinkClick r:id="" action="ppaction://noaction"/>
          </p:cNvPr>
          <p:cNvSpPr>
            <a:spLocks noChangeArrowheads="1"/>
          </p:cNvSpPr>
          <p:nvPr/>
        </p:nvSpPr>
        <p:spPr bwMode="gray">
          <a:xfrm>
            <a:off x="6982433" y="1311801"/>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空铺管理</a:t>
            </a:r>
            <a:endParaRPr lang="zh-CN" altLang="en-US" sz="1000" dirty="0">
              <a:latin typeface="微软雅黑" pitchFamily="34" charset="-122"/>
              <a:ea typeface="微软雅黑" pitchFamily="34" charset="-122"/>
            </a:endParaRPr>
          </a:p>
        </p:txBody>
      </p:sp>
      <p:sp>
        <p:nvSpPr>
          <p:cNvPr id="114" name="AutoShape 4">
            <a:hlinkClick r:id="" action="ppaction://noaction"/>
          </p:cNvPr>
          <p:cNvSpPr>
            <a:spLocks noChangeArrowheads="1"/>
          </p:cNvSpPr>
          <p:nvPr/>
        </p:nvSpPr>
        <p:spPr bwMode="gray">
          <a:xfrm>
            <a:off x="7664154" y="1303801"/>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a:latin typeface="微软雅黑" pitchFamily="34" charset="-122"/>
                <a:ea typeface="微软雅黑" pitchFamily="34" charset="-122"/>
              </a:rPr>
              <a:t>平面图</a:t>
            </a:r>
          </a:p>
        </p:txBody>
      </p:sp>
      <p:sp>
        <p:nvSpPr>
          <p:cNvPr id="101" name="流程图: 终止 100"/>
          <p:cNvSpPr/>
          <p:nvPr/>
        </p:nvSpPr>
        <p:spPr bwMode="auto">
          <a:xfrm>
            <a:off x="2627642" y="1840319"/>
            <a:ext cx="1705145" cy="390194"/>
          </a:xfrm>
          <a:prstGeom prst="flowChartTerminator">
            <a:avLst/>
          </a:prstGeom>
          <a:solidFill>
            <a:schemeClr val="bg1"/>
          </a:solidFill>
          <a:ln w="28575">
            <a:solidFill>
              <a:srgbClr val="5AA0BE"/>
            </a:solidFill>
            <a:round/>
            <a:headEnd/>
            <a:tailEnd/>
          </a:ln>
          <a:effectLst>
            <a:glow rad="139700">
              <a:schemeClr val="accent2">
                <a:satMod val="175000"/>
                <a:alpha val="40000"/>
              </a:schemeClr>
            </a:glow>
          </a:effectLst>
        </p:spPr>
        <p:txBody>
          <a:bodyPr lIns="0" tIns="0" rIns="0" bIns="0" anchor="ctr"/>
          <a:lstStyle/>
          <a:p>
            <a:pPr algn="ctr"/>
            <a:r>
              <a:rPr lang="zh-CN" altLang="en-US" b="1" dirty="0" smtClean="0">
                <a:solidFill>
                  <a:srgbClr val="0070C0"/>
                </a:solidFill>
                <a:latin typeface="微软雅黑" pitchFamily="34" charset="-122"/>
                <a:ea typeface="微软雅黑" pitchFamily="34" charset="-122"/>
              </a:rPr>
              <a:t>业态品牌</a:t>
            </a:r>
            <a:endParaRPr lang="en-US" altLang="zh-CN" b="1" dirty="0">
              <a:solidFill>
                <a:srgbClr val="0070C0"/>
              </a:solidFill>
              <a:latin typeface="微软雅黑" pitchFamily="34" charset="-122"/>
              <a:ea typeface="微软雅黑" pitchFamily="34" charset="-122"/>
            </a:endParaRPr>
          </a:p>
        </p:txBody>
      </p:sp>
      <p:sp>
        <p:nvSpPr>
          <p:cNvPr id="102" name="流程图: 终止 101"/>
          <p:cNvSpPr/>
          <p:nvPr/>
        </p:nvSpPr>
        <p:spPr bwMode="auto">
          <a:xfrm>
            <a:off x="2638745" y="1259526"/>
            <a:ext cx="1705145" cy="390194"/>
          </a:xfrm>
          <a:prstGeom prst="flowChartTerminator">
            <a:avLst/>
          </a:prstGeom>
          <a:solidFill>
            <a:schemeClr val="bg1"/>
          </a:solidFill>
          <a:ln w="28575">
            <a:solidFill>
              <a:srgbClr val="5AA0BE"/>
            </a:solidFill>
            <a:round/>
            <a:headEnd/>
            <a:tailEnd/>
          </a:ln>
          <a:effectLst>
            <a:glow rad="139700">
              <a:schemeClr val="accent2">
                <a:satMod val="175000"/>
                <a:alpha val="40000"/>
              </a:schemeClr>
            </a:glow>
          </a:effectLst>
        </p:spPr>
        <p:txBody>
          <a:bodyPr lIns="0" tIns="0" rIns="0" bIns="0" anchor="ctr"/>
          <a:lstStyle/>
          <a:p>
            <a:pPr algn="ctr"/>
            <a:r>
              <a:rPr lang="zh-CN" altLang="en-US" b="1" dirty="0" smtClean="0">
                <a:solidFill>
                  <a:srgbClr val="0070C0"/>
                </a:solidFill>
                <a:latin typeface="微软雅黑" pitchFamily="34" charset="-122"/>
                <a:ea typeface="微软雅黑" pitchFamily="34" charset="-122"/>
              </a:rPr>
              <a:t>租赁资源</a:t>
            </a:r>
            <a:endParaRPr lang="en-US" altLang="zh-CN" b="1" dirty="0">
              <a:solidFill>
                <a:srgbClr val="0070C0"/>
              </a:solidFill>
              <a:latin typeface="微软雅黑" pitchFamily="34" charset="-122"/>
              <a:ea typeface="微软雅黑" pitchFamily="34" charset="-122"/>
            </a:endParaRPr>
          </a:p>
        </p:txBody>
      </p:sp>
      <p:sp>
        <p:nvSpPr>
          <p:cNvPr id="103" name="流程图: 终止 102"/>
          <p:cNvSpPr/>
          <p:nvPr/>
        </p:nvSpPr>
        <p:spPr bwMode="auto">
          <a:xfrm>
            <a:off x="2627642" y="3582698"/>
            <a:ext cx="1705145" cy="390194"/>
          </a:xfrm>
          <a:prstGeom prst="flowChartTerminator">
            <a:avLst/>
          </a:prstGeom>
          <a:solidFill>
            <a:schemeClr val="bg1"/>
          </a:solidFill>
          <a:ln w="28575">
            <a:solidFill>
              <a:srgbClr val="5AA0BE"/>
            </a:solidFill>
            <a:round/>
            <a:headEnd/>
            <a:tailEnd/>
          </a:ln>
          <a:effectLst>
            <a:glow rad="139700">
              <a:schemeClr val="accent2">
                <a:satMod val="175000"/>
                <a:alpha val="40000"/>
              </a:schemeClr>
            </a:glow>
          </a:effectLst>
        </p:spPr>
        <p:txBody>
          <a:bodyPr lIns="0" tIns="0" rIns="0" bIns="0" anchor="ctr"/>
          <a:lstStyle/>
          <a:p>
            <a:pPr algn="ctr"/>
            <a:r>
              <a:rPr lang="zh-CN" altLang="en-US" b="1" dirty="0" smtClean="0">
                <a:solidFill>
                  <a:srgbClr val="0070C0"/>
                </a:solidFill>
                <a:latin typeface="微软雅黑" pitchFamily="34" charset="-122"/>
                <a:ea typeface="微软雅黑" pitchFamily="34" charset="-122"/>
              </a:rPr>
              <a:t>意向签约</a:t>
            </a:r>
            <a:endParaRPr lang="en-US" altLang="zh-CN" b="1" dirty="0">
              <a:solidFill>
                <a:srgbClr val="0070C0"/>
              </a:solidFill>
              <a:latin typeface="微软雅黑" pitchFamily="34" charset="-122"/>
              <a:ea typeface="微软雅黑" pitchFamily="34" charset="-122"/>
            </a:endParaRPr>
          </a:p>
        </p:txBody>
      </p:sp>
      <p:sp>
        <p:nvSpPr>
          <p:cNvPr id="121" name="流程图: 终止 120"/>
          <p:cNvSpPr/>
          <p:nvPr/>
        </p:nvSpPr>
        <p:spPr bwMode="auto">
          <a:xfrm>
            <a:off x="2612641" y="5325077"/>
            <a:ext cx="1705145" cy="390194"/>
          </a:xfrm>
          <a:prstGeom prst="flowChartTerminator">
            <a:avLst/>
          </a:prstGeom>
          <a:solidFill>
            <a:schemeClr val="bg1"/>
          </a:solidFill>
          <a:ln w="28575">
            <a:solidFill>
              <a:srgbClr val="5AA0BE"/>
            </a:solidFill>
            <a:round/>
            <a:headEnd/>
            <a:tailEnd/>
          </a:ln>
          <a:effectLst>
            <a:glow rad="139700">
              <a:schemeClr val="accent2">
                <a:satMod val="175000"/>
                <a:alpha val="40000"/>
              </a:schemeClr>
            </a:glow>
          </a:effectLst>
        </p:spPr>
        <p:txBody>
          <a:bodyPr lIns="0" tIns="0" rIns="0" bIns="0" anchor="ctr"/>
          <a:lstStyle/>
          <a:p>
            <a:pPr algn="ctr"/>
            <a:r>
              <a:rPr lang="zh-CN" altLang="en-US" b="1" dirty="0" smtClean="0">
                <a:solidFill>
                  <a:srgbClr val="0070C0"/>
                </a:solidFill>
                <a:latin typeface="微软雅黑" pitchFamily="34" charset="-122"/>
                <a:ea typeface="微软雅黑" pitchFamily="34" charset="-122"/>
              </a:rPr>
              <a:t>财务结算</a:t>
            </a:r>
            <a:endParaRPr lang="en-US" altLang="zh-CN" b="1" dirty="0">
              <a:solidFill>
                <a:srgbClr val="0070C0"/>
              </a:solidFill>
              <a:latin typeface="微软雅黑" pitchFamily="34" charset="-122"/>
              <a:ea typeface="微软雅黑" pitchFamily="34" charset="-122"/>
            </a:endParaRPr>
          </a:p>
        </p:txBody>
      </p:sp>
      <p:sp>
        <p:nvSpPr>
          <p:cNvPr id="122" name="流程图: 终止 121"/>
          <p:cNvSpPr/>
          <p:nvPr/>
        </p:nvSpPr>
        <p:spPr bwMode="auto">
          <a:xfrm>
            <a:off x="2627641" y="4163491"/>
            <a:ext cx="1705145" cy="390194"/>
          </a:xfrm>
          <a:prstGeom prst="flowChartTerminator">
            <a:avLst/>
          </a:prstGeom>
          <a:solidFill>
            <a:schemeClr val="bg1"/>
          </a:solidFill>
          <a:ln w="28575">
            <a:solidFill>
              <a:srgbClr val="5AA0BE"/>
            </a:solidFill>
            <a:round/>
            <a:headEnd/>
            <a:tailEnd/>
          </a:ln>
          <a:effectLst>
            <a:glow rad="139700">
              <a:schemeClr val="accent2">
                <a:satMod val="175000"/>
                <a:alpha val="40000"/>
              </a:schemeClr>
            </a:glow>
          </a:effectLst>
        </p:spPr>
        <p:txBody>
          <a:bodyPr lIns="0" tIns="0" rIns="0" bIns="0" anchor="ctr"/>
          <a:lstStyle/>
          <a:p>
            <a:pPr algn="ctr"/>
            <a:r>
              <a:rPr lang="zh-CN" altLang="en-US" b="1" dirty="0" smtClean="0">
                <a:solidFill>
                  <a:srgbClr val="0070C0"/>
                </a:solidFill>
                <a:latin typeface="微软雅黑" pitchFamily="34" charset="-122"/>
                <a:ea typeface="微软雅黑" pitchFamily="34" charset="-122"/>
              </a:rPr>
              <a:t>进场撤场</a:t>
            </a:r>
            <a:endParaRPr lang="en-US" altLang="zh-CN" b="1" dirty="0">
              <a:solidFill>
                <a:srgbClr val="0070C0"/>
              </a:solidFill>
              <a:latin typeface="微软雅黑" pitchFamily="34" charset="-122"/>
              <a:ea typeface="微软雅黑" pitchFamily="34" charset="-122"/>
            </a:endParaRPr>
          </a:p>
        </p:txBody>
      </p:sp>
      <p:sp>
        <p:nvSpPr>
          <p:cNvPr id="123" name="流程图: 终止 122"/>
          <p:cNvSpPr/>
          <p:nvPr/>
        </p:nvSpPr>
        <p:spPr bwMode="auto">
          <a:xfrm>
            <a:off x="2627642" y="5905872"/>
            <a:ext cx="1705145" cy="390194"/>
          </a:xfrm>
          <a:prstGeom prst="flowChartTerminator">
            <a:avLst/>
          </a:prstGeom>
          <a:solidFill>
            <a:schemeClr val="bg1"/>
          </a:solidFill>
          <a:ln w="28575">
            <a:solidFill>
              <a:srgbClr val="5AA0BE"/>
            </a:solidFill>
            <a:round/>
            <a:headEnd/>
            <a:tailEnd/>
          </a:ln>
          <a:effectLst>
            <a:glow rad="139700">
              <a:schemeClr val="accent2">
                <a:satMod val="175000"/>
                <a:alpha val="40000"/>
              </a:schemeClr>
            </a:glow>
          </a:effectLst>
        </p:spPr>
        <p:txBody>
          <a:bodyPr lIns="0" tIns="0" rIns="0" bIns="0" anchor="ctr"/>
          <a:lstStyle/>
          <a:p>
            <a:pPr algn="ctr"/>
            <a:r>
              <a:rPr lang="zh-CN" altLang="en-US" b="1" dirty="0">
                <a:solidFill>
                  <a:srgbClr val="0070C0"/>
                </a:solidFill>
                <a:latin typeface="微软雅黑" pitchFamily="34" charset="-122"/>
                <a:ea typeface="微软雅黑" pitchFamily="34" charset="-122"/>
              </a:rPr>
              <a:t>审批流</a:t>
            </a:r>
            <a:endParaRPr lang="en-US" altLang="zh-CN" b="1" dirty="0">
              <a:solidFill>
                <a:srgbClr val="0070C0"/>
              </a:solidFill>
              <a:latin typeface="微软雅黑" pitchFamily="34" charset="-122"/>
              <a:ea typeface="微软雅黑" pitchFamily="34" charset="-122"/>
            </a:endParaRPr>
          </a:p>
        </p:txBody>
      </p:sp>
      <p:cxnSp>
        <p:nvCxnSpPr>
          <p:cNvPr id="142" name="直接箭头连接符 141"/>
          <p:cNvCxnSpPr/>
          <p:nvPr/>
        </p:nvCxnSpPr>
        <p:spPr bwMode="auto">
          <a:xfrm>
            <a:off x="8559892" y="1466049"/>
            <a:ext cx="419122"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43" name="AutoShape 4">
            <a:hlinkClick r:id="" action="ppaction://noaction"/>
          </p:cNvPr>
          <p:cNvSpPr>
            <a:spLocks noChangeArrowheads="1"/>
          </p:cNvSpPr>
          <p:nvPr/>
        </p:nvSpPr>
        <p:spPr bwMode="gray">
          <a:xfrm>
            <a:off x="4852160" y="1892594"/>
            <a:ext cx="563164" cy="285642"/>
          </a:xfrm>
          <a:prstGeom prst="roundRect">
            <a:avLst>
              <a:gd name="adj" fmla="val 0"/>
            </a:avLst>
          </a:prstGeom>
          <a:solidFill>
            <a:srgbClr val="FFFF00"/>
          </a:solidFill>
          <a:ln w="19050">
            <a:solidFill>
              <a:srgbClr val="5AA0BE"/>
            </a:solidFill>
            <a:round/>
            <a:headEnd/>
            <a:tailEnd/>
          </a:ln>
        </p:spPr>
        <p:txBody>
          <a:bodyPr lIns="0" tIns="0" rIns="0" bIns="0" anchor="ctr"/>
          <a:lstStyle/>
          <a:p>
            <a:pPr algn="ctr"/>
            <a:r>
              <a:rPr lang="zh-CN" altLang="en-US" sz="1000" dirty="0">
                <a:latin typeface="微软雅黑" pitchFamily="34" charset="-122"/>
                <a:ea typeface="微软雅黑" pitchFamily="34" charset="-122"/>
              </a:rPr>
              <a:t>业</a:t>
            </a:r>
            <a:r>
              <a:rPr lang="zh-CN" altLang="en-US" sz="1000" dirty="0" smtClean="0">
                <a:latin typeface="微软雅黑" pitchFamily="34" charset="-122"/>
                <a:ea typeface="微软雅黑" pitchFamily="34" charset="-122"/>
              </a:rPr>
              <a:t>态分类</a:t>
            </a:r>
            <a:endParaRPr lang="zh-CN" altLang="en-US" sz="1000" dirty="0">
              <a:latin typeface="微软雅黑" pitchFamily="34" charset="-122"/>
              <a:ea typeface="微软雅黑" pitchFamily="34" charset="-122"/>
            </a:endParaRPr>
          </a:p>
        </p:txBody>
      </p:sp>
      <p:sp>
        <p:nvSpPr>
          <p:cNvPr id="144" name="AutoShape 4">
            <a:hlinkClick r:id="" action="ppaction://noaction"/>
          </p:cNvPr>
          <p:cNvSpPr>
            <a:spLocks noChangeArrowheads="1"/>
          </p:cNvSpPr>
          <p:nvPr/>
        </p:nvSpPr>
        <p:spPr bwMode="gray">
          <a:xfrm>
            <a:off x="5567724" y="1892594"/>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品牌分级</a:t>
            </a:r>
            <a:endParaRPr lang="zh-CN" altLang="en-US" sz="1000" dirty="0">
              <a:latin typeface="微软雅黑" pitchFamily="34" charset="-122"/>
              <a:ea typeface="微软雅黑" pitchFamily="34" charset="-122"/>
            </a:endParaRPr>
          </a:p>
        </p:txBody>
      </p:sp>
      <p:sp>
        <p:nvSpPr>
          <p:cNvPr id="150" name="AutoShape 4">
            <a:hlinkClick r:id="" action="ppaction://noaction"/>
          </p:cNvPr>
          <p:cNvSpPr>
            <a:spLocks noChangeArrowheads="1"/>
          </p:cNvSpPr>
          <p:nvPr/>
        </p:nvSpPr>
        <p:spPr bwMode="gray">
          <a:xfrm>
            <a:off x="6269648" y="1884594"/>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品牌落位</a:t>
            </a:r>
            <a:endParaRPr lang="zh-CN" altLang="en-US" sz="1000" dirty="0">
              <a:latin typeface="微软雅黑" pitchFamily="34" charset="-122"/>
              <a:ea typeface="微软雅黑" pitchFamily="34" charset="-122"/>
            </a:endParaRPr>
          </a:p>
        </p:txBody>
      </p:sp>
      <p:sp>
        <p:nvSpPr>
          <p:cNvPr id="151" name="AutoShape 4">
            <a:hlinkClick r:id="" action="ppaction://noaction"/>
          </p:cNvPr>
          <p:cNvSpPr>
            <a:spLocks noChangeArrowheads="1"/>
          </p:cNvSpPr>
          <p:nvPr/>
        </p:nvSpPr>
        <p:spPr bwMode="gray">
          <a:xfrm>
            <a:off x="6962062" y="1892594"/>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入库审批</a:t>
            </a:r>
            <a:endParaRPr lang="zh-CN" altLang="en-US" sz="1000" dirty="0">
              <a:latin typeface="微软雅黑" pitchFamily="34" charset="-122"/>
              <a:ea typeface="微软雅黑" pitchFamily="34" charset="-122"/>
            </a:endParaRPr>
          </a:p>
        </p:txBody>
      </p:sp>
      <p:sp>
        <p:nvSpPr>
          <p:cNvPr id="152" name="AutoShape 4">
            <a:hlinkClick r:id="" action="ppaction://noaction"/>
          </p:cNvPr>
          <p:cNvSpPr>
            <a:spLocks noChangeArrowheads="1"/>
          </p:cNvSpPr>
          <p:nvPr/>
        </p:nvSpPr>
        <p:spPr bwMode="gray">
          <a:xfrm>
            <a:off x="7643783" y="1884594"/>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品牌评审</a:t>
            </a:r>
            <a:endParaRPr lang="zh-CN" altLang="en-US" sz="1000" dirty="0">
              <a:latin typeface="微软雅黑" pitchFamily="34" charset="-122"/>
              <a:ea typeface="微软雅黑" pitchFamily="34" charset="-122"/>
            </a:endParaRPr>
          </a:p>
        </p:txBody>
      </p:sp>
      <p:cxnSp>
        <p:nvCxnSpPr>
          <p:cNvPr id="153" name="直接箭头连接符 152"/>
          <p:cNvCxnSpPr/>
          <p:nvPr/>
        </p:nvCxnSpPr>
        <p:spPr bwMode="auto">
          <a:xfrm>
            <a:off x="8545224" y="2045414"/>
            <a:ext cx="419122"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4" name="AutoShape 4">
            <a:hlinkClick r:id="" action="ppaction://noaction"/>
          </p:cNvPr>
          <p:cNvSpPr>
            <a:spLocks noChangeArrowheads="1"/>
          </p:cNvSpPr>
          <p:nvPr/>
        </p:nvSpPr>
        <p:spPr bwMode="gray">
          <a:xfrm>
            <a:off x="4852160" y="2473387"/>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招商策略</a:t>
            </a:r>
            <a:endParaRPr lang="zh-CN" altLang="en-US" sz="1000" dirty="0">
              <a:latin typeface="微软雅黑" pitchFamily="34" charset="-122"/>
              <a:ea typeface="微软雅黑" pitchFamily="34" charset="-122"/>
            </a:endParaRPr>
          </a:p>
        </p:txBody>
      </p:sp>
      <p:sp>
        <p:nvSpPr>
          <p:cNvPr id="196" name="AutoShape 4">
            <a:hlinkClick r:id="" action="ppaction://noaction"/>
          </p:cNvPr>
          <p:cNvSpPr>
            <a:spLocks noChangeArrowheads="1"/>
          </p:cNvSpPr>
          <p:nvPr/>
        </p:nvSpPr>
        <p:spPr bwMode="gray">
          <a:xfrm>
            <a:off x="5567724" y="2473387"/>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业态占比</a:t>
            </a:r>
            <a:endParaRPr lang="zh-CN" altLang="en-US" sz="1000" dirty="0">
              <a:latin typeface="微软雅黑" pitchFamily="34" charset="-122"/>
              <a:ea typeface="微软雅黑" pitchFamily="34" charset="-122"/>
            </a:endParaRPr>
          </a:p>
        </p:txBody>
      </p:sp>
      <p:sp>
        <p:nvSpPr>
          <p:cNvPr id="197" name="AutoShape 4">
            <a:hlinkClick r:id="" action="ppaction://noaction"/>
          </p:cNvPr>
          <p:cNvSpPr>
            <a:spLocks noChangeArrowheads="1"/>
          </p:cNvSpPr>
          <p:nvPr/>
        </p:nvSpPr>
        <p:spPr bwMode="gray">
          <a:xfrm>
            <a:off x="6269648" y="2465387"/>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租金分解</a:t>
            </a:r>
            <a:endParaRPr lang="zh-CN" altLang="en-US" sz="1000" dirty="0">
              <a:latin typeface="微软雅黑" pitchFamily="34" charset="-122"/>
              <a:ea typeface="微软雅黑" pitchFamily="34" charset="-122"/>
            </a:endParaRPr>
          </a:p>
        </p:txBody>
      </p:sp>
      <p:sp>
        <p:nvSpPr>
          <p:cNvPr id="198" name="AutoShape 4">
            <a:hlinkClick r:id="" action="ppaction://noaction"/>
          </p:cNvPr>
          <p:cNvSpPr>
            <a:spLocks noChangeArrowheads="1"/>
          </p:cNvSpPr>
          <p:nvPr/>
        </p:nvSpPr>
        <p:spPr bwMode="gray">
          <a:xfrm>
            <a:off x="6962062" y="2473387"/>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租金预算</a:t>
            </a:r>
            <a:endParaRPr lang="zh-CN" altLang="en-US" sz="1000" dirty="0">
              <a:latin typeface="微软雅黑" pitchFamily="34" charset="-122"/>
              <a:ea typeface="微软雅黑" pitchFamily="34" charset="-122"/>
            </a:endParaRPr>
          </a:p>
        </p:txBody>
      </p:sp>
      <p:sp>
        <p:nvSpPr>
          <p:cNvPr id="199" name="AutoShape 4">
            <a:hlinkClick r:id="" action="ppaction://noaction"/>
          </p:cNvPr>
          <p:cNvSpPr>
            <a:spLocks noChangeArrowheads="1"/>
          </p:cNvSpPr>
          <p:nvPr/>
        </p:nvSpPr>
        <p:spPr bwMode="gray">
          <a:xfrm>
            <a:off x="7643783" y="2465387"/>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a:latin typeface="微软雅黑" pitchFamily="34" charset="-122"/>
                <a:ea typeface="微软雅黑" pitchFamily="34" charset="-122"/>
              </a:rPr>
              <a:t>一铺一价</a:t>
            </a:r>
          </a:p>
        </p:txBody>
      </p:sp>
      <p:cxnSp>
        <p:nvCxnSpPr>
          <p:cNvPr id="200" name="直接箭头连接符 199"/>
          <p:cNvCxnSpPr/>
          <p:nvPr/>
        </p:nvCxnSpPr>
        <p:spPr bwMode="auto">
          <a:xfrm>
            <a:off x="8524853" y="2624779"/>
            <a:ext cx="419122"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1" name="AutoShape 4">
            <a:hlinkClick r:id="" action="ppaction://noaction"/>
          </p:cNvPr>
          <p:cNvSpPr>
            <a:spLocks noChangeArrowheads="1"/>
          </p:cNvSpPr>
          <p:nvPr/>
        </p:nvSpPr>
        <p:spPr bwMode="gray">
          <a:xfrm>
            <a:off x="4872531" y="3634973"/>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意向签订</a:t>
            </a:r>
            <a:endParaRPr lang="zh-CN" altLang="en-US" sz="1000" dirty="0">
              <a:latin typeface="微软雅黑" pitchFamily="34" charset="-122"/>
              <a:ea typeface="微软雅黑" pitchFamily="34" charset="-122"/>
            </a:endParaRPr>
          </a:p>
        </p:txBody>
      </p:sp>
      <p:sp>
        <p:nvSpPr>
          <p:cNvPr id="202" name="AutoShape 4">
            <a:hlinkClick r:id="" action="ppaction://noaction"/>
          </p:cNvPr>
          <p:cNvSpPr>
            <a:spLocks noChangeArrowheads="1"/>
          </p:cNvSpPr>
          <p:nvPr/>
        </p:nvSpPr>
        <p:spPr bwMode="gray">
          <a:xfrm>
            <a:off x="5588095" y="3634973"/>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政策对标</a:t>
            </a:r>
            <a:endParaRPr lang="zh-CN" altLang="en-US" sz="1000" dirty="0">
              <a:latin typeface="微软雅黑" pitchFamily="34" charset="-122"/>
              <a:ea typeface="微软雅黑" pitchFamily="34" charset="-122"/>
            </a:endParaRPr>
          </a:p>
        </p:txBody>
      </p:sp>
      <p:sp>
        <p:nvSpPr>
          <p:cNvPr id="203" name="AutoShape 4">
            <a:hlinkClick r:id="" action="ppaction://noaction"/>
          </p:cNvPr>
          <p:cNvSpPr>
            <a:spLocks noChangeArrowheads="1"/>
          </p:cNvSpPr>
          <p:nvPr/>
        </p:nvSpPr>
        <p:spPr bwMode="gray">
          <a:xfrm>
            <a:off x="6290019" y="3626973"/>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a:latin typeface="微软雅黑" pitchFamily="34" charset="-122"/>
                <a:ea typeface="微软雅黑" pitchFamily="34" charset="-122"/>
              </a:rPr>
              <a:t>意</a:t>
            </a:r>
            <a:r>
              <a:rPr lang="zh-CN" altLang="en-US" sz="1000" dirty="0" smtClean="0">
                <a:latin typeface="微软雅黑" pitchFamily="34" charset="-122"/>
                <a:ea typeface="微软雅黑" pitchFamily="34" charset="-122"/>
              </a:rPr>
              <a:t>向导入</a:t>
            </a:r>
            <a:endParaRPr lang="zh-CN" altLang="en-US" sz="1000" dirty="0">
              <a:latin typeface="微软雅黑" pitchFamily="34" charset="-122"/>
              <a:ea typeface="微软雅黑" pitchFamily="34" charset="-122"/>
            </a:endParaRPr>
          </a:p>
        </p:txBody>
      </p:sp>
      <p:sp>
        <p:nvSpPr>
          <p:cNvPr id="204" name="AutoShape 4">
            <a:hlinkClick r:id="" action="ppaction://noaction"/>
          </p:cNvPr>
          <p:cNvSpPr>
            <a:spLocks noChangeArrowheads="1"/>
          </p:cNvSpPr>
          <p:nvPr/>
        </p:nvSpPr>
        <p:spPr bwMode="gray">
          <a:xfrm>
            <a:off x="6982433" y="3634973"/>
            <a:ext cx="563164" cy="285642"/>
          </a:xfrm>
          <a:prstGeom prst="roundRect">
            <a:avLst>
              <a:gd name="adj" fmla="val 0"/>
            </a:avLst>
          </a:prstGeom>
          <a:solidFill>
            <a:srgbClr val="FFFF00"/>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合同签订</a:t>
            </a:r>
            <a:endParaRPr lang="zh-CN" altLang="en-US" sz="1000" dirty="0">
              <a:latin typeface="微软雅黑" pitchFamily="34" charset="-122"/>
              <a:ea typeface="微软雅黑" pitchFamily="34" charset="-122"/>
            </a:endParaRPr>
          </a:p>
        </p:txBody>
      </p:sp>
      <p:cxnSp>
        <p:nvCxnSpPr>
          <p:cNvPr id="209" name="直接箭头连接符 208"/>
          <p:cNvCxnSpPr/>
          <p:nvPr/>
        </p:nvCxnSpPr>
        <p:spPr bwMode="auto">
          <a:xfrm>
            <a:off x="8545224" y="3783509"/>
            <a:ext cx="419122"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0" name="AutoShape 4">
            <a:hlinkClick r:id="" action="ppaction://noaction"/>
          </p:cNvPr>
          <p:cNvSpPr>
            <a:spLocks noChangeArrowheads="1"/>
          </p:cNvSpPr>
          <p:nvPr/>
        </p:nvSpPr>
        <p:spPr bwMode="gray">
          <a:xfrm>
            <a:off x="4857530" y="5377352"/>
            <a:ext cx="563164" cy="285642"/>
          </a:xfrm>
          <a:prstGeom prst="roundRect">
            <a:avLst>
              <a:gd name="adj" fmla="val 0"/>
            </a:avLst>
          </a:prstGeom>
          <a:solidFill>
            <a:srgbClr val="FFFF00"/>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首期费用</a:t>
            </a:r>
            <a:endParaRPr lang="zh-CN" altLang="en-US" sz="1000" dirty="0">
              <a:latin typeface="微软雅黑" pitchFamily="34" charset="-122"/>
              <a:ea typeface="微软雅黑" pitchFamily="34" charset="-122"/>
            </a:endParaRPr>
          </a:p>
        </p:txBody>
      </p:sp>
      <p:sp>
        <p:nvSpPr>
          <p:cNvPr id="211" name="AutoShape 4">
            <a:hlinkClick r:id="" action="ppaction://noaction"/>
          </p:cNvPr>
          <p:cNvSpPr>
            <a:spLocks noChangeArrowheads="1"/>
          </p:cNvSpPr>
          <p:nvPr/>
        </p:nvSpPr>
        <p:spPr bwMode="gray">
          <a:xfrm>
            <a:off x="5573094" y="5377352"/>
            <a:ext cx="563164" cy="285642"/>
          </a:xfrm>
          <a:prstGeom prst="roundRect">
            <a:avLst>
              <a:gd name="adj" fmla="val 0"/>
            </a:avLst>
          </a:prstGeom>
          <a:solidFill>
            <a:srgbClr val="FFFF00"/>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月度出账</a:t>
            </a:r>
            <a:endParaRPr lang="zh-CN" altLang="en-US" sz="1000" dirty="0">
              <a:latin typeface="微软雅黑" pitchFamily="34" charset="-122"/>
              <a:ea typeface="微软雅黑" pitchFamily="34" charset="-122"/>
            </a:endParaRPr>
          </a:p>
        </p:txBody>
      </p:sp>
      <p:sp>
        <p:nvSpPr>
          <p:cNvPr id="212" name="AutoShape 4">
            <a:hlinkClick r:id="" action="ppaction://noaction"/>
          </p:cNvPr>
          <p:cNvSpPr>
            <a:spLocks noChangeArrowheads="1"/>
          </p:cNvSpPr>
          <p:nvPr/>
        </p:nvSpPr>
        <p:spPr bwMode="gray">
          <a:xfrm>
            <a:off x="6275018" y="5369352"/>
            <a:ext cx="563164" cy="285642"/>
          </a:xfrm>
          <a:prstGeom prst="roundRect">
            <a:avLst>
              <a:gd name="adj" fmla="val 0"/>
            </a:avLst>
          </a:prstGeom>
          <a:solidFill>
            <a:srgbClr val="FFFF00"/>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账单催款</a:t>
            </a:r>
            <a:endParaRPr lang="zh-CN" altLang="en-US" sz="1000" dirty="0">
              <a:latin typeface="微软雅黑" pitchFamily="34" charset="-122"/>
              <a:ea typeface="微软雅黑" pitchFamily="34" charset="-122"/>
            </a:endParaRPr>
          </a:p>
        </p:txBody>
      </p:sp>
      <p:sp>
        <p:nvSpPr>
          <p:cNvPr id="213" name="AutoShape 4">
            <a:hlinkClick r:id="" action="ppaction://noaction"/>
          </p:cNvPr>
          <p:cNvSpPr>
            <a:spLocks noChangeArrowheads="1"/>
          </p:cNvSpPr>
          <p:nvPr/>
        </p:nvSpPr>
        <p:spPr bwMode="gray">
          <a:xfrm>
            <a:off x="6967432" y="5377352"/>
            <a:ext cx="563164" cy="285642"/>
          </a:xfrm>
          <a:prstGeom prst="roundRect">
            <a:avLst>
              <a:gd name="adj" fmla="val 0"/>
            </a:avLst>
          </a:prstGeom>
          <a:solidFill>
            <a:srgbClr val="FFFF00"/>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收款开票</a:t>
            </a:r>
            <a:endParaRPr lang="zh-CN" altLang="en-US" sz="1000" dirty="0">
              <a:latin typeface="微软雅黑" pitchFamily="34" charset="-122"/>
              <a:ea typeface="微软雅黑" pitchFamily="34" charset="-122"/>
            </a:endParaRPr>
          </a:p>
        </p:txBody>
      </p:sp>
      <p:sp>
        <p:nvSpPr>
          <p:cNvPr id="214" name="AutoShape 4">
            <a:hlinkClick r:id="" action="ppaction://noaction"/>
          </p:cNvPr>
          <p:cNvSpPr>
            <a:spLocks noChangeArrowheads="1"/>
          </p:cNvSpPr>
          <p:nvPr/>
        </p:nvSpPr>
        <p:spPr bwMode="gray">
          <a:xfrm>
            <a:off x="7649153" y="5369352"/>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凭证对接</a:t>
            </a:r>
            <a:endParaRPr lang="zh-CN" altLang="en-US" sz="1000" dirty="0">
              <a:latin typeface="微软雅黑" pitchFamily="34" charset="-122"/>
              <a:ea typeface="微软雅黑" pitchFamily="34" charset="-122"/>
            </a:endParaRPr>
          </a:p>
        </p:txBody>
      </p:sp>
      <p:cxnSp>
        <p:nvCxnSpPr>
          <p:cNvPr id="215" name="直接箭头连接符 214"/>
          <p:cNvCxnSpPr/>
          <p:nvPr/>
        </p:nvCxnSpPr>
        <p:spPr bwMode="auto">
          <a:xfrm>
            <a:off x="8545224" y="4362874"/>
            <a:ext cx="419122"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6" name="AutoShape 4">
            <a:hlinkClick r:id="" action="ppaction://noaction"/>
          </p:cNvPr>
          <p:cNvSpPr>
            <a:spLocks noChangeArrowheads="1"/>
          </p:cNvSpPr>
          <p:nvPr/>
        </p:nvSpPr>
        <p:spPr bwMode="gray">
          <a:xfrm>
            <a:off x="4872531" y="4215766"/>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费用收取</a:t>
            </a:r>
            <a:endParaRPr lang="zh-CN" altLang="en-US" sz="1000" dirty="0">
              <a:latin typeface="微软雅黑" pitchFamily="34" charset="-122"/>
              <a:ea typeface="微软雅黑" pitchFamily="34" charset="-122"/>
            </a:endParaRPr>
          </a:p>
        </p:txBody>
      </p:sp>
      <p:sp>
        <p:nvSpPr>
          <p:cNvPr id="217" name="AutoShape 4">
            <a:hlinkClick r:id="" action="ppaction://noaction"/>
          </p:cNvPr>
          <p:cNvSpPr>
            <a:spLocks noChangeArrowheads="1"/>
          </p:cNvSpPr>
          <p:nvPr/>
        </p:nvSpPr>
        <p:spPr bwMode="gray">
          <a:xfrm>
            <a:off x="5588095" y="4215766"/>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铺位移交</a:t>
            </a:r>
            <a:endParaRPr lang="zh-CN" altLang="en-US" sz="1000" dirty="0">
              <a:latin typeface="微软雅黑" pitchFamily="34" charset="-122"/>
              <a:ea typeface="微软雅黑" pitchFamily="34" charset="-122"/>
            </a:endParaRPr>
          </a:p>
        </p:txBody>
      </p:sp>
      <p:sp>
        <p:nvSpPr>
          <p:cNvPr id="218" name="AutoShape 4">
            <a:hlinkClick r:id="" action="ppaction://noaction"/>
          </p:cNvPr>
          <p:cNvSpPr>
            <a:spLocks noChangeArrowheads="1"/>
          </p:cNvSpPr>
          <p:nvPr/>
        </p:nvSpPr>
        <p:spPr bwMode="gray">
          <a:xfrm>
            <a:off x="6290019" y="4207766"/>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装修进度</a:t>
            </a:r>
            <a:endParaRPr lang="zh-CN" altLang="en-US" sz="1000" dirty="0">
              <a:latin typeface="微软雅黑" pitchFamily="34" charset="-122"/>
              <a:ea typeface="微软雅黑" pitchFamily="34" charset="-122"/>
            </a:endParaRPr>
          </a:p>
        </p:txBody>
      </p:sp>
      <p:sp>
        <p:nvSpPr>
          <p:cNvPr id="219" name="AutoShape 4">
            <a:hlinkClick r:id="" action="ppaction://noaction"/>
          </p:cNvPr>
          <p:cNvSpPr>
            <a:spLocks noChangeArrowheads="1"/>
          </p:cNvSpPr>
          <p:nvPr/>
        </p:nvSpPr>
        <p:spPr bwMode="gray">
          <a:xfrm>
            <a:off x="6982433" y="4215766"/>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开业确认</a:t>
            </a:r>
            <a:endParaRPr lang="zh-CN" altLang="en-US" sz="1000" dirty="0">
              <a:latin typeface="微软雅黑" pitchFamily="34" charset="-122"/>
              <a:ea typeface="微软雅黑" pitchFamily="34" charset="-122"/>
            </a:endParaRPr>
          </a:p>
        </p:txBody>
      </p:sp>
      <p:sp>
        <p:nvSpPr>
          <p:cNvPr id="220" name="AutoShape 4">
            <a:hlinkClick r:id="" action="ppaction://noaction"/>
          </p:cNvPr>
          <p:cNvSpPr>
            <a:spLocks noChangeArrowheads="1"/>
          </p:cNvSpPr>
          <p:nvPr/>
        </p:nvSpPr>
        <p:spPr bwMode="gray">
          <a:xfrm>
            <a:off x="7664154" y="4207766"/>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a:latin typeface="微软雅黑" pitchFamily="34" charset="-122"/>
                <a:ea typeface="微软雅黑" pitchFamily="34" charset="-122"/>
              </a:rPr>
              <a:t>撤</a:t>
            </a:r>
            <a:r>
              <a:rPr lang="zh-CN" altLang="en-US" sz="1000" dirty="0" smtClean="0">
                <a:latin typeface="微软雅黑" pitchFamily="34" charset="-122"/>
                <a:ea typeface="微软雅黑" pitchFamily="34" charset="-122"/>
              </a:rPr>
              <a:t>场进度</a:t>
            </a:r>
            <a:endParaRPr lang="zh-CN" altLang="en-US" sz="1000" dirty="0">
              <a:latin typeface="微软雅黑" pitchFamily="34" charset="-122"/>
              <a:ea typeface="微软雅黑" pitchFamily="34" charset="-122"/>
            </a:endParaRPr>
          </a:p>
        </p:txBody>
      </p:sp>
      <p:cxnSp>
        <p:nvCxnSpPr>
          <p:cNvPr id="221" name="直接箭头连接符 220"/>
          <p:cNvCxnSpPr/>
          <p:nvPr/>
        </p:nvCxnSpPr>
        <p:spPr bwMode="auto">
          <a:xfrm>
            <a:off x="8545224" y="6100969"/>
            <a:ext cx="419122"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22" name="AutoShape 4">
            <a:hlinkClick r:id="" action="ppaction://noaction"/>
          </p:cNvPr>
          <p:cNvSpPr>
            <a:spLocks noChangeArrowheads="1"/>
          </p:cNvSpPr>
          <p:nvPr/>
        </p:nvSpPr>
        <p:spPr bwMode="gray">
          <a:xfrm>
            <a:off x="4872531" y="5958148"/>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a:latin typeface="微软雅黑" pitchFamily="34" charset="-122"/>
                <a:ea typeface="微软雅黑" pitchFamily="34" charset="-122"/>
              </a:rPr>
              <a:t>流程</a:t>
            </a:r>
            <a:r>
              <a:rPr lang="zh-CN" altLang="en-US" sz="1000" dirty="0" smtClean="0">
                <a:latin typeface="微软雅黑" pitchFamily="34" charset="-122"/>
                <a:ea typeface="微软雅黑" pitchFamily="34" charset="-122"/>
              </a:rPr>
              <a:t>配置</a:t>
            </a:r>
            <a:endParaRPr lang="zh-CN" altLang="en-US" sz="1000" dirty="0">
              <a:latin typeface="微软雅黑" pitchFamily="34" charset="-122"/>
              <a:ea typeface="微软雅黑" pitchFamily="34" charset="-122"/>
            </a:endParaRPr>
          </a:p>
        </p:txBody>
      </p:sp>
      <p:sp>
        <p:nvSpPr>
          <p:cNvPr id="223" name="AutoShape 4">
            <a:hlinkClick r:id="" action="ppaction://noaction"/>
          </p:cNvPr>
          <p:cNvSpPr>
            <a:spLocks noChangeArrowheads="1"/>
          </p:cNvSpPr>
          <p:nvPr/>
        </p:nvSpPr>
        <p:spPr bwMode="gray">
          <a:xfrm>
            <a:off x="5588095" y="5958148"/>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分支判断</a:t>
            </a:r>
            <a:endParaRPr lang="zh-CN" altLang="en-US" sz="1000" dirty="0">
              <a:latin typeface="微软雅黑" pitchFamily="34" charset="-122"/>
              <a:ea typeface="微软雅黑" pitchFamily="34" charset="-122"/>
            </a:endParaRPr>
          </a:p>
        </p:txBody>
      </p:sp>
      <p:sp>
        <p:nvSpPr>
          <p:cNvPr id="224" name="AutoShape 4">
            <a:hlinkClick r:id="" action="ppaction://noaction"/>
          </p:cNvPr>
          <p:cNvSpPr>
            <a:spLocks noChangeArrowheads="1"/>
          </p:cNvSpPr>
          <p:nvPr/>
        </p:nvSpPr>
        <p:spPr bwMode="gray">
          <a:xfrm>
            <a:off x="6290019" y="5950148"/>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节点设置</a:t>
            </a:r>
            <a:endParaRPr lang="zh-CN" altLang="en-US" sz="1000" dirty="0">
              <a:latin typeface="微软雅黑" pitchFamily="34" charset="-122"/>
              <a:ea typeface="微软雅黑" pitchFamily="34" charset="-122"/>
            </a:endParaRPr>
          </a:p>
        </p:txBody>
      </p:sp>
      <p:sp>
        <p:nvSpPr>
          <p:cNvPr id="225" name="AutoShape 4">
            <a:hlinkClick r:id="" action="ppaction://noaction"/>
          </p:cNvPr>
          <p:cNvSpPr>
            <a:spLocks noChangeArrowheads="1"/>
          </p:cNvSpPr>
          <p:nvPr/>
        </p:nvSpPr>
        <p:spPr bwMode="gray">
          <a:xfrm>
            <a:off x="6982433" y="5958148"/>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岗位配置</a:t>
            </a:r>
            <a:endParaRPr lang="zh-CN" altLang="en-US" sz="1000" dirty="0">
              <a:latin typeface="微软雅黑" pitchFamily="34" charset="-122"/>
              <a:ea typeface="微软雅黑" pitchFamily="34" charset="-122"/>
            </a:endParaRPr>
          </a:p>
        </p:txBody>
      </p:sp>
      <p:sp>
        <p:nvSpPr>
          <p:cNvPr id="226" name="AutoShape 4">
            <a:hlinkClick r:id="" action="ppaction://noaction"/>
          </p:cNvPr>
          <p:cNvSpPr>
            <a:spLocks noChangeArrowheads="1"/>
          </p:cNvSpPr>
          <p:nvPr/>
        </p:nvSpPr>
        <p:spPr bwMode="gray">
          <a:xfrm>
            <a:off x="7664154" y="5950148"/>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审批记录</a:t>
            </a:r>
            <a:endParaRPr lang="zh-CN" altLang="en-US" sz="1000" dirty="0">
              <a:latin typeface="微软雅黑" pitchFamily="34" charset="-122"/>
              <a:ea typeface="微软雅黑" pitchFamily="34" charset="-122"/>
            </a:endParaRPr>
          </a:p>
        </p:txBody>
      </p:sp>
      <p:cxnSp>
        <p:nvCxnSpPr>
          <p:cNvPr id="227" name="直接箭头连接符 226"/>
          <p:cNvCxnSpPr/>
          <p:nvPr/>
        </p:nvCxnSpPr>
        <p:spPr bwMode="auto">
          <a:xfrm>
            <a:off x="8544891" y="5521604"/>
            <a:ext cx="419122"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28" name="流程图: 终止 227"/>
          <p:cNvSpPr/>
          <p:nvPr/>
        </p:nvSpPr>
        <p:spPr bwMode="auto">
          <a:xfrm>
            <a:off x="2638745" y="3001905"/>
            <a:ext cx="1705145" cy="390194"/>
          </a:xfrm>
          <a:prstGeom prst="flowChartTerminator">
            <a:avLst/>
          </a:prstGeom>
          <a:solidFill>
            <a:schemeClr val="bg1"/>
          </a:solidFill>
          <a:ln w="28575">
            <a:solidFill>
              <a:srgbClr val="5AA0BE"/>
            </a:solidFill>
            <a:round/>
            <a:headEnd/>
            <a:tailEnd/>
          </a:ln>
          <a:effectLst>
            <a:glow rad="139700">
              <a:schemeClr val="accent2">
                <a:satMod val="175000"/>
                <a:alpha val="40000"/>
              </a:schemeClr>
            </a:glow>
          </a:effectLst>
        </p:spPr>
        <p:txBody>
          <a:bodyPr lIns="0" tIns="0" rIns="0" bIns="0" anchor="ctr"/>
          <a:lstStyle/>
          <a:p>
            <a:pPr algn="ctr"/>
            <a:r>
              <a:rPr lang="zh-CN" altLang="en-US" b="1" dirty="0" smtClean="0">
                <a:solidFill>
                  <a:srgbClr val="0070C0"/>
                </a:solidFill>
                <a:latin typeface="微软雅黑" pitchFamily="34" charset="-122"/>
                <a:ea typeface="微软雅黑" pitchFamily="34" charset="-122"/>
              </a:rPr>
              <a:t>招商过程</a:t>
            </a:r>
            <a:endParaRPr lang="en-US" altLang="zh-CN" b="1" dirty="0">
              <a:solidFill>
                <a:srgbClr val="0070C0"/>
              </a:solidFill>
              <a:latin typeface="微软雅黑" pitchFamily="34" charset="-122"/>
              <a:ea typeface="微软雅黑" pitchFamily="34" charset="-122"/>
            </a:endParaRPr>
          </a:p>
        </p:txBody>
      </p:sp>
      <p:sp>
        <p:nvSpPr>
          <p:cNvPr id="229" name="AutoShape 4">
            <a:hlinkClick r:id="" action="ppaction://noaction"/>
          </p:cNvPr>
          <p:cNvSpPr>
            <a:spLocks noChangeArrowheads="1"/>
          </p:cNvSpPr>
          <p:nvPr/>
        </p:nvSpPr>
        <p:spPr bwMode="gray">
          <a:xfrm>
            <a:off x="4872529" y="3054180"/>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招商计划</a:t>
            </a:r>
            <a:endParaRPr lang="zh-CN" altLang="en-US" sz="1000" dirty="0">
              <a:latin typeface="微软雅黑" pitchFamily="34" charset="-122"/>
              <a:ea typeface="微软雅黑" pitchFamily="34" charset="-122"/>
            </a:endParaRPr>
          </a:p>
        </p:txBody>
      </p:sp>
      <p:sp>
        <p:nvSpPr>
          <p:cNvPr id="230" name="AutoShape 4">
            <a:hlinkClick r:id="" action="ppaction://noaction"/>
          </p:cNvPr>
          <p:cNvSpPr>
            <a:spLocks noChangeArrowheads="1"/>
          </p:cNvSpPr>
          <p:nvPr/>
        </p:nvSpPr>
        <p:spPr bwMode="gray">
          <a:xfrm>
            <a:off x="5588093" y="3054180"/>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品牌计划</a:t>
            </a:r>
            <a:endParaRPr lang="zh-CN" altLang="en-US" sz="1000" dirty="0">
              <a:latin typeface="微软雅黑" pitchFamily="34" charset="-122"/>
              <a:ea typeface="微软雅黑" pitchFamily="34" charset="-122"/>
            </a:endParaRPr>
          </a:p>
        </p:txBody>
      </p:sp>
      <p:sp>
        <p:nvSpPr>
          <p:cNvPr id="231" name="AutoShape 4">
            <a:hlinkClick r:id="" action="ppaction://noaction"/>
          </p:cNvPr>
          <p:cNvSpPr>
            <a:spLocks noChangeArrowheads="1"/>
          </p:cNvSpPr>
          <p:nvPr/>
        </p:nvSpPr>
        <p:spPr bwMode="gray">
          <a:xfrm>
            <a:off x="6290017" y="3046180"/>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招商进度</a:t>
            </a:r>
            <a:endParaRPr lang="zh-CN" altLang="en-US" sz="1000" dirty="0">
              <a:latin typeface="微软雅黑" pitchFamily="34" charset="-122"/>
              <a:ea typeface="微软雅黑" pitchFamily="34" charset="-122"/>
            </a:endParaRPr>
          </a:p>
        </p:txBody>
      </p:sp>
      <p:sp>
        <p:nvSpPr>
          <p:cNvPr id="232" name="AutoShape 4">
            <a:hlinkClick r:id="" action="ppaction://noaction"/>
          </p:cNvPr>
          <p:cNvSpPr>
            <a:spLocks noChangeArrowheads="1"/>
          </p:cNvSpPr>
          <p:nvPr/>
        </p:nvSpPr>
        <p:spPr bwMode="gray">
          <a:xfrm>
            <a:off x="6982431" y="3054180"/>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沟通记录</a:t>
            </a:r>
            <a:endParaRPr lang="zh-CN" altLang="en-US" sz="1000" dirty="0">
              <a:latin typeface="微软雅黑" pitchFamily="34" charset="-122"/>
              <a:ea typeface="微软雅黑" pitchFamily="34" charset="-122"/>
            </a:endParaRPr>
          </a:p>
        </p:txBody>
      </p:sp>
      <p:cxnSp>
        <p:nvCxnSpPr>
          <p:cNvPr id="234" name="直接箭头连接符 233"/>
          <p:cNvCxnSpPr/>
          <p:nvPr/>
        </p:nvCxnSpPr>
        <p:spPr bwMode="auto">
          <a:xfrm>
            <a:off x="8545222" y="3204144"/>
            <a:ext cx="419122"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35" name="流程图: 终止 234"/>
          <p:cNvSpPr/>
          <p:nvPr/>
        </p:nvSpPr>
        <p:spPr bwMode="auto">
          <a:xfrm>
            <a:off x="2627640" y="4744284"/>
            <a:ext cx="1705145" cy="390194"/>
          </a:xfrm>
          <a:prstGeom prst="flowChartTerminator">
            <a:avLst/>
          </a:prstGeom>
          <a:solidFill>
            <a:schemeClr val="bg1"/>
          </a:solidFill>
          <a:ln w="28575">
            <a:solidFill>
              <a:srgbClr val="5AA0BE"/>
            </a:solidFill>
            <a:round/>
            <a:headEnd/>
            <a:tailEnd/>
          </a:ln>
          <a:effectLst>
            <a:glow rad="139700">
              <a:schemeClr val="accent2">
                <a:satMod val="175000"/>
                <a:alpha val="40000"/>
              </a:schemeClr>
            </a:glow>
          </a:effectLst>
        </p:spPr>
        <p:txBody>
          <a:bodyPr lIns="0" tIns="0" rIns="0" bIns="0" anchor="ctr"/>
          <a:lstStyle/>
          <a:p>
            <a:pPr algn="ctr"/>
            <a:r>
              <a:rPr lang="zh-CN" altLang="en-US" b="1" dirty="0" smtClean="0">
                <a:solidFill>
                  <a:srgbClr val="0070C0"/>
                </a:solidFill>
                <a:latin typeface="微软雅黑" pitchFamily="34" charset="-122"/>
                <a:ea typeface="微软雅黑" pitchFamily="34" charset="-122"/>
              </a:rPr>
              <a:t>合同管理</a:t>
            </a:r>
            <a:endParaRPr lang="en-US" altLang="zh-CN" b="1" dirty="0">
              <a:solidFill>
                <a:srgbClr val="0070C0"/>
              </a:solidFill>
              <a:latin typeface="微软雅黑" pitchFamily="34" charset="-122"/>
              <a:ea typeface="微软雅黑" pitchFamily="34" charset="-122"/>
            </a:endParaRPr>
          </a:p>
        </p:txBody>
      </p:sp>
      <p:cxnSp>
        <p:nvCxnSpPr>
          <p:cNvPr id="236" name="直接箭头连接符 235"/>
          <p:cNvCxnSpPr/>
          <p:nvPr/>
        </p:nvCxnSpPr>
        <p:spPr bwMode="auto">
          <a:xfrm>
            <a:off x="8545224" y="4942239"/>
            <a:ext cx="419122" cy="1"/>
          </a:xfrm>
          <a:prstGeom prst="straightConnector1">
            <a:avLst/>
          </a:prstGeom>
          <a:noFill/>
          <a:ln w="50800" cap="flat" cmpd="sng" algn="ctr">
            <a:solidFill>
              <a:srgbClr val="5AA0BE"/>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37" name="AutoShape 4">
            <a:hlinkClick r:id="" action="ppaction://noaction"/>
          </p:cNvPr>
          <p:cNvSpPr>
            <a:spLocks noChangeArrowheads="1"/>
          </p:cNvSpPr>
          <p:nvPr/>
        </p:nvSpPr>
        <p:spPr bwMode="gray">
          <a:xfrm>
            <a:off x="4872531" y="4796559"/>
            <a:ext cx="563164" cy="285642"/>
          </a:xfrm>
          <a:prstGeom prst="roundRect">
            <a:avLst>
              <a:gd name="adj" fmla="val 0"/>
            </a:avLst>
          </a:prstGeom>
          <a:solidFill>
            <a:srgbClr val="FFFF00"/>
          </a:solidFill>
          <a:ln w="19050">
            <a:solidFill>
              <a:srgbClr val="5AA0BE"/>
            </a:solidFill>
            <a:round/>
            <a:headEnd/>
            <a:tailEnd/>
          </a:ln>
        </p:spPr>
        <p:txBody>
          <a:bodyPr lIns="0" tIns="0" rIns="0" bIns="0" anchor="ctr"/>
          <a:lstStyle/>
          <a:p>
            <a:pPr algn="ctr"/>
            <a:r>
              <a:rPr lang="zh-CN" altLang="en-US" sz="1000" dirty="0">
                <a:latin typeface="微软雅黑" pitchFamily="34" charset="-122"/>
                <a:ea typeface="微软雅黑" pitchFamily="34" charset="-122"/>
              </a:rPr>
              <a:t>合同</a:t>
            </a:r>
            <a:r>
              <a:rPr lang="zh-CN" altLang="en-US" sz="1000" dirty="0" smtClean="0">
                <a:latin typeface="微软雅黑" pitchFamily="34" charset="-122"/>
                <a:ea typeface="微软雅黑" pitchFamily="34" charset="-122"/>
              </a:rPr>
              <a:t>变更</a:t>
            </a:r>
            <a:endParaRPr lang="zh-CN" altLang="en-US" sz="1000" dirty="0">
              <a:latin typeface="微软雅黑" pitchFamily="34" charset="-122"/>
              <a:ea typeface="微软雅黑" pitchFamily="34" charset="-122"/>
            </a:endParaRPr>
          </a:p>
        </p:txBody>
      </p:sp>
      <p:sp>
        <p:nvSpPr>
          <p:cNvPr id="238" name="AutoShape 4">
            <a:hlinkClick r:id="" action="ppaction://noaction"/>
          </p:cNvPr>
          <p:cNvSpPr>
            <a:spLocks noChangeArrowheads="1"/>
          </p:cNvSpPr>
          <p:nvPr/>
        </p:nvSpPr>
        <p:spPr bwMode="gray">
          <a:xfrm>
            <a:off x="5588095" y="4796559"/>
            <a:ext cx="563164" cy="285642"/>
          </a:xfrm>
          <a:prstGeom prst="roundRect">
            <a:avLst>
              <a:gd name="adj" fmla="val 0"/>
            </a:avLst>
          </a:prstGeom>
          <a:solidFill>
            <a:srgbClr val="FFFF00"/>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开业调整</a:t>
            </a:r>
            <a:endParaRPr lang="zh-CN" altLang="en-US" sz="1000" dirty="0">
              <a:latin typeface="微软雅黑" pitchFamily="34" charset="-122"/>
              <a:ea typeface="微软雅黑" pitchFamily="34" charset="-122"/>
            </a:endParaRPr>
          </a:p>
        </p:txBody>
      </p:sp>
      <p:sp>
        <p:nvSpPr>
          <p:cNvPr id="239" name="AutoShape 4">
            <a:hlinkClick r:id="" action="ppaction://noaction"/>
          </p:cNvPr>
          <p:cNvSpPr>
            <a:spLocks noChangeArrowheads="1"/>
          </p:cNvSpPr>
          <p:nvPr/>
        </p:nvSpPr>
        <p:spPr bwMode="gray">
          <a:xfrm>
            <a:off x="6290019" y="4788559"/>
            <a:ext cx="563164" cy="285642"/>
          </a:xfrm>
          <a:prstGeom prst="roundRect">
            <a:avLst>
              <a:gd name="adj" fmla="val 0"/>
            </a:avLst>
          </a:prstGeom>
          <a:solidFill>
            <a:srgbClr val="FFFF00"/>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提前终止</a:t>
            </a:r>
            <a:endParaRPr lang="zh-CN" altLang="en-US" sz="1000" dirty="0">
              <a:latin typeface="微软雅黑" pitchFamily="34" charset="-122"/>
              <a:ea typeface="微软雅黑" pitchFamily="34" charset="-122"/>
            </a:endParaRPr>
          </a:p>
        </p:txBody>
      </p:sp>
      <p:sp>
        <p:nvSpPr>
          <p:cNvPr id="240" name="AutoShape 4">
            <a:hlinkClick r:id="" action="ppaction://noaction"/>
          </p:cNvPr>
          <p:cNvSpPr>
            <a:spLocks noChangeArrowheads="1"/>
          </p:cNvSpPr>
          <p:nvPr/>
        </p:nvSpPr>
        <p:spPr bwMode="gray">
          <a:xfrm>
            <a:off x="6982433" y="4796559"/>
            <a:ext cx="563164" cy="285642"/>
          </a:xfrm>
          <a:prstGeom prst="roundRect">
            <a:avLst>
              <a:gd name="adj" fmla="val 0"/>
            </a:avLst>
          </a:prstGeom>
          <a:solidFill>
            <a:srgbClr val="FFFF00"/>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合同续约</a:t>
            </a:r>
            <a:endParaRPr lang="zh-CN" altLang="en-US" sz="1000" dirty="0">
              <a:latin typeface="微软雅黑" pitchFamily="34" charset="-122"/>
              <a:ea typeface="微软雅黑" pitchFamily="34" charset="-122"/>
            </a:endParaRPr>
          </a:p>
        </p:txBody>
      </p:sp>
      <p:sp>
        <p:nvSpPr>
          <p:cNvPr id="241" name="AutoShape 4">
            <a:hlinkClick r:id="" action="ppaction://noaction"/>
          </p:cNvPr>
          <p:cNvSpPr>
            <a:spLocks noChangeArrowheads="1"/>
          </p:cNvSpPr>
          <p:nvPr/>
        </p:nvSpPr>
        <p:spPr bwMode="gray">
          <a:xfrm>
            <a:off x="7664154" y="4788559"/>
            <a:ext cx="563164" cy="285642"/>
          </a:xfrm>
          <a:prstGeom prst="roundRect">
            <a:avLst>
              <a:gd name="adj" fmla="val 0"/>
            </a:avLst>
          </a:prstGeom>
          <a:solidFill>
            <a:srgbClr val="FFFF00"/>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合同延期</a:t>
            </a:r>
            <a:endParaRPr lang="zh-CN" altLang="en-US" sz="1000" dirty="0">
              <a:latin typeface="微软雅黑" pitchFamily="34" charset="-122"/>
              <a:ea typeface="微软雅黑" pitchFamily="34" charset="-122"/>
            </a:endParaRPr>
          </a:p>
        </p:txBody>
      </p:sp>
      <p:sp>
        <p:nvSpPr>
          <p:cNvPr id="242" name="AutoShape 4">
            <a:hlinkClick r:id="" action="ppaction://noaction"/>
          </p:cNvPr>
          <p:cNvSpPr>
            <a:spLocks noChangeArrowheads="1"/>
          </p:cNvSpPr>
          <p:nvPr/>
        </p:nvSpPr>
        <p:spPr bwMode="gray">
          <a:xfrm>
            <a:off x="7643783" y="3046180"/>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zh-CN" altLang="en-US" sz="1000" dirty="0" smtClean="0">
                <a:latin typeface="微软雅黑" pitchFamily="34" charset="-122"/>
                <a:ea typeface="微软雅黑" pitchFamily="34" charset="-122"/>
              </a:rPr>
              <a:t>招商调整</a:t>
            </a:r>
            <a:endParaRPr lang="zh-CN" altLang="en-US" sz="1000" dirty="0">
              <a:latin typeface="微软雅黑" pitchFamily="34" charset="-122"/>
              <a:ea typeface="微软雅黑" pitchFamily="34" charset="-122"/>
            </a:endParaRPr>
          </a:p>
        </p:txBody>
      </p:sp>
      <p:sp>
        <p:nvSpPr>
          <p:cNvPr id="243" name="AutoShape 4">
            <a:hlinkClick r:id="" action="ppaction://noaction"/>
          </p:cNvPr>
          <p:cNvSpPr>
            <a:spLocks noChangeArrowheads="1"/>
          </p:cNvSpPr>
          <p:nvPr/>
        </p:nvSpPr>
        <p:spPr bwMode="gray">
          <a:xfrm>
            <a:off x="7664154" y="3626973"/>
            <a:ext cx="563164" cy="285642"/>
          </a:xfrm>
          <a:prstGeom prst="roundRect">
            <a:avLst>
              <a:gd name="adj" fmla="val 0"/>
            </a:avLst>
          </a:prstGeom>
          <a:solidFill>
            <a:schemeClr val="bg1"/>
          </a:solidFill>
          <a:ln w="19050">
            <a:solidFill>
              <a:srgbClr val="5AA0BE"/>
            </a:solidFill>
            <a:round/>
            <a:headEnd/>
            <a:tailEnd/>
          </a:ln>
        </p:spPr>
        <p:txBody>
          <a:bodyPr lIns="0" tIns="0" rIns="0" bIns="0" anchor="ctr"/>
          <a:lstStyle/>
          <a:p>
            <a:pPr algn="ctr"/>
            <a:r>
              <a:rPr lang="en-US" altLang="zh-CN" sz="1000" dirty="0" smtClean="0">
                <a:latin typeface="微软雅黑" pitchFamily="34" charset="-122"/>
                <a:ea typeface="微软雅黑" pitchFamily="34" charset="-122"/>
              </a:rPr>
              <a:t>OA</a:t>
            </a:r>
            <a:r>
              <a:rPr lang="zh-CN" altLang="en-US" sz="1000" dirty="0" smtClean="0">
                <a:latin typeface="微软雅黑" pitchFamily="34" charset="-122"/>
                <a:ea typeface="微软雅黑" pitchFamily="34" charset="-122"/>
              </a:rPr>
              <a:t>对接</a:t>
            </a:r>
            <a:endParaRPr lang="zh-CN" altLang="en-US" sz="1000" dirty="0">
              <a:latin typeface="微软雅黑" pitchFamily="34" charset="-122"/>
              <a:ea typeface="微软雅黑" pitchFamily="34" charset="-122"/>
            </a:endParaRPr>
          </a:p>
        </p:txBody>
      </p:sp>
      <p:sp>
        <p:nvSpPr>
          <p:cNvPr id="244" name="AutoShape 4"/>
          <p:cNvSpPr>
            <a:spLocks noChangeArrowheads="1"/>
          </p:cNvSpPr>
          <p:nvPr/>
        </p:nvSpPr>
        <p:spPr bwMode="gray">
          <a:xfrm>
            <a:off x="9512411" y="1063493"/>
            <a:ext cx="677267" cy="5523817"/>
          </a:xfrm>
          <a:prstGeom prst="roundRect">
            <a:avLst>
              <a:gd name="adj" fmla="val 21131"/>
            </a:avLst>
          </a:prstGeom>
          <a:solidFill>
            <a:schemeClr val="accent2">
              <a:lumMod val="60000"/>
              <a:lumOff val="40000"/>
            </a:schemeClr>
          </a:solidFill>
          <a:ln w="25400">
            <a:noFill/>
            <a:prstDash val="solid"/>
            <a:round/>
            <a:headEnd/>
            <a:tailEnd/>
          </a:ln>
        </p:spPr>
        <p:txBody>
          <a:bodyPr vert="horz" lIns="0" tIns="0" rIns="0" bIns="0" anchor="ctr" anchorCtr="0"/>
          <a:lstStyle/>
          <a:p>
            <a:pPr algn="ctr">
              <a:spcBef>
                <a:spcPts val="300"/>
              </a:spcBef>
              <a:spcAft>
                <a:spcPts val="300"/>
              </a:spcAft>
            </a:pPr>
            <a:r>
              <a:rPr lang="zh-CN" altLang="en-US" sz="2200" b="1" dirty="0" smtClean="0">
                <a:solidFill>
                  <a:schemeClr val="bg1"/>
                </a:solidFill>
                <a:latin typeface="微软雅黑" pitchFamily="34" charset="-122"/>
                <a:ea typeface="微软雅黑" pitchFamily="34" charset="-122"/>
              </a:rPr>
              <a:t>经营分析</a:t>
            </a:r>
            <a:endParaRPr lang="zh-CN" altLang="en-US" sz="2200" b="1" dirty="0">
              <a:solidFill>
                <a:schemeClr val="bg1"/>
              </a:solidFill>
              <a:latin typeface="微软雅黑" pitchFamily="34" charset="-122"/>
              <a:ea typeface="微软雅黑" pitchFamily="34" charset="-122"/>
            </a:endParaRPr>
          </a:p>
        </p:txBody>
      </p:sp>
      <p:sp>
        <p:nvSpPr>
          <p:cNvPr id="75" name="文本框 4"/>
          <p:cNvSpPr txBox="1"/>
          <p:nvPr/>
        </p:nvSpPr>
        <p:spPr>
          <a:xfrm>
            <a:off x="10638069" y="2458279"/>
            <a:ext cx="1402948" cy="646331"/>
          </a:xfrm>
          <a:prstGeom prst="rect">
            <a:avLst/>
          </a:prstGeom>
          <a:noFill/>
        </p:spPr>
        <p:txBody>
          <a:bodyPr wrap="none" rtlCol="0">
            <a:spAutoFit/>
          </a:bodyPr>
          <a:lstStyle/>
          <a:p>
            <a:r>
              <a:rPr lang="zh-CN" altLang="en-US" dirty="0" smtClean="0">
                <a:latin typeface="微软雅黑" panose="020B0503020204020204" pitchFamily="34" charset="-122"/>
                <a:ea typeface="微软雅黑" panose="020B0503020204020204" pitchFamily="34" charset="-122"/>
              </a:rPr>
              <a:t>当前</a:t>
            </a:r>
            <a:r>
              <a:rPr lang="en-US" altLang="zh-CN" dirty="0" err="1" smtClean="0">
                <a:latin typeface="微软雅黑" panose="020B0503020204020204" pitchFamily="34" charset="-122"/>
                <a:ea typeface="微软雅黑" panose="020B0503020204020204" pitchFamily="34" charset="-122"/>
              </a:rPr>
              <a:t>hdmall</a:t>
            </a:r>
            <a:endParaRPr lang="en-US" altLang="zh-CN" dirty="0" smtClean="0">
              <a:latin typeface="微软雅黑" panose="020B0503020204020204" pitchFamily="34" charset="-122"/>
              <a:ea typeface="微软雅黑" panose="020B0503020204020204" pitchFamily="34" charset="-122"/>
            </a:endParaRPr>
          </a:p>
          <a:p>
            <a:r>
              <a:rPr lang="zh-CN" altLang="en-US" dirty="0" smtClean="0">
                <a:latin typeface="微软雅黑" panose="020B0503020204020204" pitchFamily="34" charset="-122"/>
                <a:ea typeface="微软雅黑" panose="020B0503020204020204" pitchFamily="34" charset="-122"/>
              </a:rPr>
              <a:t>系统已应用</a:t>
            </a:r>
            <a:endParaRPr lang="zh-CN" altLang="en-US" dirty="0">
              <a:latin typeface="微软雅黑" panose="020B0503020204020204" pitchFamily="34" charset="-122"/>
              <a:ea typeface="微软雅黑" panose="020B0503020204020204" pitchFamily="34" charset="-122"/>
            </a:endParaRPr>
          </a:p>
        </p:txBody>
      </p:sp>
      <p:sp>
        <p:nvSpPr>
          <p:cNvPr id="76" name="AutoShape 4">
            <a:hlinkClick r:id="" action="ppaction://noaction"/>
          </p:cNvPr>
          <p:cNvSpPr>
            <a:spLocks noChangeArrowheads="1"/>
          </p:cNvSpPr>
          <p:nvPr/>
        </p:nvSpPr>
        <p:spPr bwMode="gray">
          <a:xfrm>
            <a:off x="10941847" y="2172637"/>
            <a:ext cx="563164" cy="285642"/>
          </a:xfrm>
          <a:prstGeom prst="roundRect">
            <a:avLst>
              <a:gd name="adj" fmla="val 0"/>
            </a:avLst>
          </a:prstGeom>
          <a:solidFill>
            <a:srgbClr val="FFFF00"/>
          </a:solidFill>
          <a:ln w="19050">
            <a:solidFill>
              <a:srgbClr val="5AA0BE"/>
            </a:solidFill>
            <a:round/>
            <a:headEnd/>
            <a:tailEnd/>
          </a:ln>
        </p:spPr>
        <p:txBody>
          <a:bodyPr lIns="0" tIns="0" rIns="0" bIns="0" anchor="ctr"/>
          <a:lstStyle/>
          <a:p>
            <a:pPr algn="ctr"/>
            <a:endParaRPr lang="zh-CN" altLang="en-US" sz="1000" dirty="0">
              <a:latin typeface="微软雅黑" pitchFamily="34" charset="-122"/>
              <a:ea typeface="微软雅黑" pitchFamily="34" charset="-122"/>
            </a:endParaRPr>
          </a:p>
        </p:txBody>
      </p:sp>
    </p:spTree>
    <p:extLst>
      <p:ext uri="{BB962C8B-B14F-4D97-AF65-F5344CB8AC3E}">
        <p14:creationId xmlns:p14="http://schemas.microsoft.com/office/powerpoint/2010/main" val="258938601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11"/>
          <p:cNvGrpSpPr/>
          <p:nvPr/>
        </p:nvGrpSpPr>
        <p:grpSpPr>
          <a:xfrm>
            <a:off x="689890" y="481918"/>
            <a:ext cx="2994914" cy="570393"/>
            <a:chOff x="1370052" y="1035073"/>
            <a:chExt cx="2994914" cy="570393"/>
          </a:xfrm>
        </p:grpSpPr>
        <p:grpSp>
          <p:nvGrpSpPr>
            <p:cNvPr id="26" name="组合 21"/>
            <p:cNvGrpSpPr/>
            <p:nvPr/>
          </p:nvGrpSpPr>
          <p:grpSpPr>
            <a:xfrm>
              <a:off x="1370052" y="1035073"/>
              <a:ext cx="315400" cy="570393"/>
              <a:chOff x="1370052" y="1035073"/>
              <a:chExt cx="315400" cy="570393"/>
            </a:xfrm>
          </p:grpSpPr>
          <p:sp>
            <p:nvSpPr>
              <p:cNvPr id="28" name="平行四边形 13"/>
              <p:cNvSpPr/>
              <p:nvPr/>
            </p:nvSpPr>
            <p:spPr>
              <a:xfrm rot="21312320">
                <a:off x="1370052" y="103507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noFill/>
              <a:ln w="6350">
                <a:solidFill>
                  <a:srgbClr val="57C6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平行四边形 13"/>
              <p:cNvSpPr/>
              <p:nvPr/>
            </p:nvSpPr>
            <p:spPr>
              <a:xfrm rot="21312320">
                <a:off x="1470848" y="1041853"/>
                <a:ext cx="214604" cy="563613"/>
              </a:xfrm>
              <a:custGeom>
                <a:avLst/>
                <a:gdLst>
                  <a:gd name="connsiteX0" fmla="*/ 0 w 218725"/>
                  <a:gd name="connsiteY0" fmla="*/ 647700 h 647700"/>
                  <a:gd name="connsiteX1" fmla="*/ 54681 w 218725"/>
                  <a:gd name="connsiteY1" fmla="*/ 0 h 647700"/>
                  <a:gd name="connsiteX2" fmla="*/ 218725 w 218725"/>
                  <a:gd name="connsiteY2" fmla="*/ 0 h 647700"/>
                  <a:gd name="connsiteX3" fmla="*/ 164044 w 218725"/>
                  <a:gd name="connsiteY3" fmla="*/ 647700 h 647700"/>
                  <a:gd name="connsiteX4" fmla="*/ 0 w 218725"/>
                  <a:gd name="connsiteY4" fmla="*/ 647700 h 647700"/>
                  <a:gd name="connsiteX0" fmla="*/ 0 w 233588"/>
                  <a:gd name="connsiteY0" fmla="*/ 739649 h 739649"/>
                  <a:gd name="connsiteX1" fmla="*/ 69544 w 233588"/>
                  <a:gd name="connsiteY1" fmla="*/ 0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8831 w 233588"/>
                  <a:gd name="connsiteY1" fmla="*/ 9946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9537 w 233588"/>
                  <a:gd name="connsiteY1" fmla="*/ 96298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1910 w 233588"/>
                  <a:gd name="connsiteY1" fmla="*/ 96497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9 w 233588"/>
                  <a:gd name="connsiteY1" fmla="*/ 97092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44791 w 233588"/>
                  <a:gd name="connsiteY1" fmla="*/ 95521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9028 w 233588"/>
                  <a:gd name="connsiteY1" fmla="*/ 97094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4681 w 233588"/>
                  <a:gd name="connsiteY1" fmla="*/ 90325 h 739649"/>
                  <a:gd name="connsiteX2" fmla="*/ 233588 w 233588"/>
                  <a:gd name="connsiteY2" fmla="*/ 0 h 739649"/>
                  <a:gd name="connsiteX3" fmla="*/ 178907 w 233588"/>
                  <a:gd name="connsiteY3" fmla="*/ 647700 h 739649"/>
                  <a:gd name="connsiteX4" fmla="*/ 0 w 233588"/>
                  <a:gd name="connsiteY4" fmla="*/ 739649 h 739649"/>
                  <a:gd name="connsiteX0" fmla="*/ 0 w 233588"/>
                  <a:gd name="connsiteY0" fmla="*/ 739649 h 739649"/>
                  <a:gd name="connsiteX1" fmla="*/ 52537 w 233588"/>
                  <a:gd name="connsiteY1" fmla="*/ 173952 h 739649"/>
                  <a:gd name="connsiteX2" fmla="*/ 233588 w 233588"/>
                  <a:gd name="connsiteY2" fmla="*/ 0 h 739649"/>
                  <a:gd name="connsiteX3" fmla="*/ 178907 w 233588"/>
                  <a:gd name="connsiteY3" fmla="*/ 647700 h 739649"/>
                  <a:gd name="connsiteX4" fmla="*/ 0 w 233588"/>
                  <a:gd name="connsiteY4" fmla="*/ 739649 h 739649"/>
                  <a:gd name="connsiteX0" fmla="*/ 0 w 229627"/>
                  <a:gd name="connsiteY0" fmla="*/ 727506 h 727506"/>
                  <a:gd name="connsiteX1" fmla="*/ 52537 w 229627"/>
                  <a:gd name="connsiteY1" fmla="*/ 161809 h 727506"/>
                  <a:gd name="connsiteX2" fmla="*/ 229627 w 229627"/>
                  <a:gd name="connsiteY2" fmla="*/ 0 h 727506"/>
                  <a:gd name="connsiteX3" fmla="*/ 178907 w 229627"/>
                  <a:gd name="connsiteY3" fmla="*/ 635557 h 727506"/>
                  <a:gd name="connsiteX4" fmla="*/ 0 w 229627"/>
                  <a:gd name="connsiteY4" fmla="*/ 727506 h 727506"/>
                  <a:gd name="connsiteX0" fmla="*/ 0 w 229627"/>
                  <a:gd name="connsiteY0" fmla="*/ 727506 h 727506"/>
                  <a:gd name="connsiteX1" fmla="*/ 52537 w 229627"/>
                  <a:gd name="connsiteY1" fmla="*/ 161809 h 727506"/>
                  <a:gd name="connsiteX2" fmla="*/ 229627 w 229627"/>
                  <a:gd name="connsiteY2" fmla="*/ 0 h 727506"/>
                  <a:gd name="connsiteX3" fmla="*/ 184990 w 229627"/>
                  <a:gd name="connsiteY3" fmla="*/ 590104 h 727506"/>
                  <a:gd name="connsiteX4" fmla="*/ 0 w 229627"/>
                  <a:gd name="connsiteY4" fmla="*/ 727506 h 727506"/>
                  <a:gd name="connsiteX0" fmla="*/ 0 w 219074"/>
                  <a:gd name="connsiteY0" fmla="*/ 711899 h 711899"/>
                  <a:gd name="connsiteX1" fmla="*/ 41984 w 219074"/>
                  <a:gd name="connsiteY1" fmla="*/ 161809 h 711899"/>
                  <a:gd name="connsiteX2" fmla="*/ 219074 w 219074"/>
                  <a:gd name="connsiteY2" fmla="*/ 0 h 711899"/>
                  <a:gd name="connsiteX3" fmla="*/ 174437 w 219074"/>
                  <a:gd name="connsiteY3" fmla="*/ 590104 h 711899"/>
                  <a:gd name="connsiteX4" fmla="*/ 0 w 219074"/>
                  <a:gd name="connsiteY4" fmla="*/ 711899 h 711899"/>
                  <a:gd name="connsiteX0" fmla="*/ 0 w 214604"/>
                  <a:gd name="connsiteY0" fmla="*/ 741744 h 741744"/>
                  <a:gd name="connsiteX1" fmla="*/ 37514 w 214604"/>
                  <a:gd name="connsiteY1" fmla="*/ 161809 h 741744"/>
                  <a:gd name="connsiteX2" fmla="*/ 214604 w 214604"/>
                  <a:gd name="connsiteY2" fmla="*/ 0 h 741744"/>
                  <a:gd name="connsiteX3" fmla="*/ 169967 w 214604"/>
                  <a:gd name="connsiteY3" fmla="*/ 590104 h 741744"/>
                  <a:gd name="connsiteX4" fmla="*/ 0 w 214604"/>
                  <a:gd name="connsiteY4" fmla="*/ 741744 h 741744"/>
                  <a:gd name="connsiteX0" fmla="*/ 0 w 214604"/>
                  <a:gd name="connsiteY0" fmla="*/ 741744 h 741744"/>
                  <a:gd name="connsiteX1" fmla="*/ 37514 w 214604"/>
                  <a:gd name="connsiteY1" fmla="*/ 161809 h 741744"/>
                  <a:gd name="connsiteX2" fmla="*/ 214604 w 214604"/>
                  <a:gd name="connsiteY2" fmla="*/ 0 h 741744"/>
                  <a:gd name="connsiteX3" fmla="*/ 174989 w 214604"/>
                  <a:gd name="connsiteY3" fmla="*/ 561307 h 741744"/>
                  <a:gd name="connsiteX4" fmla="*/ 0 w 214604"/>
                  <a:gd name="connsiteY4" fmla="*/ 741744 h 741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4" h="741744">
                    <a:moveTo>
                      <a:pt x="0" y="741744"/>
                    </a:moveTo>
                    <a:lnTo>
                      <a:pt x="37514" y="161809"/>
                    </a:lnTo>
                    <a:lnTo>
                      <a:pt x="214604" y="0"/>
                    </a:lnTo>
                    <a:lnTo>
                      <a:pt x="174989" y="561307"/>
                    </a:lnTo>
                    <a:lnTo>
                      <a:pt x="0" y="741744"/>
                    </a:lnTo>
                    <a:close/>
                  </a:path>
                </a:pathLst>
              </a:cu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矩形 26"/>
            <p:cNvSpPr/>
            <p:nvPr/>
          </p:nvSpPr>
          <p:spPr>
            <a:xfrm>
              <a:off x="1799433" y="1427600"/>
              <a:ext cx="2565533" cy="45719"/>
            </a:xfrm>
            <a:prstGeom prst="rect">
              <a:avLst/>
            </a:prstGeom>
            <a:solidFill>
              <a:srgbClr val="57C6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灯片编号占位符 29"/>
          <p:cNvSpPr>
            <a:spLocks noGrp="1"/>
          </p:cNvSpPr>
          <p:nvPr>
            <p:ph type="sldNum" sz="quarter" idx="12"/>
          </p:nvPr>
        </p:nvSpPr>
        <p:spPr/>
        <p:txBody>
          <a:bodyPr/>
          <a:lstStyle/>
          <a:p>
            <a:fld id="{49F4BA8F-7B64-4198-9505-0CB5D4D3B366}" type="slidenum">
              <a:rPr lang="zh-CN" altLang="en-US" smtClean="0"/>
              <a:pPr/>
              <a:t>9</a:t>
            </a:fld>
            <a:endParaRPr lang="zh-CN" altLang="en-US" dirty="0"/>
          </a:p>
        </p:txBody>
      </p:sp>
      <p:grpSp>
        <p:nvGrpSpPr>
          <p:cNvPr id="32" name="组合 31"/>
          <p:cNvGrpSpPr/>
          <p:nvPr/>
        </p:nvGrpSpPr>
        <p:grpSpPr>
          <a:xfrm>
            <a:off x="1032588" y="1594543"/>
            <a:ext cx="1697569" cy="1943020"/>
            <a:chOff x="6173893" y="2542173"/>
            <a:chExt cx="1500797" cy="1156890"/>
          </a:xfrm>
        </p:grpSpPr>
        <p:sp>
          <p:nvSpPr>
            <p:cNvPr id="71" name="矩形 70">
              <a:hlinkClick r:id="rId3" action="ppaction://hlinksldjump"/>
            </p:cNvPr>
            <p:cNvSpPr/>
            <p:nvPr/>
          </p:nvSpPr>
          <p:spPr>
            <a:xfrm>
              <a:off x="6173893" y="2542173"/>
              <a:ext cx="1500796" cy="247064"/>
            </a:xfrm>
            <a:prstGeom prst="rect">
              <a:avLst/>
            </a:prstGeom>
            <a:solidFill>
              <a:schemeClr val="accent1">
                <a:lumMod val="20000"/>
                <a:lumOff val="80000"/>
              </a:schemeClr>
            </a:solidFill>
          </p:spPr>
          <p:style>
            <a:lnRef idx="1">
              <a:schemeClr val="accent5"/>
            </a:lnRef>
            <a:fillRef idx="2">
              <a:schemeClr val="accent5"/>
            </a:fillRef>
            <a:effectRef idx="1">
              <a:schemeClr val="accent5"/>
            </a:effectRef>
            <a:fontRef idx="minor">
              <a:schemeClr val="dk1"/>
            </a:fontRef>
          </p:style>
          <p:txBody>
            <a:bodyPr rtlCol="0" anchor="ct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招商资源管理</a:t>
              </a:r>
            </a:p>
          </p:txBody>
        </p:sp>
        <p:sp>
          <p:nvSpPr>
            <p:cNvPr id="72" name="矩形 71"/>
            <p:cNvSpPr/>
            <p:nvPr/>
          </p:nvSpPr>
          <p:spPr>
            <a:xfrm>
              <a:off x="6173894" y="2783437"/>
              <a:ext cx="1500796" cy="915626"/>
            </a:xfrm>
            <a:prstGeom prst="rect">
              <a:avLst/>
            </a:prstGeom>
            <a:ln>
              <a:solidFill>
                <a:schemeClr val="tx1"/>
              </a:solidFill>
            </a:ln>
          </p:spPr>
          <p:txBody>
            <a:bodyPr vert="horz" wrap="none" lIns="91440" tIns="45720" rIns="91440" bIns="45720" rtlCol="0" anchor="ctr">
              <a:noAutofit/>
            </a:bodyPr>
            <a:lstStyle/>
            <a:p>
              <a:pPr algn="ctr">
                <a:lnSpc>
                  <a:spcPct val="150000"/>
                </a:lnSpc>
              </a:pPr>
              <a:endParaRPr lang="zh-CN" altLang="en-US" sz="1200" spc="200" dirty="0">
                <a:solidFill>
                  <a:schemeClr val="tx1"/>
                </a:solidFill>
                <a:latin typeface="微软雅黑" panose="020B0503020204020204" pitchFamily="34" charset="-122"/>
                <a:ea typeface="微软雅黑" panose="020B0503020204020204" pitchFamily="34" charset="-122"/>
                <a:cs typeface="+mj-cs"/>
              </a:endParaRPr>
            </a:p>
          </p:txBody>
        </p:sp>
        <p:sp>
          <p:nvSpPr>
            <p:cNvPr id="73" name="TextBox 72"/>
            <p:cNvSpPr txBox="1"/>
            <p:nvPr/>
          </p:nvSpPr>
          <p:spPr>
            <a:xfrm>
              <a:off x="6233685" y="2868215"/>
              <a:ext cx="602325" cy="209617"/>
            </a:xfrm>
            <a:prstGeom prst="rect">
              <a:avLst/>
            </a:prstGeom>
            <a:ln>
              <a:solidFill>
                <a:schemeClr val="tx1"/>
              </a:solidFill>
            </a:ln>
          </p:spPr>
          <p:txBody>
            <a:bodyPr vert="horz" wrap="none" lIns="91440" tIns="45720" rIns="91440" bIns="45720" rtlCol="0" anchor="ctr">
              <a:noAutofit/>
            </a:bodyPr>
            <a:lstStyle/>
            <a:p>
              <a:pPr algn="ctr">
                <a:lnSpc>
                  <a:spcPct val="150000"/>
                </a:lnSpc>
              </a:pPr>
              <a:r>
                <a:rPr lang="zh-CN" altLang="en-US" sz="1200" spc="200" dirty="0" smtClean="0">
                  <a:latin typeface="微软雅黑" panose="020B0503020204020204" pitchFamily="34" charset="-122"/>
                  <a:ea typeface="微软雅黑" panose="020B0503020204020204" pitchFamily="34" charset="-122"/>
                  <a:cs typeface="+mj-cs"/>
                </a:rPr>
                <a:t>项目</a:t>
              </a:r>
              <a:endParaRPr kumimoji="0" lang="zh-CN" altLang="en-US" sz="1200" b="0" i="0" u="none" strike="noStrike" kern="1200" cap="none" spc="200" normalizeH="0" baseline="0" noProof="0" dirty="0" smtClean="0">
                <a:ln>
                  <a:noFill/>
                </a:ln>
                <a:solidFill>
                  <a:schemeClr val="tx1"/>
                </a:solidFill>
                <a:effectLst/>
                <a:uLnTx/>
                <a:uFillTx/>
                <a:latin typeface="微软雅黑" panose="020B0503020204020204" pitchFamily="34" charset="-122"/>
                <a:ea typeface="微软雅黑" panose="020B0503020204020204" pitchFamily="34" charset="-122"/>
                <a:cs typeface="+mj-cs"/>
              </a:endParaRPr>
            </a:p>
          </p:txBody>
        </p:sp>
        <p:sp>
          <p:nvSpPr>
            <p:cNvPr id="74" name="TextBox 73"/>
            <p:cNvSpPr txBox="1"/>
            <p:nvPr/>
          </p:nvSpPr>
          <p:spPr>
            <a:xfrm>
              <a:off x="6920651" y="3129071"/>
              <a:ext cx="602325" cy="209617"/>
            </a:xfrm>
            <a:prstGeom prst="rect">
              <a:avLst/>
            </a:prstGeom>
            <a:ln>
              <a:solidFill>
                <a:schemeClr val="tx1"/>
              </a:solidFill>
            </a:ln>
          </p:spPr>
          <p:txBody>
            <a:bodyPr vert="horz" wrap="none" lIns="91440" tIns="45720" rIns="91440" bIns="45720" rtlCol="0" anchor="ctr">
              <a:noAutofit/>
            </a:bodyPr>
            <a:lstStyle>
              <a:defPPr>
                <a:defRPr lang="zh-CN"/>
              </a:defPPr>
              <a:lvl1pPr algn="ctr">
                <a:lnSpc>
                  <a:spcPct val="150000"/>
                </a:lnSpc>
                <a:defRPr kumimoji="0" sz="1100" b="0" i="0" u="none" strike="noStrike" cap="none" spc="200" normalizeH="0" baseline="0">
                  <a:ln>
                    <a:noFill/>
                  </a:ln>
                  <a:effectLst/>
                  <a:uLnTx/>
                  <a:uFillTx/>
                  <a:latin typeface="微软雅黑" panose="020B0503020204020204" pitchFamily="34" charset="-122"/>
                  <a:ea typeface="微软雅黑" panose="020B0503020204020204" pitchFamily="34" charset="-122"/>
                  <a:cs typeface="+mj-cs"/>
                </a:defRPr>
              </a:lvl1pPr>
            </a:lstStyle>
            <a:p>
              <a:r>
                <a:rPr lang="zh-CN" altLang="en-US" sz="1200" dirty="0" smtClean="0"/>
                <a:t>商户</a:t>
              </a:r>
              <a:endParaRPr lang="zh-CN" altLang="en-US" sz="1200" dirty="0"/>
            </a:p>
          </p:txBody>
        </p:sp>
        <p:sp>
          <p:nvSpPr>
            <p:cNvPr id="75" name="TextBox 74"/>
            <p:cNvSpPr txBox="1"/>
            <p:nvPr/>
          </p:nvSpPr>
          <p:spPr>
            <a:xfrm>
              <a:off x="6920650" y="2868215"/>
              <a:ext cx="602325" cy="209617"/>
            </a:xfrm>
            <a:prstGeom prst="rect">
              <a:avLst/>
            </a:prstGeom>
            <a:ln>
              <a:solidFill>
                <a:schemeClr val="tx1"/>
              </a:solidFill>
            </a:ln>
          </p:spPr>
          <p:txBody>
            <a:bodyPr vert="horz" wrap="none" lIns="91440" tIns="45720" rIns="91440" bIns="45720" rtlCol="0" anchor="ctr">
              <a:noAutofit/>
            </a:bodyPr>
            <a:lstStyle>
              <a:defPPr>
                <a:defRPr lang="zh-CN"/>
              </a:defPPr>
              <a:lvl1pPr algn="ctr">
                <a:lnSpc>
                  <a:spcPct val="150000"/>
                </a:lnSpc>
                <a:defRPr kumimoji="0" sz="1100" b="0" i="0" u="none" strike="noStrike" cap="none" spc="200" normalizeH="0" baseline="0">
                  <a:ln>
                    <a:noFill/>
                  </a:ln>
                  <a:effectLst/>
                  <a:uLnTx/>
                  <a:uFillTx/>
                  <a:latin typeface="微软雅黑" panose="020B0503020204020204" pitchFamily="34" charset="-122"/>
                  <a:ea typeface="微软雅黑" panose="020B0503020204020204" pitchFamily="34" charset="-122"/>
                  <a:cs typeface="+mj-cs"/>
                </a:defRPr>
              </a:lvl1pPr>
            </a:lstStyle>
            <a:p>
              <a:r>
                <a:rPr lang="zh-CN" altLang="en-US" sz="1200" dirty="0" smtClean="0"/>
                <a:t>楼层</a:t>
              </a:r>
              <a:endParaRPr lang="zh-CN" altLang="en-US" sz="1200" dirty="0"/>
            </a:p>
          </p:txBody>
        </p:sp>
        <p:sp>
          <p:nvSpPr>
            <p:cNvPr id="76" name="TextBox 75"/>
            <p:cNvSpPr txBox="1"/>
            <p:nvPr/>
          </p:nvSpPr>
          <p:spPr>
            <a:xfrm>
              <a:off x="6233684" y="3394795"/>
              <a:ext cx="602325" cy="209617"/>
            </a:xfrm>
            <a:prstGeom prst="rect">
              <a:avLst/>
            </a:prstGeom>
            <a:ln>
              <a:solidFill>
                <a:schemeClr val="tx1"/>
              </a:solidFill>
            </a:ln>
          </p:spPr>
          <p:txBody>
            <a:bodyPr vert="horz" wrap="none" lIns="91440" tIns="45720" rIns="91440" bIns="45720" rtlCol="0" anchor="ctr">
              <a:noAutofit/>
            </a:bodyPr>
            <a:lstStyle>
              <a:defPPr>
                <a:defRPr lang="zh-CN"/>
              </a:defPPr>
              <a:lvl1pPr algn="ctr">
                <a:lnSpc>
                  <a:spcPct val="150000"/>
                </a:lnSpc>
                <a:defRPr kumimoji="0" sz="1100" b="0" i="0" u="none" strike="noStrike" cap="none" spc="200" normalizeH="0" baseline="0">
                  <a:ln>
                    <a:noFill/>
                  </a:ln>
                  <a:effectLst/>
                  <a:uLnTx/>
                  <a:uFillTx/>
                  <a:latin typeface="微软雅黑" panose="020B0503020204020204" pitchFamily="34" charset="-122"/>
                  <a:ea typeface="微软雅黑" panose="020B0503020204020204" pitchFamily="34" charset="-122"/>
                  <a:cs typeface="+mj-cs"/>
                </a:defRPr>
              </a:lvl1pPr>
            </a:lstStyle>
            <a:p>
              <a:r>
                <a:rPr lang="zh-CN" altLang="en-US" sz="1200" dirty="0" smtClean="0"/>
                <a:t>品牌库</a:t>
              </a:r>
              <a:endParaRPr lang="zh-CN" altLang="en-US" sz="1200" dirty="0"/>
            </a:p>
          </p:txBody>
        </p:sp>
        <p:sp>
          <p:nvSpPr>
            <p:cNvPr id="77" name="TextBox 76"/>
            <p:cNvSpPr txBox="1"/>
            <p:nvPr/>
          </p:nvSpPr>
          <p:spPr>
            <a:xfrm>
              <a:off x="6233685" y="3129071"/>
              <a:ext cx="602325" cy="209617"/>
            </a:xfrm>
            <a:prstGeom prst="rect">
              <a:avLst/>
            </a:prstGeom>
            <a:ln>
              <a:solidFill>
                <a:schemeClr val="tx1"/>
              </a:solidFill>
            </a:ln>
          </p:spPr>
          <p:txBody>
            <a:bodyPr vert="horz" wrap="none" lIns="91440" tIns="45720" rIns="91440" bIns="45720" rtlCol="0" anchor="ctr">
              <a:noAutofit/>
            </a:bodyPr>
            <a:lstStyle>
              <a:defPPr>
                <a:defRPr lang="zh-CN"/>
              </a:defPPr>
              <a:lvl1pPr algn="ctr">
                <a:lnSpc>
                  <a:spcPct val="150000"/>
                </a:lnSpc>
                <a:defRPr kumimoji="0" sz="1100" b="0" i="0" u="none" strike="noStrike" cap="none" spc="200" normalizeH="0" baseline="0">
                  <a:ln>
                    <a:noFill/>
                  </a:ln>
                  <a:effectLst/>
                  <a:uLnTx/>
                  <a:uFillTx/>
                  <a:latin typeface="微软雅黑" panose="020B0503020204020204" pitchFamily="34" charset="-122"/>
                  <a:ea typeface="微软雅黑" panose="020B0503020204020204" pitchFamily="34" charset="-122"/>
                  <a:cs typeface="+mj-cs"/>
                </a:defRPr>
              </a:lvl1pPr>
            </a:lstStyle>
            <a:p>
              <a:r>
                <a:rPr lang="zh-CN" altLang="en-US" sz="1200" dirty="0"/>
                <a:t>铺位</a:t>
              </a:r>
            </a:p>
          </p:txBody>
        </p:sp>
      </p:grpSp>
      <p:grpSp>
        <p:nvGrpSpPr>
          <p:cNvPr id="33" name="组合 32"/>
          <p:cNvGrpSpPr/>
          <p:nvPr/>
        </p:nvGrpSpPr>
        <p:grpSpPr>
          <a:xfrm>
            <a:off x="3508846" y="2644311"/>
            <a:ext cx="1697568" cy="2125976"/>
            <a:chOff x="6173894" y="2542173"/>
            <a:chExt cx="1500796" cy="1265824"/>
          </a:xfrm>
        </p:grpSpPr>
        <p:sp>
          <p:nvSpPr>
            <p:cNvPr id="65" name="矩形 64">
              <a:hlinkClick r:id="rId4" action="ppaction://hlinksldjump"/>
            </p:cNvPr>
            <p:cNvSpPr/>
            <p:nvPr/>
          </p:nvSpPr>
          <p:spPr>
            <a:xfrm>
              <a:off x="6173894" y="2542173"/>
              <a:ext cx="1500796" cy="247064"/>
            </a:xfrm>
            <a:prstGeom prst="rect">
              <a:avLst/>
            </a:prstGeom>
            <a:solidFill>
              <a:schemeClr val="accent2">
                <a:lumMod val="20000"/>
                <a:lumOff val="80000"/>
              </a:schemeClr>
            </a:solidFill>
          </p:spPr>
          <p:style>
            <a:lnRef idx="1">
              <a:schemeClr val="accent5"/>
            </a:lnRef>
            <a:fillRef idx="2">
              <a:schemeClr val="accent5"/>
            </a:fillRef>
            <a:effectRef idx="1">
              <a:schemeClr val="accent5"/>
            </a:effectRef>
            <a:fontRef idx="minor">
              <a:schemeClr val="dk1"/>
            </a:fontRef>
          </p:style>
          <p:txBody>
            <a:bodyPr rtlCol="0" anchor="ct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合同管理</a:t>
              </a:r>
            </a:p>
          </p:txBody>
        </p:sp>
        <p:sp>
          <p:nvSpPr>
            <p:cNvPr id="66" name="矩形 65"/>
            <p:cNvSpPr/>
            <p:nvPr/>
          </p:nvSpPr>
          <p:spPr>
            <a:xfrm>
              <a:off x="6173894" y="2783437"/>
              <a:ext cx="1500796" cy="1024560"/>
            </a:xfrm>
            <a:prstGeom prst="rect">
              <a:avLst/>
            </a:prstGeom>
            <a:ln>
              <a:solidFill>
                <a:schemeClr val="tx1"/>
              </a:solidFill>
            </a:ln>
          </p:spPr>
          <p:txBody>
            <a:bodyPr vert="horz" wrap="none" lIns="91440" tIns="45720" rIns="91440" bIns="45720" rtlCol="0" anchor="ctr">
              <a:noAutofit/>
            </a:bodyPr>
            <a:lstStyle/>
            <a:p>
              <a:pPr algn="ctr">
                <a:lnSpc>
                  <a:spcPct val="150000"/>
                </a:lnSpc>
              </a:pPr>
              <a:endParaRPr lang="zh-CN" altLang="en-US" sz="1200" spc="200" dirty="0">
                <a:solidFill>
                  <a:schemeClr val="tx1"/>
                </a:solidFill>
                <a:latin typeface="微软雅黑" panose="020B0503020204020204" pitchFamily="34" charset="-122"/>
                <a:ea typeface="微软雅黑" panose="020B0503020204020204" pitchFamily="34" charset="-122"/>
                <a:cs typeface="+mj-cs"/>
              </a:endParaRPr>
            </a:p>
          </p:txBody>
        </p:sp>
        <p:sp>
          <p:nvSpPr>
            <p:cNvPr id="67" name="TextBox 66"/>
            <p:cNvSpPr txBox="1"/>
            <p:nvPr/>
          </p:nvSpPr>
          <p:spPr>
            <a:xfrm>
              <a:off x="6233685" y="2868215"/>
              <a:ext cx="602325" cy="373035"/>
            </a:xfrm>
            <a:prstGeom prst="rect">
              <a:avLst/>
            </a:prstGeom>
            <a:ln>
              <a:solidFill>
                <a:schemeClr val="tx1"/>
              </a:solidFill>
            </a:ln>
          </p:spPr>
          <p:txBody>
            <a:bodyPr vert="horz" wrap="none" lIns="91440" tIns="45720" rIns="91440" bIns="45720" rtlCol="0" anchor="ctr">
              <a:noAutofit/>
            </a:bodyPr>
            <a:lstStyle/>
            <a:p>
              <a:pPr algn="ctr">
                <a:lnSpc>
                  <a:spcPct val="150000"/>
                </a:lnSpc>
              </a:pPr>
              <a:r>
                <a:rPr kumimoji="0" lang="zh-CN" altLang="en-US" sz="1200" b="0" i="0" u="none" strike="noStrike" kern="1200" cap="none" spc="200" normalizeH="0" baseline="0" noProof="0" dirty="0" smtClean="0">
                  <a:ln>
                    <a:noFill/>
                  </a:ln>
                  <a:solidFill>
                    <a:schemeClr val="tx1"/>
                  </a:solidFill>
                  <a:effectLst/>
                  <a:uLnTx/>
                  <a:uFillTx/>
                  <a:latin typeface="微软雅黑" panose="020B0503020204020204" pitchFamily="34" charset="-122"/>
                  <a:ea typeface="微软雅黑" panose="020B0503020204020204" pitchFamily="34" charset="-122"/>
                  <a:cs typeface="+mj-cs"/>
                </a:rPr>
                <a:t>意向</a:t>
              </a:r>
              <a:endParaRPr kumimoji="0" lang="en-US" altLang="zh-CN" sz="1200" b="0" i="0" u="none" strike="noStrike" kern="1200" cap="none" spc="200" normalizeH="0" baseline="0" noProof="0" dirty="0" smtClean="0">
                <a:ln>
                  <a:noFill/>
                </a:ln>
                <a:solidFill>
                  <a:schemeClr val="tx1"/>
                </a:solidFill>
                <a:effectLst/>
                <a:uLnTx/>
                <a:uFillTx/>
                <a:latin typeface="微软雅黑" panose="020B0503020204020204" pitchFamily="34" charset="-122"/>
                <a:ea typeface="微软雅黑" panose="020B0503020204020204" pitchFamily="34" charset="-122"/>
                <a:cs typeface="+mj-cs"/>
              </a:endParaRPr>
            </a:p>
            <a:p>
              <a:pPr algn="ctr">
                <a:lnSpc>
                  <a:spcPct val="150000"/>
                </a:lnSpc>
              </a:pPr>
              <a:r>
                <a:rPr kumimoji="0" lang="zh-CN" altLang="en-US" sz="1200" b="0" i="0" u="none" strike="noStrike" kern="1200" cap="none" spc="200" normalizeH="0" baseline="0" noProof="0" dirty="0" smtClean="0">
                  <a:ln>
                    <a:noFill/>
                  </a:ln>
                  <a:solidFill>
                    <a:schemeClr val="tx1"/>
                  </a:solidFill>
                  <a:effectLst/>
                  <a:uLnTx/>
                  <a:uFillTx/>
                  <a:latin typeface="微软雅黑" panose="020B0503020204020204" pitchFamily="34" charset="-122"/>
                  <a:ea typeface="微软雅黑" panose="020B0503020204020204" pitchFamily="34" charset="-122"/>
                  <a:cs typeface="+mj-cs"/>
                </a:rPr>
                <a:t>合同</a:t>
              </a:r>
              <a:endParaRPr kumimoji="0" lang="en-US" altLang="zh-CN" sz="1200" b="0" i="0" u="none" strike="noStrike" kern="1200" cap="none" spc="200" normalizeH="0" baseline="0" noProof="0" dirty="0" smtClean="0">
                <a:ln>
                  <a:noFill/>
                </a:ln>
                <a:solidFill>
                  <a:schemeClr val="tx1"/>
                </a:solidFill>
                <a:effectLst/>
                <a:uLnTx/>
                <a:uFillTx/>
                <a:latin typeface="微软雅黑" panose="020B0503020204020204" pitchFamily="34" charset="-122"/>
                <a:ea typeface="微软雅黑" panose="020B0503020204020204" pitchFamily="34" charset="-122"/>
                <a:cs typeface="+mj-cs"/>
              </a:endParaRPr>
            </a:p>
          </p:txBody>
        </p:sp>
        <p:sp>
          <p:nvSpPr>
            <p:cNvPr id="68" name="TextBox 67"/>
            <p:cNvSpPr txBox="1"/>
            <p:nvPr/>
          </p:nvSpPr>
          <p:spPr>
            <a:xfrm>
              <a:off x="6920651" y="3287239"/>
              <a:ext cx="602325" cy="404783"/>
            </a:xfrm>
            <a:prstGeom prst="rect">
              <a:avLst/>
            </a:prstGeom>
            <a:ln>
              <a:solidFill>
                <a:schemeClr val="tx1"/>
              </a:solidFill>
            </a:ln>
          </p:spPr>
          <p:txBody>
            <a:bodyPr vert="horz" wrap="none" lIns="91440" tIns="45720" rIns="91440" bIns="45720" rtlCol="0" anchor="ctr">
              <a:noAutofit/>
            </a:bodyPr>
            <a:lstStyle>
              <a:defPPr>
                <a:defRPr lang="zh-CN"/>
              </a:defPPr>
              <a:lvl1pPr algn="ctr">
                <a:lnSpc>
                  <a:spcPct val="150000"/>
                </a:lnSpc>
                <a:defRPr kumimoji="0" sz="1100" b="0" i="0" u="none" strike="noStrike" cap="none" spc="200" normalizeH="0" baseline="0">
                  <a:ln>
                    <a:noFill/>
                  </a:ln>
                  <a:effectLst/>
                  <a:uLnTx/>
                  <a:uFillTx/>
                  <a:latin typeface="微软雅黑" panose="020B0503020204020204" pitchFamily="34" charset="-122"/>
                  <a:ea typeface="微软雅黑" panose="020B0503020204020204" pitchFamily="34" charset="-122"/>
                  <a:cs typeface="+mj-cs"/>
                </a:defRPr>
              </a:lvl1pPr>
            </a:lstStyle>
            <a:p>
              <a:r>
                <a:rPr lang="zh-CN" altLang="en-US" sz="1200" dirty="0" smtClean="0"/>
                <a:t>移动</a:t>
              </a:r>
              <a:endParaRPr lang="en-US" altLang="zh-CN" sz="1200" dirty="0" smtClean="0"/>
            </a:p>
            <a:p>
              <a:r>
                <a:rPr lang="zh-CN" altLang="en-US" sz="1200" dirty="0" smtClean="0"/>
                <a:t>审批</a:t>
              </a:r>
              <a:endParaRPr lang="zh-CN" altLang="en-US" sz="1200" dirty="0"/>
            </a:p>
          </p:txBody>
        </p:sp>
        <p:sp>
          <p:nvSpPr>
            <p:cNvPr id="69" name="TextBox 68"/>
            <p:cNvSpPr txBox="1"/>
            <p:nvPr/>
          </p:nvSpPr>
          <p:spPr>
            <a:xfrm>
              <a:off x="6920650" y="2868215"/>
              <a:ext cx="602325" cy="373035"/>
            </a:xfrm>
            <a:prstGeom prst="rect">
              <a:avLst/>
            </a:prstGeom>
            <a:ln>
              <a:solidFill>
                <a:schemeClr val="tx1"/>
              </a:solidFill>
            </a:ln>
          </p:spPr>
          <p:txBody>
            <a:bodyPr vert="horz" wrap="none" lIns="91440" tIns="45720" rIns="91440" bIns="45720" rtlCol="0" anchor="ctr">
              <a:noAutofit/>
            </a:bodyPr>
            <a:lstStyle>
              <a:defPPr>
                <a:defRPr lang="zh-CN"/>
              </a:defPPr>
              <a:lvl1pPr algn="ctr">
                <a:lnSpc>
                  <a:spcPct val="150000"/>
                </a:lnSpc>
                <a:defRPr kumimoji="0" sz="1100" b="0" i="0" u="none" strike="noStrike" cap="none" spc="200" normalizeH="0" baseline="0">
                  <a:ln>
                    <a:noFill/>
                  </a:ln>
                  <a:effectLst/>
                  <a:uLnTx/>
                  <a:uFillTx/>
                  <a:latin typeface="微软雅黑" panose="020B0503020204020204" pitchFamily="34" charset="-122"/>
                  <a:ea typeface="微软雅黑" panose="020B0503020204020204" pitchFamily="34" charset="-122"/>
                  <a:cs typeface="+mj-cs"/>
                </a:defRPr>
              </a:lvl1pPr>
            </a:lstStyle>
            <a:p>
              <a:r>
                <a:rPr lang="zh-CN" altLang="en-US" sz="1200" dirty="0" smtClean="0"/>
                <a:t>合同</a:t>
              </a:r>
              <a:endParaRPr lang="en-US" altLang="zh-CN" sz="1200" dirty="0" smtClean="0"/>
            </a:p>
            <a:p>
              <a:r>
                <a:rPr lang="zh-CN" altLang="en-US" sz="1200" dirty="0" smtClean="0"/>
                <a:t>管理</a:t>
              </a:r>
              <a:endParaRPr lang="zh-CN" altLang="en-US" sz="1200" dirty="0"/>
            </a:p>
          </p:txBody>
        </p:sp>
        <p:sp>
          <p:nvSpPr>
            <p:cNvPr id="70" name="TextBox 69"/>
            <p:cNvSpPr txBox="1"/>
            <p:nvPr/>
          </p:nvSpPr>
          <p:spPr>
            <a:xfrm>
              <a:off x="6233685" y="3287239"/>
              <a:ext cx="602325" cy="404783"/>
            </a:xfrm>
            <a:prstGeom prst="rect">
              <a:avLst/>
            </a:prstGeom>
            <a:ln>
              <a:solidFill>
                <a:schemeClr val="tx1"/>
              </a:solidFill>
            </a:ln>
          </p:spPr>
          <p:txBody>
            <a:bodyPr vert="horz" wrap="none" lIns="91440" tIns="45720" rIns="91440" bIns="45720" rtlCol="0" anchor="ctr">
              <a:noAutofit/>
            </a:bodyPr>
            <a:lstStyle>
              <a:defPPr>
                <a:defRPr lang="zh-CN"/>
              </a:defPPr>
              <a:lvl1pPr algn="ctr">
                <a:lnSpc>
                  <a:spcPct val="150000"/>
                </a:lnSpc>
                <a:defRPr kumimoji="0" sz="1100" b="0" i="0" u="none" strike="noStrike" cap="none" spc="200" normalizeH="0" baseline="0">
                  <a:ln>
                    <a:noFill/>
                  </a:ln>
                  <a:effectLst/>
                  <a:uLnTx/>
                  <a:uFillTx/>
                  <a:latin typeface="微软雅黑" panose="020B0503020204020204" pitchFamily="34" charset="-122"/>
                  <a:ea typeface="微软雅黑" panose="020B0503020204020204" pitchFamily="34" charset="-122"/>
                  <a:cs typeface="+mj-cs"/>
                </a:defRPr>
              </a:lvl1pPr>
            </a:lstStyle>
            <a:p>
              <a:r>
                <a:rPr lang="zh-CN" altLang="en-US" sz="1200" dirty="0" smtClean="0"/>
                <a:t>合同</a:t>
              </a:r>
              <a:endParaRPr lang="en-US" altLang="zh-CN" sz="1200" dirty="0" smtClean="0"/>
            </a:p>
            <a:p>
              <a:r>
                <a:rPr lang="zh-CN" altLang="en-US" sz="1200" dirty="0" smtClean="0"/>
                <a:t>审批</a:t>
              </a:r>
              <a:endParaRPr lang="zh-CN" altLang="en-US" sz="1200" dirty="0"/>
            </a:p>
          </p:txBody>
        </p:sp>
      </p:grpSp>
      <p:grpSp>
        <p:nvGrpSpPr>
          <p:cNvPr id="34" name="组合 33"/>
          <p:cNvGrpSpPr/>
          <p:nvPr/>
        </p:nvGrpSpPr>
        <p:grpSpPr>
          <a:xfrm>
            <a:off x="7765778" y="3096999"/>
            <a:ext cx="1550150" cy="1174114"/>
            <a:chOff x="6173893" y="2542173"/>
            <a:chExt cx="1028262" cy="699077"/>
          </a:xfrm>
        </p:grpSpPr>
        <p:sp>
          <p:nvSpPr>
            <p:cNvPr id="62" name="矩形 61">
              <a:hlinkClick r:id="rId5" action="ppaction://hlinksldjump"/>
            </p:cNvPr>
            <p:cNvSpPr/>
            <p:nvPr/>
          </p:nvSpPr>
          <p:spPr>
            <a:xfrm>
              <a:off x="6173893" y="2542173"/>
              <a:ext cx="1028261" cy="241264"/>
            </a:xfrm>
            <a:prstGeom prst="rect">
              <a:avLst/>
            </a:prstGeom>
            <a:solidFill>
              <a:srgbClr val="FFFF00"/>
            </a:solidFill>
          </p:spPr>
          <p:style>
            <a:lnRef idx="1">
              <a:schemeClr val="accent5"/>
            </a:lnRef>
            <a:fillRef idx="2">
              <a:schemeClr val="accent5"/>
            </a:fillRef>
            <a:effectRef idx="1">
              <a:schemeClr val="accent5"/>
            </a:effectRef>
            <a:fontRef idx="minor">
              <a:schemeClr val="dk1"/>
            </a:fontRef>
          </p:style>
          <p:txBody>
            <a:bodyPr rtlCol="0" anchor="ct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进度管理</a:t>
              </a:r>
            </a:p>
          </p:txBody>
        </p:sp>
        <p:sp>
          <p:nvSpPr>
            <p:cNvPr id="63" name="矩形 62"/>
            <p:cNvSpPr/>
            <p:nvPr/>
          </p:nvSpPr>
          <p:spPr>
            <a:xfrm>
              <a:off x="6173894" y="2783437"/>
              <a:ext cx="1028261" cy="457813"/>
            </a:xfrm>
            <a:prstGeom prst="rect">
              <a:avLst/>
            </a:prstGeom>
            <a:ln>
              <a:solidFill>
                <a:schemeClr val="tx1"/>
              </a:solidFill>
            </a:ln>
          </p:spPr>
          <p:txBody>
            <a:bodyPr vert="horz" wrap="none" lIns="91440" tIns="45720" rIns="91440" bIns="45720" rtlCol="0" anchor="ctr">
              <a:noAutofit/>
            </a:bodyPr>
            <a:lstStyle/>
            <a:p>
              <a:pPr algn="ctr">
                <a:lnSpc>
                  <a:spcPct val="150000"/>
                </a:lnSpc>
              </a:pPr>
              <a:endParaRPr lang="zh-CN" altLang="en-US" sz="1200" spc="200" dirty="0">
                <a:solidFill>
                  <a:schemeClr val="tx1"/>
                </a:solidFill>
                <a:latin typeface="微软雅黑" panose="020B0503020204020204" pitchFamily="34" charset="-122"/>
                <a:ea typeface="微软雅黑" panose="020B0503020204020204" pitchFamily="34" charset="-122"/>
                <a:cs typeface="+mj-cs"/>
              </a:endParaRPr>
            </a:p>
          </p:txBody>
        </p:sp>
        <p:sp>
          <p:nvSpPr>
            <p:cNvPr id="64" name="TextBox 63"/>
            <p:cNvSpPr txBox="1"/>
            <p:nvPr/>
          </p:nvSpPr>
          <p:spPr>
            <a:xfrm>
              <a:off x="6252022" y="2868215"/>
              <a:ext cx="876795" cy="307138"/>
            </a:xfrm>
            <a:prstGeom prst="rect">
              <a:avLst/>
            </a:prstGeom>
            <a:ln>
              <a:solidFill>
                <a:schemeClr val="tx1"/>
              </a:solidFill>
            </a:ln>
          </p:spPr>
          <p:txBody>
            <a:bodyPr vert="horz" wrap="none" lIns="91440" tIns="45720" rIns="91440" bIns="45720" rtlCol="0" anchor="ctr">
              <a:noAutofit/>
            </a:bodyPr>
            <a:lstStyle/>
            <a:p>
              <a:pPr algn="ctr">
                <a:lnSpc>
                  <a:spcPct val="150000"/>
                </a:lnSpc>
              </a:pPr>
              <a:r>
                <a:rPr kumimoji="0" lang="zh-CN" altLang="en-US" sz="1200" b="0" i="0" u="none" strike="noStrike" kern="1200" cap="none" spc="200" normalizeH="0" baseline="0" noProof="0" dirty="0" smtClean="0">
                  <a:ln>
                    <a:noFill/>
                  </a:ln>
                  <a:solidFill>
                    <a:schemeClr val="tx1"/>
                  </a:solidFill>
                  <a:effectLst/>
                  <a:uLnTx/>
                  <a:uFillTx/>
                  <a:latin typeface="微软雅黑" panose="020B0503020204020204" pitchFamily="34" charset="-122"/>
                  <a:ea typeface="微软雅黑" panose="020B0503020204020204" pitchFamily="34" charset="-122"/>
                  <a:cs typeface="+mj-cs"/>
                </a:rPr>
                <a:t>招商流程</a:t>
              </a:r>
              <a:endParaRPr kumimoji="0" lang="en-US" altLang="zh-CN" sz="1200" b="0" i="0" u="none" strike="noStrike" kern="1200" cap="none" spc="200" normalizeH="0" baseline="0" noProof="0" dirty="0" smtClean="0">
                <a:ln>
                  <a:noFill/>
                </a:ln>
                <a:solidFill>
                  <a:schemeClr val="tx1"/>
                </a:solidFill>
                <a:effectLst/>
                <a:uLnTx/>
                <a:uFillTx/>
                <a:latin typeface="微软雅黑" panose="020B0503020204020204" pitchFamily="34" charset="-122"/>
                <a:ea typeface="微软雅黑" panose="020B0503020204020204" pitchFamily="34" charset="-122"/>
                <a:cs typeface="+mj-cs"/>
              </a:endParaRPr>
            </a:p>
            <a:p>
              <a:pPr algn="ctr">
                <a:lnSpc>
                  <a:spcPct val="150000"/>
                </a:lnSpc>
              </a:pPr>
              <a:r>
                <a:rPr kumimoji="0" lang="zh-CN" altLang="en-US" sz="1200" b="0" i="0" u="none" strike="noStrike" kern="1200" cap="none" spc="200" normalizeH="0" baseline="0" noProof="0" dirty="0" smtClean="0">
                  <a:ln>
                    <a:noFill/>
                  </a:ln>
                  <a:solidFill>
                    <a:schemeClr val="tx1"/>
                  </a:solidFill>
                  <a:effectLst/>
                  <a:uLnTx/>
                  <a:uFillTx/>
                  <a:latin typeface="微软雅黑" panose="020B0503020204020204" pitchFamily="34" charset="-122"/>
                  <a:ea typeface="微软雅黑" panose="020B0503020204020204" pitchFamily="34" charset="-122"/>
                  <a:cs typeface="+mj-cs"/>
                </a:rPr>
                <a:t>工作台</a:t>
              </a:r>
            </a:p>
          </p:txBody>
        </p:sp>
      </p:grpSp>
      <p:grpSp>
        <p:nvGrpSpPr>
          <p:cNvPr id="35" name="组合 34"/>
          <p:cNvGrpSpPr/>
          <p:nvPr/>
        </p:nvGrpSpPr>
        <p:grpSpPr>
          <a:xfrm>
            <a:off x="1028469" y="3788798"/>
            <a:ext cx="1697568" cy="2125976"/>
            <a:chOff x="6173894" y="2542173"/>
            <a:chExt cx="1500796" cy="1265824"/>
          </a:xfrm>
        </p:grpSpPr>
        <p:sp>
          <p:nvSpPr>
            <p:cNvPr id="56" name="矩形 55">
              <a:hlinkClick r:id="rId6" action="ppaction://hlinksldjump"/>
            </p:cNvPr>
            <p:cNvSpPr/>
            <p:nvPr/>
          </p:nvSpPr>
          <p:spPr>
            <a:xfrm>
              <a:off x="6173894" y="2542173"/>
              <a:ext cx="1500796" cy="247064"/>
            </a:xfrm>
            <a:prstGeom prst="rect">
              <a:avLst/>
            </a:prstGeom>
            <a:solidFill>
              <a:schemeClr val="bg1">
                <a:lumMod val="75000"/>
              </a:schemeClr>
            </a:solidFill>
          </p:spPr>
          <p:style>
            <a:lnRef idx="1">
              <a:schemeClr val="accent5"/>
            </a:lnRef>
            <a:fillRef idx="2">
              <a:schemeClr val="accent5"/>
            </a:fillRef>
            <a:effectRef idx="1">
              <a:schemeClr val="accent5"/>
            </a:effectRef>
            <a:fontRef idx="minor">
              <a:schemeClr val="dk1"/>
            </a:fontRef>
          </p:style>
          <p:txBody>
            <a:bodyPr rtlCol="0" anchor="ct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招商规划管理</a:t>
              </a:r>
            </a:p>
          </p:txBody>
        </p:sp>
        <p:sp>
          <p:nvSpPr>
            <p:cNvPr id="57" name="矩形 56"/>
            <p:cNvSpPr/>
            <p:nvPr/>
          </p:nvSpPr>
          <p:spPr>
            <a:xfrm>
              <a:off x="6173894" y="2783437"/>
              <a:ext cx="1500796" cy="1024560"/>
            </a:xfrm>
            <a:prstGeom prst="rect">
              <a:avLst/>
            </a:prstGeom>
            <a:ln>
              <a:solidFill>
                <a:schemeClr val="tx1"/>
              </a:solidFill>
            </a:ln>
          </p:spPr>
          <p:txBody>
            <a:bodyPr vert="horz" wrap="none" lIns="91440" tIns="45720" rIns="91440" bIns="45720" rtlCol="0" anchor="ctr">
              <a:noAutofit/>
            </a:bodyPr>
            <a:lstStyle/>
            <a:p>
              <a:pPr algn="ctr">
                <a:lnSpc>
                  <a:spcPct val="150000"/>
                </a:lnSpc>
              </a:pPr>
              <a:endParaRPr lang="zh-CN" altLang="en-US" sz="1200" spc="200" dirty="0">
                <a:solidFill>
                  <a:schemeClr val="tx1"/>
                </a:solidFill>
                <a:latin typeface="微软雅黑" panose="020B0503020204020204" pitchFamily="34" charset="-122"/>
                <a:ea typeface="微软雅黑" panose="020B0503020204020204" pitchFamily="34" charset="-122"/>
                <a:cs typeface="+mj-cs"/>
              </a:endParaRPr>
            </a:p>
          </p:txBody>
        </p:sp>
        <p:sp>
          <p:nvSpPr>
            <p:cNvPr id="58" name="TextBox 57"/>
            <p:cNvSpPr txBox="1"/>
            <p:nvPr/>
          </p:nvSpPr>
          <p:spPr>
            <a:xfrm>
              <a:off x="6233685" y="2868215"/>
              <a:ext cx="602325" cy="373035"/>
            </a:xfrm>
            <a:prstGeom prst="rect">
              <a:avLst/>
            </a:prstGeom>
            <a:ln>
              <a:solidFill>
                <a:schemeClr val="tx1"/>
              </a:solidFill>
            </a:ln>
          </p:spPr>
          <p:txBody>
            <a:bodyPr vert="horz" wrap="none" lIns="91440" tIns="45720" rIns="91440" bIns="45720" rtlCol="0" anchor="ctr">
              <a:noAutofit/>
            </a:bodyPr>
            <a:lstStyle/>
            <a:p>
              <a:pPr algn="ctr">
                <a:lnSpc>
                  <a:spcPct val="150000"/>
                </a:lnSpc>
              </a:pPr>
              <a:r>
                <a:rPr kumimoji="0" lang="zh-CN" altLang="en-US" sz="1200" b="0" i="0" u="none" strike="noStrike" kern="1200" cap="none" spc="200" normalizeH="0" baseline="0" noProof="0" dirty="0" smtClean="0">
                  <a:ln>
                    <a:noFill/>
                  </a:ln>
                  <a:solidFill>
                    <a:schemeClr val="tx1"/>
                  </a:solidFill>
                  <a:effectLst/>
                  <a:uLnTx/>
                  <a:uFillTx/>
                  <a:latin typeface="微软雅黑" panose="020B0503020204020204" pitchFamily="34" charset="-122"/>
                  <a:ea typeface="微软雅黑" panose="020B0503020204020204" pitchFamily="34" charset="-122"/>
                  <a:cs typeface="+mj-cs"/>
                </a:rPr>
                <a:t>招商</a:t>
              </a:r>
              <a:endParaRPr kumimoji="0" lang="en-US" altLang="zh-CN" sz="1200" b="0" i="0" u="none" strike="noStrike" kern="1200" cap="none" spc="200" normalizeH="0" baseline="0" noProof="0" dirty="0" smtClean="0">
                <a:ln>
                  <a:noFill/>
                </a:ln>
                <a:solidFill>
                  <a:schemeClr val="tx1"/>
                </a:solidFill>
                <a:effectLst/>
                <a:uLnTx/>
                <a:uFillTx/>
                <a:latin typeface="微软雅黑" panose="020B0503020204020204" pitchFamily="34" charset="-122"/>
                <a:ea typeface="微软雅黑" panose="020B0503020204020204" pitchFamily="34" charset="-122"/>
                <a:cs typeface="+mj-cs"/>
              </a:endParaRPr>
            </a:p>
            <a:p>
              <a:pPr algn="ctr">
                <a:lnSpc>
                  <a:spcPct val="150000"/>
                </a:lnSpc>
              </a:pPr>
              <a:r>
                <a:rPr kumimoji="0" lang="zh-CN" altLang="en-US" sz="1200" b="0" i="0" u="none" strike="noStrike" kern="1200" cap="none" spc="200" normalizeH="0" baseline="0" noProof="0" dirty="0" smtClean="0">
                  <a:ln>
                    <a:noFill/>
                  </a:ln>
                  <a:solidFill>
                    <a:schemeClr val="tx1"/>
                  </a:solidFill>
                  <a:effectLst/>
                  <a:uLnTx/>
                  <a:uFillTx/>
                  <a:latin typeface="微软雅黑" panose="020B0503020204020204" pitchFamily="34" charset="-122"/>
                  <a:ea typeface="微软雅黑" panose="020B0503020204020204" pitchFamily="34" charset="-122"/>
                  <a:cs typeface="+mj-cs"/>
                </a:rPr>
                <a:t>策略</a:t>
              </a:r>
            </a:p>
          </p:txBody>
        </p:sp>
        <p:sp>
          <p:nvSpPr>
            <p:cNvPr id="59" name="TextBox 58"/>
            <p:cNvSpPr txBox="1"/>
            <p:nvPr/>
          </p:nvSpPr>
          <p:spPr>
            <a:xfrm>
              <a:off x="6920651" y="3287239"/>
              <a:ext cx="602325" cy="404783"/>
            </a:xfrm>
            <a:prstGeom prst="rect">
              <a:avLst/>
            </a:prstGeom>
            <a:ln>
              <a:solidFill>
                <a:schemeClr val="tx1"/>
              </a:solidFill>
            </a:ln>
          </p:spPr>
          <p:txBody>
            <a:bodyPr vert="horz" wrap="none" lIns="91440" tIns="45720" rIns="91440" bIns="45720" rtlCol="0" anchor="ctr">
              <a:noAutofit/>
            </a:bodyPr>
            <a:lstStyle>
              <a:defPPr>
                <a:defRPr lang="zh-CN"/>
              </a:defPPr>
              <a:lvl1pPr algn="ctr">
                <a:lnSpc>
                  <a:spcPct val="150000"/>
                </a:lnSpc>
                <a:defRPr kumimoji="0" sz="1100" b="0" i="0" u="none" strike="noStrike" cap="none" spc="200" normalizeH="0" baseline="0">
                  <a:ln>
                    <a:noFill/>
                  </a:ln>
                  <a:effectLst/>
                  <a:uLnTx/>
                  <a:uFillTx/>
                  <a:latin typeface="微软雅黑" panose="020B0503020204020204" pitchFamily="34" charset="-122"/>
                  <a:ea typeface="微软雅黑" panose="020B0503020204020204" pitchFamily="34" charset="-122"/>
                  <a:cs typeface="+mj-cs"/>
                </a:defRPr>
              </a:lvl1pPr>
            </a:lstStyle>
            <a:p>
              <a:r>
                <a:rPr lang="zh-CN" altLang="en-US" sz="1200" dirty="0" smtClean="0"/>
                <a:t>品牌招</a:t>
              </a:r>
              <a:endParaRPr lang="en-US" altLang="zh-CN" sz="1200" dirty="0" smtClean="0"/>
            </a:p>
            <a:p>
              <a:r>
                <a:rPr lang="zh-CN" altLang="en-US" sz="1200" dirty="0" smtClean="0"/>
                <a:t>商计划</a:t>
              </a:r>
              <a:endParaRPr lang="zh-CN" altLang="en-US" sz="1200" dirty="0"/>
            </a:p>
          </p:txBody>
        </p:sp>
        <p:sp>
          <p:nvSpPr>
            <p:cNvPr id="60" name="TextBox 59"/>
            <p:cNvSpPr txBox="1"/>
            <p:nvPr/>
          </p:nvSpPr>
          <p:spPr>
            <a:xfrm>
              <a:off x="6920650" y="2868215"/>
              <a:ext cx="602325" cy="373035"/>
            </a:xfrm>
            <a:prstGeom prst="rect">
              <a:avLst/>
            </a:prstGeom>
            <a:ln>
              <a:solidFill>
                <a:schemeClr val="tx1"/>
              </a:solidFill>
            </a:ln>
          </p:spPr>
          <p:txBody>
            <a:bodyPr vert="horz" wrap="none" lIns="91440" tIns="45720" rIns="91440" bIns="45720" rtlCol="0" anchor="ctr">
              <a:noAutofit/>
            </a:bodyPr>
            <a:lstStyle>
              <a:defPPr>
                <a:defRPr lang="zh-CN"/>
              </a:defPPr>
              <a:lvl1pPr algn="ctr">
                <a:lnSpc>
                  <a:spcPct val="150000"/>
                </a:lnSpc>
                <a:defRPr kumimoji="0" sz="1100" b="0" i="0" u="none" strike="noStrike" cap="none" spc="200" normalizeH="0" baseline="0">
                  <a:ln>
                    <a:noFill/>
                  </a:ln>
                  <a:effectLst/>
                  <a:uLnTx/>
                  <a:uFillTx/>
                  <a:latin typeface="微软雅黑" panose="020B0503020204020204" pitchFamily="34" charset="-122"/>
                  <a:ea typeface="微软雅黑" panose="020B0503020204020204" pitchFamily="34" charset="-122"/>
                  <a:cs typeface="+mj-cs"/>
                </a:defRPr>
              </a:lvl1pPr>
            </a:lstStyle>
            <a:p>
              <a:r>
                <a:rPr lang="zh-CN" altLang="en-US" sz="1200" dirty="0" smtClean="0"/>
                <a:t>收入</a:t>
              </a:r>
              <a:endParaRPr lang="en-US" altLang="zh-CN" sz="1200" dirty="0" smtClean="0"/>
            </a:p>
            <a:p>
              <a:r>
                <a:rPr lang="zh-CN" altLang="en-US" sz="1200" dirty="0" smtClean="0"/>
                <a:t>计划</a:t>
              </a:r>
              <a:endParaRPr lang="zh-CN" altLang="en-US" sz="1200" dirty="0"/>
            </a:p>
          </p:txBody>
        </p:sp>
        <p:sp>
          <p:nvSpPr>
            <p:cNvPr id="61" name="TextBox 60"/>
            <p:cNvSpPr txBox="1"/>
            <p:nvPr/>
          </p:nvSpPr>
          <p:spPr>
            <a:xfrm>
              <a:off x="6233685" y="3287239"/>
              <a:ext cx="602325" cy="404783"/>
            </a:xfrm>
            <a:prstGeom prst="rect">
              <a:avLst/>
            </a:prstGeom>
            <a:ln>
              <a:solidFill>
                <a:schemeClr val="tx1"/>
              </a:solidFill>
            </a:ln>
          </p:spPr>
          <p:txBody>
            <a:bodyPr vert="horz" wrap="none" lIns="91440" tIns="45720" rIns="91440" bIns="45720" rtlCol="0" anchor="ctr">
              <a:noAutofit/>
            </a:bodyPr>
            <a:lstStyle>
              <a:defPPr>
                <a:defRPr lang="zh-CN"/>
              </a:defPPr>
              <a:lvl1pPr algn="ctr">
                <a:lnSpc>
                  <a:spcPct val="150000"/>
                </a:lnSpc>
                <a:defRPr kumimoji="0" sz="1100" b="0" i="0" u="none" strike="noStrike" cap="none" spc="200" normalizeH="0" baseline="0">
                  <a:ln>
                    <a:noFill/>
                  </a:ln>
                  <a:effectLst/>
                  <a:uLnTx/>
                  <a:uFillTx/>
                  <a:latin typeface="微软雅黑" panose="020B0503020204020204" pitchFamily="34" charset="-122"/>
                  <a:ea typeface="微软雅黑" panose="020B0503020204020204" pitchFamily="34" charset="-122"/>
                  <a:cs typeface="+mj-cs"/>
                </a:defRPr>
              </a:lvl1pPr>
            </a:lstStyle>
            <a:p>
              <a:r>
                <a:rPr lang="zh-CN" altLang="en-US" sz="1200" dirty="0" smtClean="0"/>
                <a:t>品牌</a:t>
              </a:r>
              <a:endParaRPr lang="en-US" altLang="zh-CN" sz="1200" dirty="0" smtClean="0"/>
            </a:p>
            <a:p>
              <a:r>
                <a:rPr lang="zh-CN" altLang="en-US" sz="1200" dirty="0" smtClean="0"/>
                <a:t>落位</a:t>
              </a:r>
              <a:endParaRPr lang="zh-CN" altLang="en-US" sz="1200" dirty="0"/>
            </a:p>
          </p:txBody>
        </p:sp>
      </p:grpSp>
      <p:grpSp>
        <p:nvGrpSpPr>
          <p:cNvPr id="36" name="组合 35"/>
          <p:cNvGrpSpPr/>
          <p:nvPr/>
        </p:nvGrpSpPr>
        <p:grpSpPr>
          <a:xfrm>
            <a:off x="5649055" y="2654037"/>
            <a:ext cx="1697568" cy="2125976"/>
            <a:chOff x="6173894" y="2542173"/>
            <a:chExt cx="1500796" cy="1265824"/>
          </a:xfrm>
        </p:grpSpPr>
        <p:sp>
          <p:nvSpPr>
            <p:cNvPr id="52" name="矩形 51">
              <a:hlinkClick r:id="rId7" action="ppaction://hlinksldjump"/>
            </p:cNvPr>
            <p:cNvSpPr/>
            <p:nvPr/>
          </p:nvSpPr>
          <p:spPr>
            <a:xfrm>
              <a:off x="6173894" y="2542173"/>
              <a:ext cx="1500796" cy="247064"/>
            </a:xfrm>
            <a:prstGeom prst="rect">
              <a:avLst/>
            </a:prstGeom>
            <a:solidFill>
              <a:schemeClr val="accent6">
                <a:lumMod val="40000"/>
                <a:lumOff val="60000"/>
              </a:schemeClr>
            </a:solidFill>
          </p:spPr>
          <p:style>
            <a:lnRef idx="1">
              <a:schemeClr val="accent5"/>
            </a:lnRef>
            <a:fillRef idx="2">
              <a:schemeClr val="accent5"/>
            </a:fillRef>
            <a:effectRef idx="1">
              <a:schemeClr val="accent5"/>
            </a:effectRef>
            <a:fontRef idx="minor">
              <a:schemeClr val="dk1"/>
            </a:fontRef>
          </p:style>
          <p:txBody>
            <a:bodyPr rtlCol="0" anchor="ct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商户进场管理</a:t>
              </a:r>
            </a:p>
          </p:txBody>
        </p:sp>
        <p:sp>
          <p:nvSpPr>
            <p:cNvPr id="53" name="矩形 52"/>
            <p:cNvSpPr/>
            <p:nvPr/>
          </p:nvSpPr>
          <p:spPr>
            <a:xfrm>
              <a:off x="6173894" y="2783437"/>
              <a:ext cx="1500796" cy="1024560"/>
            </a:xfrm>
            <a:prstGeom prst="rect">
              <a:avLst/>
            </a:prstGeom>
            <a:ln>
              <a:solidFill>
                <a:schemeClr val="tx1"/>
              </a:solidFill>
            </a:ln>
          </p:spPr>
          <p:txBody>
            <a:bodyPr vert="horz" wrap="none" lIns="91440" tIns="45720" rIns="91440" bIns="45720" rtlCol="0" anchor="ctr">
              <a:noAutofit/>
            </a:bodyPr>
            <a:lstStyle/>
            <a:p>
              <a:pPr algn="ctr">
                <a:lnSpc>
                  <a:spcPct val="150000"/>
                </a:lnSpc>
              </a:pPr>
              <a:endParaRPr lang="zh-CN" altLang="en-US" sz="1200" spc="200" dirty="0">
                <a:solidFill>
                  <a:schemeClr val="tx1"/>
                </a:solidFill>
                <a:latin typeface="微软雅黑" panose="020B0503020204020204" pitchFamily="34" charset="-122"/>
                <a:ea typeface="微软雅黑" panose="020B0503020204020204" pitchFamily="34" charset="-122"/>
                <a:cs typeface="+mj-cs"/>
              </a:endParaRPr>
            </a:p>
          </p:txBody>
        </p:sp>
        <p:sp>
          <p:nvSpPr>
            <p:cNvPr id="54" name="TextBox 53"/>
            <p:cNvSpPr txBox="1"/>
            <p:nvPr/>
          </p:nvSpPr>
          <p:spPr>
            <a:xfrm>
              <a:off x="6270026" y="2868215"/>
              <a:ext cx="1276676" cy="373035"/>
            </a:xfrm>
            <a:prstGeom prst="rect">
              <a:avLst/>
            </a:prstGeom>
            <a:ln>
              <a:solidFill>
                <a:schemeClr val="tx1"/>
              </a:solidFill>
            </a:ln>
          </p:spPr>
          <p:txBody>
            <a:bodyPr vert="horz" wrap="none" lIns="91440" tIns="45720" rIns="91440" bIns="45720" rtlCol="0" anchor="ctr">
              <a:noAutofit/>
            </a:bodyPr>
            <a:lstStyle/>
            <a:p>
              <a:pPr algn="ctr">
                <a:lnSpc>
                  <a:spcPct val="150000"/>
                </a:lnSpc>
              </a:pPr>
              <a:r>
                <a:rPr kumimoji="0" lang="zh-CN" altLang="en-US" sz="1200" b="0" i="0" u="none" strike="noStrike" kern="1200" cap="none" spc="200" normalizeH="0" baseline="0" noProof="0" dirty="0" smtClean="0">
                  <a:ln>
                    <a:noFill/>
                  </a:ln>
                  <a:solidFill>
                    <a:schemeClr val="tx1"/>
                  </a:solidFill>
                  <a:effectLst/>
                  <a:uLnTx/>
                  <a:uFillTx/>
                  <a:latin typeface="微软雅黑" panose="020B0503020204020204" pitchFamily="34" charset="-122"/>
                  <a:ea typeface="微软雅黑" panose="020B0503020204020204" pitchFamily="34" charset="-122"/>
                  <a:cs typeface="+mj-cs"/>
                </a:rPr>
                <a:t>交铺条件管理</a:t>
              </a:r>
              <a:endParaRPr kumimoji="0" lang="en-US" altLang="zh-CN" sz="1200" b="0" i="0" u="none" strike="noStrike" kern="1200" cap="none" spc="200" normalizeH="0" baseline="0" noProof="0" dirty="0" smtClean="0">
                <a:ln>
                  <a:noFill/>
                </a:ln>
                <a:solidFill>
                  <a:schemeClr val="tx1"/>
                </a:solidFill>
                <a:effectLst/>
                <a:uLnTx/>
                <a:uFillTx/>
                <a:latin typeface="微软雅黑" panose="020B0503020204020204" pitchFamily="34" charset="-122"/>
                <a:ea typeface="微软雅黑" panose="020B0503020204020204" pitchFamily="34" charset="-122"/>
                <a:cs typeface="+mj-cs"/>
              </a:endParaRPr>
            </a:p>
          </p:txBody>
        </p:sp>
        <p:sp>
          <p:nvSpPr>
            <p:cNvPr id="55" name="TextBox 54"/>
            <p:cNvSpPr txBox="1"/>
            <p:nvPr/>
          </p:nvSpPr>
          <p:spPr>
            <a:xfrm>
              <a:off x="6274748" y="3287239"/>
              <a:ext cx="1272455" cy="404783"/>
            </a:xfrm>
            <a:prstGeom prst="rect">
              <a:avLst/>
            </a:prstGeom>
            <a:ln>
              <a:solidFill>
                <a:schemeClr val="tx1"/>
              </a:solidFill>
            </a:ln>
          </p:spPr>
          <p:txBody>
            <a:bodyPr vert="horz" wrap="none" lIns="91440" tIns="45720" rIns="91440" bIns="45720" rtlCol="0" anchor="ctr">
              <a:noAutofit/>
            </a:bodyPr>
            <a:lstStyle>
              <a:defPPr>
                <a:defRPr lang="zh-CN"/>
              </a:defPPr>
              <a:lvl1pPr algn="ctr">
                <a:lnSpc>
                  <a:spcPct val="150000"/>
                </a:lnSpc>
                <a:defRPr kumimoji="0" sz="1100" b="0" i="0" u="none" strike="noStrike" cap="none" spc="200" normalizeH="0" baseline="0">
                  <a:ln>
                    <a:noFill/>
                  </a:ln>
                  <a:effectLst/>
                  <a:uLnTx/>
                  <a:uFillTx/>
                  <a:latin typeface="微软雅黑" panose="020B0503020204020204" pitchFamily="34" charset="-122"/>
                  <a:ea typeface="微软雅黑" panose="020B0503020204020204" pitchFamily="34" charset="-122"/>
                  <a:cs typeface="+mj-cs"/>
                </a:defRPr>
              </a:lvl1pPr>
            </a:lstStyle>
            <a:p>
              <a:r>
                <a:rPr lang="zh-CN" altLang="en-US" sz="1200" dirty="0" smtClean="0"/>
                <a:t>店铺装修管理</a:t>
              </a:r>
              <a:endParaRPr lang="zh-CN" altLang="en-US" sz="1200" dirty="0"/>
            </a:p>
          </p:txBody>
        </p:sp>
      </p:grpSp>
      <p:grpSp>
        <p:nvGrpSpPr>
          <p:cNvPr id="37" name="Group 9"/>
          <p:cNvGrpSpPr/>
          <p:nvPr/>
        </p:nvGrpSpPr>
        <p:grpSpPr bwMode="auto">
          <a:xfrm>
            <a:off x="2899741" y="3008149"/>
            <a:ext cx="588060" cy="1252898"/>
            <a:chOff x="1438" y="1007"/>
            <a:chExt cx="2280" cy="2928"/>
          </a:xfrm>
        </p:grpSpPr>
        <p:sp>
          <p:nvSpPr>
            <p:cNvPr id="48" name="Freeform 10"/>
            <p:cNvSpPr/>
            <p:nvPr/>
          </p:nvSpPr>
          <p:spPr bwMode="auto">
            <a:xfrm rot="5400000">
              <a:off x="1387" y="2239"/>
              <a:ext cx="1747" cy="1645"/>
            </a:xfrm>
            <a:custGeom>
              <a:avLst/>
              <a:gdLst>
                <a:gd name="T0" fmla="*/ 60 w 2750"/>
                <a:gd name="T1" fmla="*/ 41 h 1733"/>
                <a:gd name="T2" fmla="*/ 65 w 2750"/>
                <a:gd name="T3" fmla="*/ 123 h 1733"/>
                <a:gd name="T4" fmla="*/ 71 w 2750"/>
                <a:gd name="T5" fmla="*/ 208 h 1733"/>
                <a:gd name="T6" fmla="*/ 76 w 2750"/>
                <a:gd name="T7" fmla="*/ 294 h 1733"/>
                <a:gd name="T8" fmla="*/ 83 w 2750"/>
                <a:gd name="T9" fmla="*/ 381 h 1733"/>
                <a:gd name="T10" fmla="*/ 89 w 2750"/>
                <a:gd name="T11" fmla="*/ 467 h 1733"/>
                <a:gd name="T12" fmla="*/ 97 w 2750"/>
                <a:gd name="T13" fmla="*/ 553 h 1733"/>
                <a:gd name="T14" fmla="*/ 105 w 2750"/>
                <a:gd name="T15" fmla="*/ 639 h 1733"/>
                <a:gd name="T16" fmla="*/ 112 w 2750"/>
                <a:gd name="T17" fmla="*/ 722 h 1733"/>
                <a:gd name="T18" fmla="*/ 121 w 2750"/>
                <a:gd name="T19" fmla="*/ 806 h 1733"/>
                <a:gd name="T20" fmla="*/ 130 w 2750"/>
                <a:gd name="T21" fmla="*/ 887 h 1733"/>
                <a:gd name="T22" fmla="*/ 139 w 2750"/>
                <a:gd name="T23" fmla="*/ 964 h 1733"/>
                <a:gd name="T24" fmla="*/ 148 w 2750"/>
                <a:gd name="T25" fmla="*/ 1038 h 1733"/>
                <a:gd name="T26" fmla="*/ 157 w 2750"/>
                <a:gd name="T27" fmla="*/ 1109 h 1733"/>
                <a:gd name="T28" fmla="*/ 166 w 2750"/>
                <a:gd name="T29" fmla="*/ 1176 h 1733"/>
                <a:gd name="T30" fmla="*/ 176 w 2750"/>
                <a:gd name="T31" fmla="*/ 1238 h 1733"/>
                <a:gd name="T32" fmla="*/ 55 w 2750"/>
                <a:gd name="T33" fmla="*/ 1268 h 1733"/>
                <a:gd name="T34" fmla="*/ 51 w 2750"/>
                <a:gd name="T35" fmla="*/ 1200 h 1733"/>
                <a:gd name="T36" fmla="*/ 46 w 2750"/>
                <a:gd name="T37" fmla="*/ 1128 h 1733"/>
                <a:gd name="T38" fmla="*/ 43 w 2750"/>
                <a:gd name="T39" fmla="*/ 1055 h 1733"/>
                <a:gd name="T40" fmla="*/ 38 w 2750"/>
                <a:gd name="T41" fmla="*/ 978 h 1733"/>
                <a:gd name="T42" fmla="*/ 34 w 2750"/>
                <a:gd name="T43" fmla="*/ 898 h 1733"/>
                <a:gd name="T44" fmla="*/ 30 w 2750"/>
                <a:gd name="T45" fmla="*/ 817 h 1733"/>
                <a:gd name="T46" fmla="*/ 28 w 2750"/>
                <a:gd name="T47" fmla="*/ 735 h 1733"/>
                <a:gd name="T48" fmla="*/ 24 w 2750"/>
                <a:gd name="T49" fmla="*/ 650 h 1733"/>
                <a:gd name="T50" fmla="*/ 20 w 2750"/>
                <a:gd name="T51" fmla="*/ 569 h 1733"/>
                <a:gd name="T52" fmla="*/ 17 w 2750"/>
                <a:gd name="T53" fmla="*/ 483 h 1733"/>
                <a:gd name="T54" fmla="*/ 14 w 2750"/>
                <a:gd name="T55" fmla="*/ 402 h 1733"/>
                <a:gd name="T56" fmla="*/ 11 w 2750"/>
                <a:gd name="T57" fmla="*/ 320 h 1733"/>
                <a:gd name="T58" fmla="*/ 8 w 2750"/>
                <a:gd name="T59" fmla="*/ 234 h 1733"/>
                <a:gd name="T60" fmla="*/ 5 w 2750"/>
                <a:gd name="T61" fmla="*/ 154 h 1733"/>
                <a:gd name="T62" fmla="*/ 3 w 2750"/>
                <a:gd name="T63" fmla="*/ 78 h 1733"/>
                <a:gd name="T64" fmla="*/ 0 w 2750"/>
                <a:gd name="T65" fmla="*/ 0 h 1733"/>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750"/>
                <a:gd name="T100" fmla="*/ 0 h 1733"/>
                <a:gd name="T101" fmla="*/ 2750 w 2750"/>
                <a:gd name="T102" fmla="*/ 1733 h 1733"/>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750" h="1733">
                  <a:moveTo>
                    <a:pt x="892" y="0"/>
                  </a:moveTo>
                  <a:lnTo>
                    <a:pt x="923" y="56"/>
                  </a:lnTo>
                  <a:lnTo>
                    <a:pt x="956" y="112"/>
                  </a:lnTo>
                  <a:lnTo>
                    <a:pt x="992" y="169"/>
                  </a:lnTo>
                  <a:lnTo>
                    <a:pt x="1030" y="226"/>
                  </a:lnTo>
                  <a:lnTo>
                    <a:pt x="1070" y="284"/>
                  </a:lnTo>
                  <a:lnTo>
                    <a:pt x="1113" y="343"/>
                  </a:lnTo>
                  <a:lnTo>
                    <a:pt x="1158" y="401"/>
                  </a:lnTo>
                  <a:lnTo>
                    <a:pt x="1206" y="461"/>
                  </a:lnTo>
                  <a:lnTo>
                    <a:pt x="1255" y="520"/>
                  </a:lnTo>
                  <a:lnTo>
                    <a:pt x="1306" y="579"/>
                  </a:lnTo>
                  <a:lnTo>
                    <a:pt x="1359" y="638"/>
                  </a:lnTo>
                  <a:lnTo>
                    <a:pt x="1414" y="697"/>
                  </a:lnTo>
                  <a:lnTo>
                    <a:pt x="1471" y="756"/>
                  </a:lnTo>
                  <a:lnTo>
                    <a:pt x="1529" y="815"/>
                  </a:lnTo>
                  <a:lnTo>
                    <a:pt x="1588" y="873"/>
                  </a:lnTo>
                  <a:lnTo>
                    <a:pt x="1650" y="931"/>
                  </a:lnTo>
                  <a:lnTo>
                    <a:pt x="1712" y="988"/>
                  </a:lnTo>
                  <a:lnTo>
                    <a:pt x="1776" y="1045"/>
                  </a:lnTo>
                  <a:lnTo>
                    <a:pt x="1841" y="1101"/>
                  </a:lnTo>
                  <a:lnTo>
                    <a:pt x="1907" y="1157"/>
                  </a:lnTo>
                  <a:lnTo>
                    <a:pt x="1974" y="1211"/>
                  </a:lnTo>
                  <a:lnTo>
                    <a:pt x="2041" y="1265"/>
                  </a:lnTo>
                  <a:lnTo>
                    <a:pt x="2110" y="1317"/>
                  </a:lnTo>
                  <a:lnTo>
                    <a:pt x="2180" y="1369"/>
                  </a:lnTo>
                  <a:lnTo>
                    <a:pt x="2250" y="1419"/>
                  </a:lnTo>
                  <a:lnTo>
                    <a:pt x="2320" y="1469"/>
                  </a:lnTo>
                  <a:lnTo>
                    <a:pt x="2391" y="1516"/>
                  </a:lnTo>
                  <a:lnTo>
                    <a:pt x="2462" y="1563"/>
                  </a:lnTo>
                  <a:lnTo>
                    <a:pt x="2534" y="1608"/>
                  </a:lnTo>
                  <a:lnTo>
                    <a:pt x="2606" y="1651"/>
                  </a:lnTo>
                  <a:lnTo>
                    <a:pt x="2678" y="1693"/>
                  </a:lnTo>
                  <a:lnTo>
                    <a:pt x="2750" y="1733"/>
                  </a:lnTo>
                  <a:lnTo>
                    <a:pt x="838" y="1733"/>
                  </a:lnTo>
                  <a:lnTo>
                    <a:pt x="805" y="1687"/>
                  </a:lnTo>
                  <a:lnTo>
                    <a:pt x="771" y="1640"/>
                  </a:lnTo>
                  <a:lnTo>
                    <a:pt x="738" y="1592"/>
                  </a:lnTo>
                  <a:lnTo>
                    <a:pt x="705" y="1542"/>
                  </a:lnTo>
                  <a:lnTo>
                    <a:pt x="672" y="1492"/>
                  </a:lnTo>
                  <a:lnTo>
                    <a:pt x="640" y="1441"/>
                  </a:lnTo>
                  <a:lnTo>
                    <a:pt x="608" y="1389"/>
                  </a:lnTo>
                  <a:lnTo>
                    <a:pt x="576" y="1336"/>
                  </a:lnTo>
                  <a:lnTo>
                    <a:pt x="545" y="1282"/>
                  </a:lnTo>
                  <a:lnTo>
                    <a:pt x="514" y="1227"/>
                  </a:lnTo>
                  <a:lnTo>
                    <a:pt x="483" y="1172"/>
                  </a:lnTo>
                  <a:lnTo>
                    <a:pt x="453" y="1117"/>
                  </a:lnTo>
                  <a:lnTo>
                    <a:pt x="427" y="1057"/>
                  </a:lnTo>
                  <a:lnTo>
                    <a:pt x="421" y="1004"/>
                  </a:lnTo>
                  <a:lnTo>
                    <a:pt x="386" y="947"/>
                  </a:lnTo>
                  <a:lnTo>
                    <a:pt x="355" y="890"/>
                  </a:lnTo>
                  <a:lnTo>
                    <a:pt x="329" y="832"/>
                  </a:lnTo>
                  <a:lnTo>
                    <a:pt x="301" y="779"/>
                  </a:lnTo>
                  <a:lnTo>
                    <a:pt x="277" y="719"/>
                  </a:lnTo>
                  <a:lnTo>
                    <a:pt x="254" y="661"/>
                  </a:lnTo>
                  <a:lnTo>
                    <a:pt x="227" y="607"/>
                  </a:lnTo>
                  <a:lnTo>
                    <a:pt x="205" y="551"/>
                  </a:lnTo>
                  <a:lnTo>
                    <a:pt x="182" y="491"/>
                  </a:lnTo>
                  <a:lnTo>
                    <a:pt x="163" y="437"/>
                  </a:lnTo>
                  <a:lnTo>
                    <a:pt x="140" y="380"/>
                  </a:lnTo>
                  <a:lnTo>
                    <a:pt x="116" y="320"/>
                  </a:lnTo>
                  <a:lnTo>
                    <a:pt x="94" y="268"/>
                  </a:lnTo>
                  <a:lnTo>
                    <a:pt x="76" y="211"/>
                  </a:lnTo>
                  <a:lnTo>
                    <a:pt x="55" y="158"/>
                  </a:lnTo>
                  <a:lnTo>
                    <a:pt x="40" y="106"/>
                  </a:lnTo>
                  <a:lnTo>
                    <a:pt x="25" y="50"/>
                  </a:lnTo>
                  <a:lnTo>
                    <a:pt x="0" y="0"/>
                  </a:lnTo>
                  <a:lnTo>
                    <a:pt x="892" y="0"/>
                  </a:lnTo>
                  <a:close/>
                </a:path>
              </a:pathLst>
            </a:custGeom>
            <a:gradFill rotWithShape="0">
              <a:gsLst>
                <a:gs pos="0">
                  <a:srgbClr val="26CA74"/>
                </a:gs>
                <a:gs pos="100000">
                  <a:srgbClr val="FFFFFF"/>
                </a:gs>
              </a:gsLst>
              <a:lin ang="5400000" scaled="1"/>
            </a:gradFill>
            <a:ln>
              <a:noFill/>
            </a:ln>
            <a:extLst>
              <a:ext uri="{91240B29-F687-4F45-9708-019B960494DF}">
                <a14:hiddenLine xmlns:a14="http://schemas.microsoft.com/office/drawing/2010/main" w="9525">
                  <a:solidFill>
                    <a:srgbClr val="000000"/>
                  </a:solidFill>
                  <a:prstDash val="solid"/>
                  <a:round/>
                  <a:headEnd type="none" w="med" len="med"/>
                  <a:tailEnd type="none" w="med" len="med"/>
                </a14:hiddenLine>
              </a:ext>
            </a:extLst>
          </p:spPr>
          <p:txBody>
            <a:bodyPr/>
            <a:lstStyle/>
            <a:p>
              <a:endParaRPr lang="zh-CN" altLang="en-US" sz="1200">
                <a:latin typeface="微软雅黑" panose="020B0503020204020204" pitchFamily="34" charset="-122"/>
                <a:ea typeface="微软雅黑" panose="020B0503020204020204" pitchFamily="34" charset="-122"/>
              </a:endParaRPr>
            </a:p>
          </p:txBody>
        </p:sp>
        <p:sp>
          <p:nvSpPr>
            <p:cNvPr id="49" name="Freeform 11"/>
            <p:cNvSpPr/>
            <p:nvPr/>
          </p:nvSpPr>
          <p:spPr bwMode="auto">
            <a:xfrm rot="5400000">
              <a:off x="2887" y="2153"/>
              <a:ext cx="1028" cy="635"/>
            </a:xfrm>
            <a:custGeom>
              <a:avLst/>
              <a:gdLst>
                <a:gd name="T0" fmla="*/ 0 w 6472"/>
                <a:gd name="T1" fmla="*/ 1 h 2485"/>
                <a:gd name="T2" fmla="*/ 0 w 6472"/>
                <a:gd name="T3" fmla="*/ 1 h 2485"/>
                <a:gd name="T4" fmla="*/ 0 w 6472"/>
                <a:gd name="T5" fmla="*/ 0 h 2485"/>
                <a:gd name="T6" fmla="*/ 0 w 6472"/>
                <a:gd name="T7" fmla="*/ 1 h 2485"/>
                <a:gd name="T8" fmla="*/ 0 60000 65536"/>
                <a:gd name="T9" fmla="*/ 0 60000 65536"/>
                <a:gd name="T10" fmla="*/ 0 60000 65536"/>
                <a:gd name="T11" fmla="*/ 0 60000 65536"/>
                <a:gd name="T12" fmla="*/ 0 w 6472"/>
                <a:gd name="T13" fmla="*/ 0 h 2485"/>
                <a:gd name="T14" fmla="*/ 6472 w 6472"/>
                <a:gd name="T15" fmla="*/ 2485 h 2485"/>
              </a:gdLst>
              <a:ahLst/>
              <a:cxnLst>
                <a:cxn ang="T8">
                  <a:pos x="T0" y="T1"/>
                </a:cxn>
                <a:cxn ang="T9">
                  <a:pos x="T2" y="T3"/>
                </a:cxn>
                <a:cxn ang="T10">
                  <a:pos x="T4" y="T5"/>
                </a:cxn>
                <a:cxn ang="T11">
                  <a:pos x="T6" y="T7"/>
                </a:cxn>
              </a:cxnLst>
              <a:rect l="T12" t="T13" r="T14" b="T15"/>
              <a:pathLst>
                <a:path w="6472" h="2485">
                  <a:moveTo>
                    <a:pt x="0" y="2485"/>
                  </a:moveTo>
                  <a:lnTo>
                    <a:pt x="6472" y="2485"/>
                  </a:lnTo>
                  <a:lnTo>
                    <a:pt x="3236" y="0"/>
                  </a:lnTo>
                  <a:lnTo>
                    <a:pt x="0" y="2485"/>
                  </a:lnTo>
                  <a:close/>
                </a:path>
              </a:pathLst>
            </a:custGeom>
            <a:gradFill rotWithShape="0">
              <a:gsLst>
                <a:gs pos="0">
                  <a:srgbClr val="006666"/>
                </a:gs>
                <a:gs pos="100000">
                  <a:srgbClr val="A9CBCB"/>
                </a:gs>
              </a:gsLst>
              <a:lin ang="0" scaled="1"/>
            </a:gradFill>
            <a:ln>
              <a:noFill/>
            </a:ln>
            <a:extLst>
              <a:ext uri="{91240B29-F687-4F45-9708-019B960494DF}">
                <a14:hiddenLine xmlns:a14="http://schemas.microsoft.com/office/drawing/2010/main" w="9525">
                  <a:solidFill>
                    <a:srgbClr val="000000"/>
                  </a:solidFill>
                  <a:prstDash val="solid"/>
                  <a:round/>
                  <a:headEnd type="none" w="med" len="med"/>
                  <a:tailEnd type="none" w="med" len="med"/>
                </a14:hiddenLine>
              </a:ext>
            </a:extLst>
          </p:spPr>
          <p:txBody>
            <a:bodyPr/>
            <a:lstStyle/>
            <a:p>
              <a:endParaRPr lang="zh-CN" altLang="en-US" sz="1200">
                <a:latin typeface="微软雅黑" panose="020B0503020204020204" pitchFamily="34" charset="-122"/>
                <a:ea typeface="微软雅黑" panose="020B0503020204020204" pitchFamily="34" charset="-122"/>
              </a:endParaRPr>
            </a:p>
          </p:txBody>
        </p:sp>
        <p:sp>
          <p:nvSpPr>
            <p:cNvPr id="50" name="Freeform 12"/>
            <p:cNvSpPr/>
            <p:nvPr/>
          </p:nvSpPr>
          <p:spPr bwMode="auto">
            <a:xfrm rot="5400000">
              <a:off x="1387" y="1058"/>
              <a:ext cx="1746" cy="1644"/>
            </a:xfrm>
            <a:custGeom>
              <a:avLst/>
              <a:gdLst/>
              <a:ahLst/>
              <a:cxnLst>
                <a:cxn ang="0">
                  <a:pos x="7309" y="222"/>
                </a:cxn>
                <a:cxn ang="0">
                  <a:pos x="7034" y="675"/>
                </a:cxn>
                <a:cxn ang="0">
                  <a:pos x="6720" y="1137"/>
                </a:cxn>
                <a:cxn ang="0">
                  <a:pos x="6367" y="1605"/>
                </a:cxn>
                <a:cxn ang="0">
                  <a:pos x="5981" y="2078"/>
                </a:cxn>
                <a:cxn ang="0">
                  <a:pos x="5564" y="2551"/>
                </a:cxn>
                <a:cxn ang="0">
                  <a:pos x="5118" y="3023"/>
                </a:cxn>
                <a:cxn ang="0">
                  <a:pos x="4647" y="3491"/>
                </a:cxn>
                <a:cxn ang="0">
                  <a:pos x="4152" y="3953"/>
                </a:cxn>
                <a:cxn ang="0">
                  <a:pos x="3638" y="4405"/>
                </a:cxn>
                <a:cxn ang="0">
                  <a:pos x="3106" y="4844"/>
                </a:cxn>
                <a:cxn ang="0">
                  <a:pos x="2560" y="5269"/>
                </a:cxn>
                <a:cxn ang="0">
                  <a:pos x="2002" y="5677"/>
                </a:cxn>
                <a:cxn ang="0">
                  <a:pos x="1437" y="6065"/>
                </a:cxn>
                <a:cxn ang="0">
                  <a:pos x="864" y="6431"/>
                </a:cxn>
                <a:cxn ang="0">
                  <a:pos x="288" y="6771"/>
                </a:cxn>
                <a:cxn ang="0">
                  <a:pos x="7647" y="6931"/>
                </a:cxn>
                <a:cxn ang="0">
                  <a:pos x="7915" y="6560"/>
                </a:cxn>
                <a:cxn ang="0">
                  <a:pos x="8180" y="6169"/>
                </a:cxn>
                <a:cxn ang="0">
                  <a:pos x="8442" y="5762"/>
                </a:cxn>
                <a:cxn ang="0">
                  <a:pos x="8696" y="5342"/>
                </a:cxn>
                <a:cxn ang="0">
                  <a:pos x="8946" y="4909"/>
                </a:cxn>
                <a:cxn ang="0">
                  <a:pos x="9188" y="4468"/>
                </a:cxn>
                <a:cxn ang="0">
                  <a:pos x="9422" y="4019"/>
                </a:cxn>
                <a:cxn ang="0">
                  <a:pos x="9647" y="3563"/>
                </a:cxn>
                <a:cxn ang="0">
                  <a:pos x="9862" y="3106"/>
                </a:cxn>
                <a:cxn ang="0">
                  <a:pos x="10066" y="2647"/>
                </a:cxn>
                <a:cxn ang="0">
                  <a:pos x="10257" y="2190"/>
                </a:cxn>
                <a:cxn ang="0">
                  <a:pos x="10436" y="1735"/>
                </a:cxn>
                <a:cxn ang="0">
                  <a:pos x="10601" y="1287"/>
                </a:cxn>
                <a:cxn ang="0">
                  <a:pos x="10750" y="847"/>
                </a:cxn>
                <a:cxn ang="0">
                  <a:pos x="10884" y="417"/>
                </a:cxn>
                <a:cxn ang="0">
                  <a:pos x="11000" y="0"/>
                </a:cxn>
              </a:cxnLst>
              <a:rect l="0" t="0" r="r" b="b"/>
              <a:pathLst>
                <a:path w="11000" h="6931">
                  <a:moveTo>
                    <a:pt x="7432" y="0"/>
                  </a:moveTo>
                  <a:lnTo>
                    <a:pt x="7309" y="222"/>
                  </a:lnTo>
                  <a:lnTo>
                    <a:pt x="7177" y="447"/>
                  </a:lnTo>
                  <a:lnTo>
                    <a:pt x="7034" y="675"/>
                  </a:lnTo>
                  <a:lnTo>
                    <a:pt x="6882" y="905"/>
                  </a:lnTo>
                  <a:lnTo>
                    <a:pt x="6720" y="1137"/>
                  </a:lnTo>
                  <a:lnTo>
                    <a:pt x="6548" y="1370"/>
                  </a:lnTo>
                  <a:lnTo>
                    <a:pt x="6367" y="1605"/>
                  </a:lnTo>
                  <a:lnTo>
                    <a:pt x="6178" y="1842"/>
                  </a:lnTo>
                  <a:lnTo>
                    <a:pt x="5981" y="2078"/>
                  </a:lnTo>
                  <a:lnTo>
                    <a:pt x="5776" y="2315"/>
                  </a:lnTo>
                  <a:lnTo>
                    <a:pt x="5564" y="2551"/>
                  </a:lnTo>
                  <a:lnTo>
                    <a:pt x="5344" y="2788"/>
                  </a:lnTo>
                  <a:lnTo>
                    <a:pt x="5118" y="3023"/>
                  </a:lnTo>
                  <a:lnTo>
                    <a:pt x="4886" y="3258"/>
                  </a:lnTo>
                  <a:lnTo>
                    <a:pt x="4647" y="3491"/>
                  </a:lnTo>
                  <a:lnTo>
                    <a:pt x="4402" y="3722"/>
                  </a:lnTo>
                  <a:lnTo>
                    <a:pt x="4152" y="3953"/>
                  </a:lnTo>
                  <a:lnTo>
                    <a:pt x="3897" y="4180"/>
                  </a:lnTo>
                  <a:lnTo>
                    <a:pt x="3638" y="4405"/>
                  </a:lnTo>
                  <a:lnTo>
                    <a:pt x="3374" y="4626"/>
                  </a:lnTo>
                  <a:lnTo>
                    <a:pt x="3106" y="4844"/>
                  </a:lnTo>
                  <a:lnTo>
                    <a:pt x="2835" y="5058"/>
                  </a:lnTo>
                  <a:lnTo>
                    <a:pt x="2560" y="5269"/>
                  </a:lnTo>
                  <a:lnTo>
                    <a:pt x="2282" y="5475"/>
                  </a:lnTo>
                  <a:lnTo>
                    <a:pt x="2002" y="5677"/>
                  </a:lnTo>
                  <a:lnTo>
                    <a:pt x="1720" y="5874"/>
                  </a:lnTo>
                  <a:lnTo>
                    <a:pt x="1437" y="6065"/>
                  </a:lnTo>
                  <a:lnTo>
                    <a:pt x="1151" y="6251"/>
                  </a:lnTo>
                  <a:lnTo>
                    <a:pt x="864" y="6431"/>
                  </a:lnTo>
                  <a:lnTo>
                    <a:pt x="576" y="6604"/>
                  </a:lnTo>
                  <a:lnTo>
                    <a:pt x="288" y="6771"/>
                  </a:lnTo>
                  <a:lnTo>
                    <a:pt x="0" y="6931"/>
                  </a:lnTo>
                  <a:lnTo>
                    <a:pt x="7647" y="6931"/>
                  </a:lnTo>
                  <a:lnTo>
                    <a:pt x="7782" y="6748"/>
                  </a:lnTo>
                  <a:lnTo>
                    <a:pt x="7915" y="6560"/>
                  </a:lnTo>
                  <a:lnTo>
                    <a:pt x="8049" y="6366"/>
                  </a:lnTo>
                  <a:lnTo>
                    <a:pt x="8180" y="6169"/>
                  </a:lnTo>
                  <a:lnTo>
                    <a:pt x="8312" y="5968"/>
                  </a:lnTo>
                  <a:lnTo>
                    <a:pt x="8442" y="5762"/>
                  </a:lnTo>
                  <a:lnTo>
                    <a:pt x="8570" y="5554"/>
                  </a:lnTo>
                  <a:lnTo>
                    <a:pt x="8696" y="5342"/>
                  </a:lnTo>
                  <a:lnTo>
                    <a:pt x="8822" y="5127"/>
                  </a:lnTo>
                  <a:lnTo>
                    <a:pt x="8946" y="4909"/>
                  </a:lnTo>
                  <a:lnTo>
                    <a:pt x="9069" y="4689"/>
                  </a:lnTo>
                  <a:lnTo>
                    <a:pt x="9188" y="4468"/>
                  </a:lnTo>
                  <a:lnTo>
                    <a:pt x="9307" y="4243"/>
                  </a:lnTo>
                  <a:lnTo>
                    <a:pt x="9422" y="4019"/>
                  </a:lnTo>
                  <a:lnTo>
                    <a:pt x="9536" y="3792"/>
                  </a:lnTo>
                  <a:lnTo>
                    <a:pt x="9647" y="3563"/>
                  </a:lnTo>
                  <a:lnTo>
                    <a:pt x="9756" y="3335"/>
                  </a:lnTo>
                  <a:lnTo>
                    <a:pt x="9862" y="3106"/>
                  </a:lnTo>
                  <a:lnTo>
                    <a:pt x="9966" y="2876"/>
                  </a:lnTo>
                  <a:lnTo>
                    <a:pt x="10066" y="2647"/>
                  </a:lnTo>
                  <a:lnTo>
                    <a:pt x="10163" y="2418"/>
                  </a:lnTo>
                  <a:lnTo>
                    <a:pt x="10257" y="2190"/>
                  </a:lnTo>
                  <a:lnTo>
                    <a:pt x="10348" y="1963"/>
                  </a:lnTo>
                  <a:lnTo>
                    <a:pt x="10436" y="1735"/>
                  </a:lnTo>
                  <a:lnTo>
                    <a:pt x="10520" y="1511"/>
                  </a:lnTo>
                  <a:lnTo>
                    <a:pt x="10601" y="1287"/>
                  </a:lnTo>
                  <a:lnTo>
                    <a:pt x="10677" y="1066"/>
                  </a:lnTo>
                  <a:lnTo>
                    <a:pt x="10750" y="847"/>
                  </a:lnTo>
                  <a:lnTo>
                    <a:pt x="10818" y="631"/>
                  </a:lnTo>
                  <a:lnTo>
                    <a:pt x="10884" y="417"/>
                  </a:lnTo>
                  <a:lnTo>
                    <a:pt x="10944" y="207"/>
                  </a:lnTo>
                  <a:lnTo>
                    <a:pt x="11000" y="0"/>
                  </a:lnTo>
                  <a:lnTo>
                    <a:pt x="7432" y="0"/>
                  </a:lnTo>
                  <a:close/>
                </a:path>
              </a:pathLst>
            </a:custGeom>
            <a:gradFill rotWithShape="0">
              <a:gsLst>
                <a:gs pos="0">
                  <a:schemeClr val="accent1">
                    <a:gamma/>
                    <a:tint val="0"/>
                    <a:invGamma/>
                  </a:schemeClr>
                </a:gs>
                <a:gs pos="100000">
                  <a:schemeClr val="accent1"/>
                </a:gs>
              </a:gsLst>
              <a:lin ang="5400000" scaled="1"/>
            </a:gradFill>
            <a:ln w="9525" cap="flat" cmpd="sng">
              <a:noFill/>
              <a:prstDash val="solid"/>
              <a:round/>
              <a:headEnd type="none" w="med" len="med"/>
              <a:tailEnd type="none" w="med" len="med"/>
            </a:ln>
            <a:effectLst/>
          </p:spPr>
          <p:txBody>
            <a:bodyPr/>
            <a:lstStyle/>
            <a:p>
              <a:pPr>
                <a:defRPr/>
              </a:pPr>
              <a:endParaRPr lang="zh-CN" altLang="en-US" sz="1200">
                <a:latin typeface="微软雅黑" panose="020B0503020204020204" pitchFamily="34" charset="-122"/>
                <a:ea typeface="微软雅黑" panose="020B0503020204020204" pitchFamily="34" charset="-122"/>
              </a:endParaRPr>
            </a:p>
          </p:txBody>
        </p:sp>
        <p:sp>
          <p:nvSpPr>
            <p:cNvPr id="51" name="Freeform 13"/>
            <p:cNvSpPr/>
            <p:nvPr/>
          </p:nvSpPr>
          <p:spPr bwMode="auto">
            <a:xfrm rot="5400000">
              <a:off x="2277" y="1947"/>
              <a:ext cx="566" cy="1048"/>
            </a:xfrm>
            <a:custGeom>
              <a:avLst/>
              <a:gdLst>
                <a:gd name="T0" fmla="*/ 0 w 3568"/>
                <a:gd name="T1" fmla="*/ 0 h 4416"/>
                <a:gd name="T2" fmla="*/ 0 w 3568"/>
                <a:gd name="T3" fmla="*/ 0 h 4416"/>
                <a:gd name="T4" fmla="*/ 0 w 3568"/>
                <a:gd name="T5" fmla="*/ 0 h 4416"/>
                <a:gd name="T6" fmla="*/ 0 w 3568"/>
                <a:gd name="T7" fmla="*/ 0 h 4416"/>
                <a:gd name="T8" fmla="*/ 0 w 3568"/>
                <a:gd name="T9" fmla="*/ 0 h 4416"/>
                <a:gd name="T10" fmla="*/ 0 w 3568"/>
                <a:gd name="T11" fmla="*/ 0 h 4416"/>
                <a:gd name="T12" fmla="*/ 0 w 3568"/>
                <a:gd name="T13" fmla="*/ 0 h 4416"/>
                <a:gd name="T14" fmla="*/ 0 w 3568"/>
                <a:gd name="T15" fmla="*/ 0 h 4416"/>
                <a:gd name="T16" fmla="*/ 0 w 3568"/>
                <a:gd name="T17" fmla="*/ 0 h 4416"/>
                <a:gd name="T18" fmla="*/ 0 w 3568"/>
                <a:gd name="T19" fmla="*/ 0 h 4416"/>
                <a:gd name="T20" fmla="*/ 0 w 3568"/>
                <a:gd name="T21" fmla="*/ 0 h 4416"/>
                <a:gd name="T22" fmla="*/ 0 w 3568"/>
                <a:gd name="T23" fmla="*/ 0 h 4416"/>
                <a:gd name="T24" fmla="*/ 0 w 3568"/>
                <a:gd name="T25" fmla="*/ 1 h 4416"/>
                <a:gd name="T26" fmla="*/ 0 w 3568"/>
                <a:gd name="T27" fmla="*/ 1 h 4416"/>
                <a:gd name="T28" fmla="*/ 0 w 3568"/>
                <a:gd name="T29" fmla="*/ 1 h 4416"/>
                <a:gd name="T30" fmla="*/ 0 w 3568"/>
                <a:gd name="T31" fmla="*/ 1 h 4416"/>
                <a:gd name="T32" fmla="*/ 0 w 3568"/>
                <a:gd name="T33" fmla="*/ 1 h 4416"/>
                <a:gd name="T34" fmla="*/ 0 w 3568"/>
                <a:gd name="T35" fmla="*/ 1 h 4416"/>
                <a:gd name="T36" fmla="*/ 0 w 3568"/>
                <a:gd name="T37" fmla="*/ 1 h 4416"/>
                <a:gd name="T38" fmla="*/ 0 w 3568"/>
                <a:gd name="T39" fmla="*/ 1 h 4416"/>
                <a:gd name="T40" fmla="*/ 0 w 3568"/>
                <a:gd name="T41" fmla="*/ 0 h 4416"/>
                <a:gd name="T42" fmla="*/ 0 w 3568"/>
                <a:gd name="T43" fmla="*/ 0 h 4416"/>
                <a:gd name="T44" fmla="*/ 0 w 3568"/>
                <a:gd name="T45" fmla="*/ 0 h 4416"/>
                <a:gd name="T46" fmla="*/ 0 w 3568"/>
                <a:gd name="T47" fmla="*/ 0 h 4416"/>
                <a:gd name="T48" fmla="*/ 0 w 3568"/>
                <a:gd name="T49" fmla="*/ 0 h 4416"/>
                <a:gd name="T50" fmla="*/ 0 w 3568"/>
                <a:gd name="T51" fmla="*/ 0 h 4416"/>
                <a:gd name="T52" fmla="*/ 0 w 3568"/>
                <a:gd name="T53" fmla="*/ 0 h 4416"/>
                <a:gd name="T54" fmla="*/ 0 w 3568"/>
                <a:gd name="T55" fmla="*/ 0 h 4416"/>
                <a:gd name="T56" fmla="*/ 0 w 3568"/>
                <a:gd name="T57" fmla="*/ 0 h 4416"/>
                <a:gd name="T58" fmla="*/ 0 w 3568"/>
                <a:gd name="T59" fmla="*/ 0 h 4416"/>
                <a:gd name="T60" fmla="*/ 0 w 3568"/>
                <a:gd name="T61" fmla="*/ 0 h 4416"/>
                <a:gd name="T62" fmla="*/ 0 w 3568"/>
                <a:gd name="T63" fmla="*/ 0 h 4416"/>
                <a:gd name="T64" fmla="*/ 0 w 3568"/>
                <a:gd name="T65" fmla="*/ 0 h 441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3568"/>
                <a:gd name="T100" fmla="*/ 0 h 4416"/>
                <a:gd name="T101" fmla="*/ 3568 w 3568"/>
                <a:gd name="T102" fmla="*/ 4416 h 441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3568" h="4416">
                  <a:moveTo>
                    <a:pt x="0" y="0"/>
                  </a:moveTo>
                  <a:lnTo>
                    <a:pt x="34" y="128"/>
                  </a:lnTo>
                  <a:lnTo>
                    <a:pt x="70" y="256"/>
                  </a:lnTo>
                  <a:lnTo>
                    <a:pt x="107" y="386"/>
                  </a:lnTo>
                  <a:lnTo>
                    <a:pt x="146" y="517"/>
                  </a:lnTo>
                  <a:lnTo>
                    <a:pt x="187" y="650"/>
                  </a:lnTo>
                  <a:lnTo>
                    <a:pt x="229" y="784"/>
                  </a:lnTo>
                  <a:lnTo>
                    <a:pt x="273" y="918"/>
                  </a:lnTo>
                  <a:lnTo>
                    <a:pt x="319" y="1053"/>
                  </a:lnTo>
                  <a:lnTo>
                    <a:pt x="365" y="1190"/>
                  </a:lnTo>
                  <a:lnTo>
                    <a:pt x="413" y="1328"/>
                  </a:lnTo>
                  <a:lnTo>
                    <a:pt x="463" y="1465"/>
                  </a:lnTo>
                  <a:lnTo>
                    <a:pt x="514" y="1603"/>
                  </a:lnTo>
                  <a:lnTo>
                    <a:pt x="566" y="1742"/>
                  </a:lnTo>
                  <a:lnTo>
                    <a:pt x="620" y="1882"/>
                  </a:lnTo>
                  <a:lnTo>
                    <a:pt x="676" y="2022"/>
                  </a:lnTo>
                  <a:lnTo>
                    <a:pt x="732" y="2163"/>
                  </a:lnTo>
                  <a:lnTo>
                    <a:pt x="790" y="2304"/>
                  </a:lnTo>
                  <a:lnTo>
                    <a:pt x="849" y="2445"/>
                  </a:lnTo>
                  <a:lnTo>
                    <a:pt x="908" y="2586"/>
                  </a:lnTo>
                  <a:lnTo>
                    <a:pt x="970" y="2728"/>
                  </a:lnTo>
                  <a:lnTo>
                    <a:pt x="1032" y="2870"/>
                  </a:lnTo>
                  <a:lnTo>
                    <a:pt x="1095" y="3011"/>
                  </a:lnTo>
                  <a:lnTo>
                    <a:pt x="1160" y="3153"/>
                  </a:lnTo>
                  <a:lnTo>
                    <a:pt x="1225" y="3295"/>
                  </a:lnTo>
                  <a:lnTo>
                    <a:pt x="1292" y="3437"/>
                  </a:lnTo>
                  <a:lnTo>
                    <a:pt x="1359" y="3577"/>
                  </a:lnTo>
                  <a:lnTo>
                    <a:pt x="1428" y="3718"/>
                  </a:lnTo>
                  <a:lnTo>
                    <a:pt x="1497" y="3858"/>
                  </a:lnTo>
                  <a:lnTo>
                    <a:pt x="1567" y="3999"/>
                  </a:lnTo>
                  <a:lnTo>
                    <a:pt x="1639" y="4138"/>
                  </a:lnTo>
                  <a:lnTo>
                    <a:pt x="1711" y="4277"/>
                  </a:lnTo>
                  <a:lnTo>
                    <a:pt x="1784" y="4416"/>
                  </a:lnTo>
                  <a:lnTo>
                    <a:pt x="1857" y="4277"/>
                  </a:lnTo>
                  <a:lnTo>
                    <a:pt x="1929" y="4138"/>
                  </a:lnTo>
                  <a:lnTo>
                    <a:pt x="2001" y="3999"/>
                  </a:lnTo>
                  <a:lnTo>
                    <a:pt x="2071" y="3858"/>
                  </a:lnTo>
                  <a:lnTo>
                    <a:pt x="2140" y="3718"/>
                  </a:lnTo>
                  <a:lnTo>
                    <a:pt x="2208" y="3577"/>
                  </a:lnTo>
                  <a:lnTo>
                    <a:pt x="2276" y="3437"/>
                  </a:lnTo>
                  <a:lnTo>
                    <a:pt x="2343" y="3295"/>
                  </a:lnTo>
                  <a:lnTo>
                    <a:pt x="2408" y="3153"/>
                  </a:lnTo>
                  <a:lnTo>
                    <a:pt x="2473" y="3011"/>
                  </a:lnTo>
                  <a:lnTo>
                    <a:pt x="2536" y="2870"/>
                  </a:lnTo>
                  <a:lnTo>
                    <a:pt x="2598" y="2728"/>
                  </a:lnTo>
                  <a:lnTo>
                    <a:pt x="2660" y="2586"/>
                  </a:lnTo>
                  <a:lnTo>
                    <a:pt x="2719" y="2445"/>
                  </a:lnTo>
                  <a:lnTo>
                    <a:pt x="2778" y="2304"/>
                  </a:lnTo>
                  <a:lnTo>
                    <a:pt x="2836" y="2163"/>
                  </a:lnTo>
                  <a:lnTo>
                    <a:pt x="2892" y="2022"/>
                  </a:lnTo>
                  <a:lnTo>
                    <a:pt x="2948" y="1882"/>
                  </a:lnTo>
                  <a:lnTo>
                    <a:pt x="3002" y="1742"/>
                  </a:lnTo>
                  <a:lnTo>
                    <a:pt x="3054" y="1603"/>
                  </a:lnTo>
                  <a:lnTo>
                    <a:pt x="3105" y="1465"/>
                  </a:lnTo>
                  <a:lnTo>
                    <a:pt x="3155" y="1328"/>
                  </a:lnTo>
                  <a:lnTo>
                    <a:pt x="3203" y="1190"/>
                  </a:lnTo>
                  <a:lnTo>
                    <a:pt x="3249" y="1053"/>
                  </a:lnTo>
                  <a:lnTo>
                    <a:pt x="3295" y="918"/>
                  </a:lnTo>
                  <a:lnTo>
                    <a:pt x="3339" y="784"/>
                  </a:lnTo>
                  <a:lnTo>
                    <a:pt x="3381" y="650"/>
                  </a:lnTo>
                  <a:lnTo>
                    <a:pt x="3422" y="517"/>
                  </a:lnTo>
                  <a:lnTo>
                    <a:pt x="3461" y="386"/>
                  </a:lnTo>
                  <a:lnTo>
                    <a:pt x="3498" y="256"/>
                  </a:lnTo>
                  <a:lnTo>
                    <a:pt x="3534" y="128"/>
                  </a:lnTo>
                  <a:lnTo>
                    <a:pt x="3568" y="0"/>
                  </a:lnTo>
                  <a:lnTo>
                    <a:pt x="0" y="0"/>
                  </a:lnTo>
                  <a:close/>
                </a:path>
              </a:pathLst>
            </a:custGeom>
            <a:gradFill rotWithShape="0">
              <a:gsLst>
                <a:gs pos="0">
                  <a:srgbClr val="336699"/>
                </a:gs>
                <a:gs pos="100000">
                  <a:srgbClr val="339966"/>
                </a:gs>
              </a:gsLst>
              <a:lin ang="5400000" scaled="1"/>
            </a:gradFill>
            <a:ln>
              <a:noFill/>
            </a:ln>
            <a:extLst>
              <a:ext uri="{91240B29-F687-4F45-9708-019B960494DF}">
                <a14:hiddenLine xmlns:a14="http://schemas.microsoft.com/office/drawing/2010/main" w="9525">
                  <a:solidFill>
                    <a:srgbClr val="000000"/>
                  </a:solidFill>
                  <a:prstDash val="solid"/>
                  <a:round/>
                  <a:headEnd type="none" w="med" len="med"/>
                  <a:tailEnd type="none" w="med" len="med"/>
                </a14:hiddenLine>
              </a:ext>
            </a:extLst>
          </p:spPr>
          <p:txBody>
            <a:bodyPr/>
            <a:lstStyle/>
            <a:p>
              <a:endParaRPr lang="zh-CN" altLang="en-US" sz="1200">
                <a:latin typeface="微软雅黑" panose="020B0503020204020204" pitchFamily="34" charset="-122"/>
                <a:ea typeface="微软雅黑" panose="020B0503020204020204" pitchFamily="34" charset="-122"/>
              </a:endParaRPr>
            </a:p>
          </p:txBody>
        </p:sp>
      </p:grpSp>
      <p:grpSp>
        <p:nvGrpSpPr>
          <p:cNvPr id="38" name="组合 37"/>
          <p:cNvGrpSpPr/>
          <p:nvPr/>
        </p:nvGrpSpPr>
        <p:grpSpPr>
          <a:xfrm>
            <a:off x="9761007" y="2580250"/>
            <a:ext cx="1697568" cy="2195837"/>
            <a:chOff x="9836319" y="2275610"/>
            <a:chExt cx="1754941" cy="1771609"/>
          </a:xfrm>
        </p:grpSpPr>
        <p:sp>
          <p:nvSpPr>
            <p:cNvPr id="42" name="矩形 41">
              <a:hlinkClick r:id="rId8" action="ppaction://hlinksldjump"/>
            </p:cNvPr>
            <p:cNvSpPr/>
            <p:nvPr/>
          </p:nvSpPr>
          <p:spPr>
            <a:xfrm>
              <a:off x="9836319" y="2275610"/>
              <a:ext cx="1754941" cy="334782"/>
            </a:xfrm>
            <a:prstGeom prst="rect">
              <a:avLst/>
            </a:prstGeom>
            <a:solidFill>
              <a:schemeClr val="accent4">
                <a:lumMod val="40000"/>
                <a:lumOff val="60000"/>
              </a:schemeClr>
            </a:solidFill>
          </p:spPr>
          <p:style>
            <a:lnRef idx="1">
              <a:schemeClr val="accent5"/>
            </a:lnRef>
            <a:fillRef idx="2">
              <a:schemeClr val="accent5"/>
            </a:fillRef>
            <a:effectRef idx="1">
              <a:schemeClr val="accent5"/>
            </a:effectRef>
            <a:fontRef idx="minor">
              <a:schemeClr val="dk1"/>
            </a:fontRef>
          </p:style>
          <p:txBody>
            <a:bodyPr rtlCol="0" anchor="ct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招商监控</a:t>
              </a:r>
            </a:p>
          </p:txBody>
        </p:sp>
        <p:sp>
          <p:nvSpPr>
            <p:cNvPr id="43" name="矩形 42"/>
            <p:cNvSpPr/>
            <p:nvPr/>
          </p:nvSpPr>
          <p:spPr>
            <a:xfrm>
              <a:off x="9836319" y="2602534"/>
              <a:ext cx="1754941" cy="1444685"/>
            </a:xfrm>
            <a:prstGeom prst="rect">
              <a:avLst/>
            </a:prstGeom>
            <a:ln>
              <a:solidFill>
                <a:schemeClr val="tx1"/>
              </a:solidFill>
            </a:ln>
          </p:spPr>
          <p:txBody>
            <a:bodyPr vert="horz" wrap="none" lIns="91440" tIns="45720" rIns="91440" bIns="45720" rtlCol="0" anchor="ctr">
              <a:noAutofit/>
            </a:bodyPr>
            <a:lstStyle/>
            <a:p>
              <a:pPr algn="ctr">
                <a:lnSpc>
                  <a:spcPct val="150000"/>
                </a:lnSpc>
              </a:pPr>
              <a:endParaRPr lang="zh-CN" altLang="en-US" sz="1200" spc="200" dirty="0">
                <a:solidFill>
                  <a:schemeClr val="tx1"/>
                </a:solidFill>
                <a:latin typeface="微软雅黑" panose="020B0503020204020204" pitchFamily="34" charset="-122"/>
                <a:ea typeface="微软雅黑" panose="020B0503020204020204" pitchFamily="34" charset="-122"/>
                <a:cs typeface="+mj-cs"/>
              </a:endParaRPr>
            </a:p>
          </p:txBody>
        </p:sp>
        <p:sp>
          <p:nvSpPr>
            <p:cNvPr id="44" name="TextBox 43"/>
            <p:cNvSpPr txBox="1"/>
            <p:nvPr/>
          </p:nvSpPr>
          <p:spPr>
            <a:xfrm>
              <a:off x="9934811" y="2717411"/>
              <a:ext cx="704323" cy="505478"/>
            </a:xfrm>
            <a:prstGeom prst="rect">
              <a:avLst/>
            </a:prstGeom>
            <a:ln>
              <a:solidFill>
                <a:schemeClr val="tx1"/>
              </a:solidFill>
            </a:ln>
          </p:spPr>
          <p:txBody>
            <a:bodyPr vert="horz" wrap="none" lIns="91440" tIns="45720" rIns="91440" bIns="45720" rtlCol="0" anchor="ctr">
              <a:noAutofit/>
            </a:bodyPr>
            <a:lstStyle/>
            <a:p>
              <a:pPr algn="ctr">
                <a:lnSpc>
                  <a:spcPct val="150000"/>
                </a:lnSpc>
              </a:pPr>
              <a:r>
                <a:rPr kumimoji="0" lang="zh-CN" altLang="en-US" sz="1050" b="0" i="0" u="none" strike="noStrike" kern="1200" cap="none" spc="200" normalizeH="0" baseline="0" noProof="0" dirty="0" smtClean="0">
                  <a:ln>
                    <a:noFill/>
                  </a:ln>
                  <a:solidFill>
                    <a:schemeClr val="tx1"/>
                  </a:solidFill>
                  <a:effectLst/>
                  <a:uLnTx/>
                  <a:uFillTx/>
                  <a:latin typeface="微软雅黑" panose="020B0503020204020204" pitchFamily="34" charset="-122"/>
                  <a:ea typeface="微软雅黑" panose="020B0503020204020204" pitchFamily="34" charset="-122"/>
                  <a:cs typeface="+mj-cs"/>
                </a:rPr>
                <a:t>租金计划</a:t>
              </a:r>
              <a:endParaRPr kumimoji="0" lang="en-US" altLang="zh-CN" sz="1050" b="0" i="0" u="none" strike="noStrike" kern="1200" cap="none" spc="200" normalizeH="0" baseline="0" noProof="0" dirty="0" smtClean="0">
                <a:ln>
                  <a:noFill/>
                </a:ln>
                <a:solidFill>
                  <a:schemeClr val="tx1"/>
                </a:solidFill>
                <a:effectLst/>
                <a:uLnTx/>
                <a:uFillTx/>
                <a:latin typeface="微软雅黑" panose="020B0503020204020204" pitchFamily="34" charset="-122"/>
                <a:ea typeface="微软雅黑" panose="020B0503020204020204" pitchFamily="34" charset="-122"/>
                <a:cs typeface="+mj-cs"/>
              </a:endParaRPr>
            </a:p>
            <a:p>
              <a:pPr algn="ctr">
                <a:lnSpc>
                  <a:spcPct val="150000"/>
                </a:lnSpc>
              </a:pPr>
              <a:r>
                <a:rPr kumimoji="0" lang="zh-CN" altLang="en-US" sz="1050" b="0" i="0" u="none" strike="noStrike" kern="1200" cap="none" spc="200" normalizeH="0" baseline="0" noProof="0" dirty="0" smtClean="0">
                  <a:ln>
                    <a:noFill/>
                  </a:ln>
                  <a:solidFill>
                    <a:schemeClr val="tx1"/>
                  </a:solidFill>
                  <a:effectLst/>
                  <a:uLnTx/>
                  <a:uFillTx/>
                  <a:latin typeface="微软雅黑" panose="020B0503020204020204" pitchFamily="34" charset="-122"/>
                  <a:ea typeface="微软雅黑" panose="020B0503020204020204" pitchFamily="34" charset="-122"/>
                  <a:cs typeface="+mj-cs"/>
                </a:rPr>
                <a:t>达成率</a:t>
              </a:r>
              <a:endParaRPr kumimoji="0" lang="en-US" altLang="zh-CN" sz="1050" b="0" i="0" u="none" strike="noStrike" kern="1200" cap="none" spc="200" normalizeH="0" baseline="0" noProof="0" dirty="0" smtClean="0">
                <a:ln>
                  <a:noFill/>
                </a:ln>
                <a:solidFill>
                  <a:schemeClr val="tx1"/>
                </a:solidFill>
                <a:effectLst/>
                <a:uLnTx/>
                <a:uFillTx/>
                <a:latin typeface="微软雅黑" panose="020B0503020204020204" pitchFamily="34" charset="-122"/>
                <a:ea typeface="微软雅黑" panose="020B0503020204020204" pitchFamily="34" charset="-122"/>
                <a:cs typeface="+mj-cs"/>
              </a:endParaRPr>
            </a:p>
          </p:txBody>
        </p:sp>
        <p:sp>
          <p:nvSpPr>
            <p:cNvPr id="45" name="TextBox 44"/>
            <p:cNvSpPr txBox="1"/>
            <p:nvPr/>
          </p:nvSpPr>
          <p:spPr>
            <a:xfrm>
              <a:off x="10738108" y="3285206"/>
              <a:ext cx="704323" cy="548498"/>
            </a:xfrm>
            <a:prstGeom prst="rect">
              <a:avLst/>
            </a:prstGeom>
            <a:ln>
              <a:solidFill>
                <a:schemeClr val="tx1"/>
              </a:solidFill>
            </a:ln>
          </p:spPr>
          <p:txBody>
            <a:bodyPr vert="horz" wrap="none" lIns="91440" tIns="45720" rIns="91440" bIns="45720" rtlCol="0" anchor="ctr">
              <a:noAutofit/>
            </a:bodyPr>
            <a:lstStyle>
              <a:defPPr>
                <a:defRPr lang="zh-CN"/>
              </a:defPPr>
              <a:lvl1pPr algn="ctr">
                <a:lnSpc>
                  <a:spcPct val="150000"/>
                </a:lnSpc>
                <a:defRPr kumimoji="0" sz="1100" b="0" i="0" u="none" strike="noStrike" cap="none" spc="200" normalizeH="0" baseline="0">
                  <a:ln>
                    <a:noFill/>
                  </a:ln>
                  <a:effectLst/>
                  <a:uLnTx/>
                  <a:uFillTx/>
                  <a:latin typeface="微软雅黑" panose="020B0503020204020204" pitchFamily="34" charset="-122"/>
                  <a:ea typeface="微软雅黑" panose="020B0503020204020204" pitchFamily="34" charset="-122"/>
                  <a:cs typeface="+mj-cs"/>
                </a:defRPr>
              </a:lvl1pPr>
            </a:lstStyle>
            <a:p>
              <a:r>
                <a:rPr lang="zh-CN" altLang="en-US" sz="1200" dirty="0" smtClean="0"/>
                <a:t>招商</a:t>
              </a:r>
              <a:endParaRPr lang="en-US" altLang="zh-CN" sz="1200" dirty="0" smtClean="0"/>
            </a:p>
            <a:p>
              <a:r>
                <a:rPr lang="zh-CN" altLang="en-US" sz="1200" dirty="0" smtClean="0"/>
                <a:t>考核</a:t>
              </a:r>
              <a:endParaRPr lang="zh-CN" altLang="en-US" sz="1200" dirty="0"/>
            </a:p>
          </p:txBody>
        </p:sp>
        <p:sp>
          <p:nvSpPr>
            <p:cNvPr id="46" name="TextBox 45"/>
            <p:cNvSpPr txBox="1"/>
            <p:nvPr/>
          </p:nvSpPr>
          <p:spPr>
            <a:xfrm>
              <a:off x="10738107" y="2717411"/>
              <a:ext cx="704323" cy="505478"/>
            </a:xfrm>
            <a:prstGeom prst="rect">
              <a:avLst/>
            </a:prstGeom>
            <a:ln>
              <a:solidFill>
                <a:schemeClr val="tx1"/>
              </a:solidFill>
            </a:ln>
          </p:spPr>
          <p:txBody>
            <a:bodyPr vert="horz" wrap="none" lIns="91440" tIns="45720" rIns="91440" bIns="45720" rtlCol="0" anchor="ctr">
              <a:noAutofit/>
            </a:bodyPr>
            <a:lstStyle>
              <a:defPPr>
                <a:defRPr lang="zh-CN"/>
              </a:defPPr>
              <a:lvl1pPr algn="ctr">
                <a:lnSpc>
                  <a:spcPct val="150000"/>
                </a:lnSpc>
                <a:defRPr kumimoji="0" sz="1100" b="0" i="0" u="none" strike="noStrike" cap="none" spc="200" normalizeH="0" baseline="0">
                  <a:ln>
                    <a:noFill/>
                  </a:ln>
                  <a:effectLst/>
                  <a:uLnTx/>
                  <a:uFillTx/>
                  <a:latin typeface="微软雅黑" panose="020B0503020204020204" pitchFamily="34" charset="-122"/>
                  <a:ea typeface="微软雅黑" panose="020B0503020204020204" pitchFamily="34" charset="-122"/>
                  <a:cs typeface="+mj-cs"/>
                </a:defRPr>
              </a:lvl1pPr>
            </a:lstStyle>
            <a:p>
              <a:r>
                <a:rPr lang="zh-CN" altLang="en-US" sz="1200" dirty="0" smtClean="0"/>
                <a:t>招商</a:t>
              </a:r>
              <a:endParaRPr lang="en-US" altLang="zh-CN" sz="1200" dirty="0" smtClean="0"/>
            </a:p>
            <a:p>
              <a:r>
                <a:rPr lang="zh-CN" altLang="en-US" sz="1200" dirty="0" smtClean="0"/>
                <a:t>进度</a:t>
              </a:r>
              <a:endParaRPr lang="zh-CN" altLang="en-US" sz="1200" dirty="0"/>
            </a:p>
          </p:txBody>
        </p:sp>
        <p:sp>
          <p:nvSpPr>
            <p:cNvPr id="47" name="TextBox 46"/>
            <p:cNvSpPr txBox="1"/>
            <p:nvPr/>
          </p:nvSpPr>
          <p:spPr>
            <a:xfrm>
              <a:off x="9934811" y="3285206"/>
              <a:ext cx="704323" cy="548498"/>
            </a:xfrm>
            <a:prstGeom prst="rect">
              <a:avLst/>
            </a:prstGeom>
            <a:ln>
              <a:solidFill>
                <a:schemeClr val="tx1"/>
              </a:solidFill>
            </a:ln>
          </p:spPr>
          <p:txBody>
            <a:bodyPr vert="horz" wrap="none" lIns="91440" tIns="45720" rIns="91440" bIns="45720" rtlCol="0" anchor="ctr">
              <a:noAutofit/>
            </a:bodyPr>
            <a:lstStyle>
              <a:defPPr>
                <a:defRPr lang="zh-CN"/>
              </a:defPPr>
              <a:lvl1pPr algn="ctr">
                <a:lnSpc>
                  <a:spcPct val="150000"/>
                </a:lnSpc>
                <a:defRPr kumimoji="0" sz="1100" b="0" i="0" u="none" strike="noStrike" cap="none" spc="200" normalizeH="0" baseline="0">
                  <a:ln>
                    <a:noFill/>
                  </a:ln>
                  <a:effectLst/>
                  <a:uLnTx/>
                  <a:uFillTx/>
                  <a:latin typeface="微软雅黑" panose="020B0503020204020204" pitchFamily="34" charset="-122"/>
                  <a:ea typeface="微软雅黑" panose="020B0503020204020204" pitchFamily="34" charset="-122"/>
                  <a:cs typeface="+mj-cs"/>
                </a:defRPr>
              </a:lvl1pPr>
            </a:lstStyle>
            <a:p>
              <a:r>
                <a:rPr lang="zh-CN" altLang="en-US" sz="1200" dirty="0" smtClean="0"/>
                <a:t>沟通</a:t>
              </a:r>
              <a:endParaRPr lang="en-US" altLang="zh-CN" sz="1200" dirty="0" smtClean="0"/>
            </a:p>
            <a:p>
              <a:r>
                <a:rPr lang="zh-CN" altLang="en-US" sz="1200" dirty="0" smtClean="0"/>
                <a:t>查询</a:t>
              </a:r>
              <a:endParaRPr lang="zh-CN" altLang="en-US" sz="1200" dirty="0"/>
            </a:p>
          </p:txBody>
        </p:sp>
      </p:grpSp>
      <p:pic>
        <p:nvPicPr>
          <p:cNvPr id="39" name="Picture 3"/>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5400000">
            <a:off x="7286379" y="3557084"/>
            <a:ext cx="528643" cy="2938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 name="Picture 3"/>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5400000">
            <a:off x="5237808" y="3557084"/>
            <a:ext cx="528643" cy="2938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 name="Picture 3"/>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5400000">
            <a:off x="9344693" y="3557084"/>
            <a:ext cx="528643" cy="2938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8" name="TextBox 77"/>
          <p:cNvSpPr txBox="1"/>
          <p:nvPr/>
        </p:nvSpPr>
        <p:spPr>
          <a:xfrm>
            <a:off x="1852375" y="3029650"/>
            <a:ext cx="661328" cy="352056"/>
          </a:xfrm>
          <a:prstGeom prst="rect">
            <a:avLst/>
          </a:prstGeom>
          <a:ln>
            <a:solidFill>
              <a:schemeClr val="tx1"/>
            </a:solidFill>
          </a:ln>
        </p:spPr>
        <p:txBody>
          <a:bodyPr vert="horz" wrap="none" lIns="91440" tIns="45720" rIns="91440" bIns="45720" rtlCol="0" anchor="ctr">
            <a:noAutofit/>
          </a:bodyPr>
          <a:lstStyle>
            <a:defPPr>
              <a:defRPr lang="zh-CN"/>
            </a:defPPr>
            <a:lvl1pPr algn="ctr">
              <a:lnSpc>
                <a:spcPct val="150000"/>
              </a:lnSpc>
              <a:defRPr kumimoji="0" sz="1100" b="0" i="0" u="none" strike="noStrike" cap="none" spc="200" normalizeH="0" baseline="0">
                <a:ln>
                  <a:noFill/>
                </a:ln>
                <a:effectLst/>
                <a:uLnTx/>
                <a:uFillTx/>
                <a:latin typeface="微软雅黑" panose="020B0503020204020204" pitchFamily="34" charset="-122"/>
                <a:ea typeface="微软雅黑" panose="020B0503020204020204" pitchFamily="34" charset="-122"/>
                <a:cs typeface="+mj-cs"/>
              </a:defRPr>
            </a:lvl1pPr>
          </a:lstStyle>
          <a:p>
            <a:r>
              <a:rPr lang="zh-CN" altLang="en-US" sz="1200" dirty="0" smtClean="0"/>
              <a:t>业态</a:t>
            </a:r>
            <a:endParaRPr lang="zh-CN" altLang="en-US" sz="1200" dirty="0"/>
          </a:p>
        </p:txBody>
      </p:sp>
      <p:sp>
        <p:nvSpPr>
          <p:cNvPr id="80" name="标题 1"/>
          <p:cNvSpPr txBox="1">
            <a:spLocks/>
          </p:cNvSpPr>
          <p:nvPr/>
        </p:nvSpPr>
        <p:spPr>
          <a:xfrm>
            <a:off x="1102019" y="219935"/>
            <a:ext cx="9726789" cy="776288"/>
          </a:xfrm>
          <a:prstGeom prst="rect">
            <a:avLst/>
          </a:prstGeom>
        </p:spPr>
        <p:txBody>
          <a:bodyPr vert="horz" lIns="91440" tIns="45720" rIns="91440" bIns="45720" rtlCol="0" anchor="ctr">
            <a:normAutofit/>
          </a:bodyPr>
          <a:lstStyle/>
          <a:p>
            <a:r>
              <a:rPr lang="zh-CN" altLang="en-US" sz="2400" b="1" dirty="0" smtClean="0">
                <a:latin typeface="微软雅黑" panose="020B0503020204020204" pitchFamily="34" charset="-122"/>
                <a:ea typeface="微软雅黑" panose="020B0503020204020204" pitchFamily="34" charset="-122"/>
              </a:rPr>
              <a:t>海鼎</a:t>
            </a:r>
            <a:r>
              <a:rPr lang="en-US" altLang="zh-CN" sz="2400" b="1" dirty="0" smtClean="0">
                <a:latin typeface="微软雅黑" panose="020B0503020204020204" pitchFamily="34" charset="-122"/>
                <a:ea typeface="微软雅黑" panose="020B0503020204020204" pitchFamily="34" charset="-122"/>
              </a:rPr>
              <a:t>HDCRE</a:t>
            </a:r>
            <a:r>
              <a:rPr lang="zh-CN" altLang="en-US" sz="2400" b="1" dirty="0" smtClean="0">
                <a:latin typeface="微软雅黑" panose="020B0503020204020204" pitchFamily="34" charset="-122"/>
                <a:ea typeface="微软雅黑" panose="020B0503020204020204" pitchFamily="34" charset="-122"/>
              </a:rPr>
              <a:t>介绍</a:t>
            </a:r>
            <a:r>
              <a:rPr lang="en-US" altLang="zh-CN" sz="2400" b="1" dirty="0" smtClean="0">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招商管理</a:t>
            </a:r>
            <a:endParaRPr lang="zh-CN" altLang="en-US" sz="2400" b="1" dirty="0">
              <a:latin typeface="微软雅黑" panose="020B0503020204020204" pitchFamily="34" charset="-122"/>
              <a:ea typeface="微软雅黑" panose="020B0503020204020204" pitchFamily="34" charset="-122"/>
            </a:endParaRPr>
          </a:p>
        </p:txBody>
      </p:sp>
      <p:pic>
        <p:nvPicPr>
          <p:cNvPr id="81" name="Picture 5" descr="C:\Users\weiwei\Desktop\Arrow%20back.png">
            <a:hlinkClick r:id="rId10" action="ppaction://hlinksldjump"/>
          </p:cNvPr>
          <p:cNvPicPr>
            <a:picLocks noChangeAspect="1" noChangeArrowheads="1"/>
          </p:cNvPicPr>
          <p:nvPr/>
        </p:nvPicPr>
        <p:blipFill>
          <a:blip r:embed="rId11" cstate="print">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894659" y="5920988"/>
            <a:ext cx="386699" cy="334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663685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海鼎PPT配色V2017(1)</Template>
  <TotalTime>5715</TotalTime>
  <Words>3644</Words>
  <Application>Microsoft Office PowerPoint</Application>
  <PresentationFormat>宽屏</PresentationFormat>
  <Paragraphs>548</Paragraphs>
  <Slides>38</Slides>
  <Notes>26</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38</vt:i4>
      </vt:variant>
    </vt:vector>
  </HeadingPairs>
  <TitlesOfParts>
    <vt:vector size="53" baseType="lpstr">
      <vt:lpstr>Arial Unicode MS</vt:lpstr>
      <vt:lpstr>Bebas Neue</vt:lpstr>
      <vt:lpstr>Gill Sans Light</vt:lpstr>
      <vt:lpstr>Open Sans Condensed Light</vt:lpstr>
      <vt:lpstr>等线</vt:lpstr>
      <vt:lpstr>等线 Light</vt:lpstr>
      <vt:lpstr>黑体</vt:lpstr>
      <vt:lpstr>华文细黑</vt:lpstr>
      <vt:lpstr>宋体</vt:lpstr>
      <vt:lpstr>微软雅黑</vt:lpstr>
      <vt:lpstr>Arial</vt:lpstr>
      <vt:lpstr>Calibri</vt:lpstr>
      <vt:lpstr>Trebuchet MS</vt:lpstr>
      <vt:lpstr>Wingdings</vt:lpstr>
      <vt:lpstr>Office 主题​​</vt:lpstr>
      <vt:lpstr>PowerPoint 演示文稿</vt:lpstr>
      <vt:lpstr>目   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mengxiaoshang</dc:creator>
  <cp:lastModifiedBy>wang michael</cp:lastModifiedBy>
  <cp:revision>233</cp:revision>
  <dcterms:created xsi:type="dcterms:W3CDTF">2017-02-20T03:30:42Z</dcterms:created>
  <dcterms:modified xsi:type="dcterms:W3CDTF">2019-09-18T01:04:54Z</dcterms:modified>
</cp:coreProperties>
</file>

<file path=docProps/thumbnail.jpeg>
</file>